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5"/>
  </p:notesMasterIdLst>
  <p:handoutMasterIdLst>
    <p:handoutMasterId r:id="rId18"/>
  </p:handoutMasterIdLst>
  <p:sldIdLst>
    <p:sldId id="1407" r:id="rId3"/>
    <p:sldId id="2058" r:id="rId4"/>
    <p:sldId id="2072" r:id="rId6"/>
    <p:sldId id="2073" r:id="rId7"/>
    <p:sldId id="2060" r:id="rId8"/>
    <p:sldId id="2075" r:id="rId9"/>
    <p:sldId id="2062" r:id="rId10"/>
    <p:sldId id="2063" r:id="rId11"/>
    <p:sldId id="2065" r:id="rId12"/>
    <p:sldId id="2066" r:id="rId13"/>
    <p:sldId id="2067" r:id="rId14"/>
    <p:sldId id="2068" r:id="rId15"/>
    <p:sldId id="2069" r:id="rId16"/>
    <p:sldId id="2071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60BE"/>
    <a:srgbClr val="E8E8E8"/>
    <a:srgbClr val="0000FF"/>
    <a:srgbClr val="FF66FF"/>
    <a:srgbClr val="F074C7"/>
    <a:srgbClr val="FF97FF"/>
    <a:srgbClr val="CAFAFE"/>
    <a:srgbClr val="9900CC"/>
    <a:srgbClr val="15F32A"/>
    <a:srgbClr val="F73B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55" autoAdjust="0"/>
    <p:restoredTop sz="94705" autoAdjust="0"/>
  </p:normalViewPr>
  <p:slideViewPr>
    <p:cSldViewPr>
      <p:cViewPr varScale="1">
        <p:scale>
          <a:sx n="92" d="100"/>
          <a:sy n="92" d="100"/>
        </p:scale>
        <p:origin x="906" y="90"/>
      </p:cViewPr>
      <p:guideLst>
        <p:guide orient="horz" pos="2660"/>
        <p:guide pos="5766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1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35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3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79" y="0"/>
            <a:ext cx="7887066" cy="617328"/>
          </a:xfrm>
        </p:spPr>
        <p:txBody>
          <a:bodyPr anchor="ctr" anchorCtr="0">
            <a:normAutofit/>
          </a:bodyPr>
          <a:lstStyle>
            <a:lvl1pPr algn="ctr">
              <a:defRPr sz="3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53" y="1659926"/>
            <a:ext cx="5104875" cy="973006"/>
          </a:xfrm>
        </p:spPr>
        <p:txBody>
          <a:bodyPr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79" y="2112871"/>
            <a:ext cx="7887066" cy="980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79" y="3093499"/>
            <a:ext cx="7887066" cy="1145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79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9090" y="4768096"/>
            <a:ext cx="3086243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8250" y="4768096"/>
            <a:ext cx="2057495" cy="2738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charset="0"/>
          <a:ea typeface="黑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755576" y="2355726"/>
            <a:ext cx="4982268" cy="790058"/>
          </a:xfrm>
        </p:spPr>
        <p:txBody>
          <a:bodyPr>
            <a:noAutofit/>
          </a:bodyPr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</a:rPr>
              <a:t>第二单元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>
          <a:xfrm>
            <a:off x="503653" y="3066393"/>
            <a:ext cx="5486114" cy="12818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8000" dirty="0">
                <a:solidFill>
                  <a:schemeClr val="tx1"/>
                </a:solidFill>
              </a:rPr>
              <a:t>语文园地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对角圆角矩形 5"/>
          <p:cNvSpPr/>
          <p:nvPr/>
        </p:nvSpPr>
        <p:spPr>
          <a:xfrm>
            <a:off x="487045" y="3060700"/>
            <a:ext cx="7974965" cy="1592580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629824" y="1115708"/>
            <a:ext cx="7832094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◎博学之，审问之，慎思之，明辨之，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笃行之。              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礼记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7818" y="3060928"/>
            <a:ext cx="7508007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这句话的意思是广泛学习，详细询问，周密思考，明确辨别，切实实行。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83599" y="627534"/>
            <a:ext cx="108028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shěn</a:t>
            </a:r>
            <a:endParaRPr lang="en-US" altLang="zh-CN" sz="3200" dirty="0" err="1">
              <a:solidFill>
                <a:srgbClr val="FF0000"/>
              </a:solidFill>
              <a:latin typeface="GB Pinyinok-C" panose="02010601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627534"/>
            <a:ext cx="11995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shèn</a:t>
            </a:r>
            <a:endParaRPr lang="en-US" altLang="zh-CN" sz="3200" dirty="0" err="1">
              <a:solidFill>
                <a:srgbClr val="FF0000"/>
              </a:solidFill>
              <a:latin typeface="GB Pinyinok-C" panose="02010601030101010101" pitchFamily="2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8467" y="1707654"/>
            <a:ext cx="7785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GB Pinyinok-C" panose="02010601030101010101" pitchFamily="2" charset="-122"/>
                <a:ea typeface="黑体" panose="02010609060101010101" pitchFamily="49" charset="-122"/>
              </a:rPr>
              <a:t>dŭ</a:t>
            </a:r>
            <a:endParaRPr lang="en-US" altLang="zh-CN" sz="3200" dirty="0" err="1">
              <a:solidFill>
                <a:srgbClr val="FF0000"/>
              </a:solidFill>
              <a:latin typeface="GB Pinyinok-C" panose="02010601030101010101" pitchFamily="2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/>
      <p:bldP spid="16" grpId="0"/>
      <p:bldP spid="17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185" y="627534"/>
            <a:ext cx="1263645" cy="1606328"/>
          </a:xfrm>
          <a:prstGeom prst="rect">
            <a:avLst/>
          </a:prstGeom>
        </p:spPr>
      </p:pic>
      <p:sp>
        <p:nvSpPr>
          <p:cNvPr id="6" name="对角圆角矩形 5"/>
          <p:cNvSpPr/>
          <p:nvPr/>
        </p:nvSpPr>
        <p:spPr>
          <a:xfrm>
            <a:off x="736874" y="2993850"/>
            <a:ext cx="7636910" cy="1385151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611560" y="1157537"/>
            <a:ext cx="735203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智能之士，不学不成，不问不知。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l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——[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汉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王充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65835" y="2902585"/>
            <a:ext cx="734568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这句话的意思是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人不学习便不能做成事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人不多问就不知道事理。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868" y="648800"/>
            <a:ext cx="1444528" cy="2019392"/>
          </a:xfrm>
          <a:prstGeom prst="rect">
            <a:avLst/>
          </a:prstGeom>
        </p:spPr>
      </p:pic>
      <p:sp>
        <p:nvSpPr>
          <p:cNvPr id="6" name="对角圆角矩形 5"/>
          <p:cNvSpPr/>
          <p:nvPr/>
        </p:nvSpPr>
        <p:spPr>
          <a:xfrm>
            <a:off x="539552" y="2765425"/>
            <a:ext cx="7974965" cy="168211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683568" y="1207393"/>
            <a:ext cx="7832094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◎人非生而知之者，孰能无惑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?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——[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韩愈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3209" y="2868465"/>
            <a:ext cx="7508007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这句话的意思是人不是生下来就什么都知道的，谁会没有疑惑呢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48246" y="737403"/>
            <a:ext cx="1080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shú</a:t>
            </a:r>
            <a:endParaRPr lang="en-US" altLang="zh-CN" sz="3200" dirty="0" err="1">
              <a:solidFill>
                <a:srgbClr val="FF0000"/>
              </a:solidFill>
              <a:latin typeface="GB Pinyinok-C" panose="02010601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00374" y="737403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huò</a:t>
            </a:r>
            <a:endParaRPr lang="en-US" altLang="zh-CN" sz="3200" dirty="0" err="1">
              <a:solidFill>
                <a:srgbClr val="FF0000"/>
              </a:solidFill>
              <a:latin typeface="GB Pinyinok-C" panose="02010601030101010101" pitchFamily="2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129" y="667361"/>
            <a:ext cx="1408359" cy="197639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66798" y="1160050"/>
            <a:ext cx="8092752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◎为学患无疑，疑则有进。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——[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陆九渊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1814" y="2674488"/>
            <a:ext cx="7323012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这句话的意思是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读书做学问就怕发现不了问题，只有带着问题学习才能进步。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412750" y="2674620"/>
            <a:ext cx="8210550" cy="161480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1475656" y="681628"/>
            <a:ext cx="1318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hu</a:t>
            </a:r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  <a:ea typeface="楷体" panose="02010609060101010101" pitchFamily="49" charset="-122"/>
              </a:rPr>
              <a:t>à</a:t>
            </a:r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n</a:t>
            </a:r>
            <a:endParaRPr lang="en-US" altLang="zh-CN" sz="2800" dirty="0" err="1">
              <a:solidFill>
                <a:srgbClr val="FF0000"/>
              </a:solidFill>
              <a:latin typeface="GB Pinyinok-C" panose="02010601030101010101" pitchFamily="2" charset="-122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611560" y="1779662"/>
            <a:ext cx="5104638" cy="972836"/>
          </a:xfrm>
        </p:spPr>
        <p:txBody>
          <a:bodyPr>
            <a:noAutofit/>
          </a:bodyPr>
          <a:lstStyle/>
          <a:p>
            <a:r>
              <a:rPr lang="zh-CN" altLang="en-US" sz="8000" dirty="0">
                <a:solidFill>
                  <a:schemeClr val="tx1"/>
                </a:solidFill>
              </a:rPr>
              <a:t>再见</a:t>
            </a:r>
            <a:endParaRPr lang="zh-CN" altLang="en-US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交流平台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29" name="同侧圆角矩形 28"/>
          <p:cNvSpPr/>
          <p:nvPr/>
        </p:nvSpPr>
        <p:spPr>
          <a:xfrm rot="5400000">
            <a:off x="3238928" y="-794624"/>
            <a:ext cx="3639022" cy="7345965"/>
          </a:xfrm>
          <a:prstGeom prst="round2SameRect">
            <a:avLst>
              <a:gd name="adj1" fmla="val 49999"/>
              <a:gd name="adj2" fmla="val 0"/>
            </a:avLst>
          </a:prstGeom>
          <a:noFill/>
          <a:ln w="22225" cmpd="dbl">
            <a:solidFill>
              <a:schemeClr val="accent5">
                <a:lumMod val="60000"/>
                <a:lumOff val="40000"/>
              </a:schemeClr>
            </a:solidFill>
            <a:prstDash val="sysDash"/>
          </a:ln>
          <a:effectLst>
            <a:outerShdw blurRad="254000" dist="508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dirty="0"/>
          </a:p>
        </p:txBody>
      </p:sp>
      <p:sp>
        <p:nvSpPr>
          <p:cNvPr id="6" name="文本框 5"/>
          <p:cNvSpPr txBox="1"/>
          <p:nvPr/>
        </p:nvSpPr>
        <p:spPr>
          <a:xfrm>
            <a:off x="1385570" y="1128395"/>
            <a:ext cx="6819900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阅读的时候我要动脑筋思考，积极提出问题。 </a:t>
            </a:r>
            <a:r>
              <a:rPr lang="en-US" altLang="zh-CN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可以试着从不同角度提出问题，让自己的思考更加全面和深入。</a:t>
            </a:r>
            <a:endParaRPr lang="en-US" altLang="zh-CN" sz="2400" b="1" dirty="0"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我要筛选出最值得思考的问题，加深对文章内容的理解。</a:t>
            </a:r>
            <a:endParaRPr lang="zh-CN" altLang="en-US" sz="2400" b="1" dirty="0"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4.</a:t>
            </a:r>
            <a:r>
              <a:rPr lang="zh-CN" altLang="en-US" sz="2400" b="1" dirty="0">
                <a:effectLst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我们要养成敢于提问、善于提问的习惯。</a:t>
            </a:r>
            <a:endParaRPr lang="zh-CN" altLang="en-US" sz="2400" b="1" dirty="0">
              <a:effectLst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8" name="Picture 3" descr="11111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58" t="57350" r="8348"/>
          <a:stretch>
            <a:fillRect/>
          </a:stretch>
        </p:blipFill>
        <p:spPr bwMode="auto">
          <a:xfrm rot="21420000" flipH="1">
            <a:off x="301049" y="3062290"/>
            <a:ext cx="1043150" cy="160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折角形 2"/>
          <p:cNvSpPr/>
          <p:nvPr/>
        </p:nvSpPr>
        <p:spPr>
          <a:xfrm>
            <a:off x="430530" y="808355"/>
            <a:ext cx="8283575" cy="3976370"/>
          </a:xfrm>
          <a:prstGeom prst="foldedCorner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学以致用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31165" y="808355"/>
            <a:ext cx="8283575" cy="38766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00000"/>
              </a:lnSpc>
            </a:pPr>
            <a:r>
              <a:rPr lang="en-US" alt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sz="24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爸爸是一只名副其实的“大老虎”，虎背熊腰，在家里威风凛凛，牢牢统治着我和弟弟。放学后,我们写作业的时候，他就在旁边巡视，虎视眈眈，不放过我们的一举一动。谁要是胆敢溜出去玩，准被他的虎爪抓回来，狠狠地教训一顿。</a:t>
            </a:r>
            <a:endParaRPr lang="zh-CN" sz="24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思考：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从哪些词语可以看出爸爸是一只名副其实的“大老虎”？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虎背熊腰、虎视眈眈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这个小片段是从哪几方面来描写爸爸的？</a:t>
            </a:r>
            <a:endParaRPr lang="zh-CN" sz="20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0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</a:t>
            </a:r>
            <a:r>
              <a:rPr lang="zh-CN" sz="2000" b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外貌、神情、动作</a:t>
            </a:r>
            <a:endParaRPr lang="zh-CN" altLang="en-US" sz="2000" b="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539552" y="1059582"/>
            <a:ext cx="8115935" cy="3559810"/>
          </a:xfrm>
          <a:prstGeom prst="round2DiagRect">
            <a:avLst/>
          </a:prstGeom>
          <a:ln w="3492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识字加油站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539552" y="1166897"/>
            <a:ext cx="8115935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 fontAlgn="auto">
              <a:lnSpc>
                <a:spcPct val="150000"/>
              </a:lnSpc>
            </a:pPr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sz="2800" b="0" dirty="0">
                <a:latin typeface="微软雅黑" panose="020B0503020204020204" charset="-122"/>
                <a:ea typeface="微软雅黑" panose="020B0503020204020204" charset="-122"/>
              </a:rPr>
              <a:t>朗读词语找找有什么共同点？</a:t>
            </a:r>
            <a:endParaRPr lang="zh-CN" sz="2800" b="0" dirty="0">
              <a:latin typeface="微软雅黑" panose="020B0503020204020204" charset="-122"/>
              <a:ea typeface="微软雅黑" panose="020B0503020204020204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 第一组字都是同一个字加上不同的偏旁，都是形声字，读音只是声调不同。</a:t>
            </a:r>
            <a:endParaRPr lang="zh-CN"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266700" fontAlgn="auto">
              <a:lnSpc>
                <a:spcPct val="150000"/>
              </a:lnSpc>
            </a:pPr>
            <a:r>
              <a:rPr lang="zh-CN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 第二组字都是同一个偏旁组成不同的字，都是同类字。</a:t>
            </a:r>
            <a:endParaRPr lang="zh-CN" altLang="en-US"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42595" y="960755"/>
            <a:ext cx="7913370" cy="1711325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3896233" y="2409364"/>
            <a:ext cx="3916752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endParaRPr lang="zh-CN" altLang="en-US" sz="27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2595" y="1067435"/>
            <a:ext cx="757745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那时没有电灯，没有电视，没有收音机，也没有汽车。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那时没有电灯、电视、收音机和汽车。</a:t>
            </a:r>
            <a:endParaRPr lang="zh-CN" altLang="en-US" sz="28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97840" y="2915920"/>
            <a:ext cx="785876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那条狗高兴的时候叫，紧张的时候叫，发怒的时候也叫。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/>
            <a:r>
              <a:rPr lang="en-US" altLang="zh-CN" sz="28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那条狗高兴、紧张、发怒的时候都叫。</a:t>
            </a:r>
            <a:endParaRPr lang="zh-CN" altLang="en-US" sz="2800" b="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97840" y="2915920"/>
            <a:ext cx="7858760" cy="1711325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8017116" y="3950535"/>
            <a:ext cx="1061912" cy="108521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/>
      <p:bldP spid="9" grpId="0"/>
      <p:bldP spid="17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376928" y="3507854"/>
            <a:ext cx="1435410" cy="145284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5445" y="1233805"/>
            <a:ext cx="827786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    第一组第一句重复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运用“没有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也没有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0" dirty="0">
                <a:latin typeface="楷体" panose="02010609060101010101" pitchFamily="49" charset="-122"/>
                <a:ea typeface="楷体" panose="02010609060101010101" pitchFamily="49" charset="-122"/>
              </a:rPr>
              <a:t>，表达了当时的条件很差。 </a:t>
            </a:r>
            <a:endParaRPr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第二组第一句重复运用“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的时候”，表达出这条狗在不同的情况下都会叫。</a:t>
            </a:r>
            <a:endParaRPr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 fontAlgn="auto">
              <a:lnSpc>
                <a:spcPct val="150000"/>
              </a:lnSpc>
            </a:pPr>
            <a:endParaRPr sz="2800" b="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64895" y="1664970"/>
            <a:ext cx="697166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在漆黑的夜里，飞机是怎么做到安全飞行的呢？原来是人们从蝙蝠身上得到了启示。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是谁来呼风唤雨呢？当然是人类。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靠什么呼风唤雨呢？靠的是现代科学技术。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8459" y="845179"/>
            <a:ext cx="704088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读下面的句子，说说你的发现，再抄写下来。</a:t>
            </a:r>
            <a:endParaRPr lang="zh-CN" altLang="en-US" sz="27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58520" y="1491615"/>
            <a:ext cx="7427595" cy="3070225"/>
          </a:xfrm>
          <a:prstGeom prst="roundRect">
            <a:avLst/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0360" y="852170"/>
            <a:ext cx="8408104" cy="3322955"/>
          </a:xfrm>
          <a:prstGeom prst="rect">
            <a:avLst/>
          </a:prstGeom>
          <a:noFill/>
          <a:ln>
            <a:solidFill>
              <a:srgbClr val="0099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indent="720090">
              <a:lnSpc>
                <a:spcPct val="150000"/>
              </a:lnSpc>
            </a:pP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设问句就是明知故问，自问自答，为了强调自己的观点和看法，先提出一个问题，接着自己回答，即</a:t>
            </a:r>
            <a:r>
              <a:rPr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自问自答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20090">
              <a:lnSpc>
                <a:spcPct val="150000"/>
              </a:lnSpc>
            </a:pP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设问句的基本特点是</a:t>
            </a:r>
            <a:r>
              <a:rPr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“无疑而问”</a:t>
            </a:r>
            <a:r>
              <a:rPr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，目的在于引人注意，启发思考。</a:t>
            </a:r>
            <a:endParaRPr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28044" y="-13335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词句段运用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pic>
        <p:nvPicPr>
          <p:cNvPr id="62" name="图片 61" descr="timgYC3LXVO7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2181" t="7832" r="12954" b="8182"/>
          <a:stretch>
            <a:fillRect/>
          </a:stretch>
        </p:blipFill>
        <p:spPr>
          <a:xfrm>
            <a:off x="7670800" y="3526155"/>
            <a:ext cx="1350010" cy="1506220"/>
          </a:xfrm>
          <a:prstGeom prst="flowChartProcess">
            <a:avLst/>
          </a:prstGeom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8467" y="0"/>
            <a:ext cx="7887066" cy="617328"/>
          </a:xfrm>
        </p:spPr>
        <p:txBody>
          <a:bodyPr>
            <a:noAutofit/>
          </a:bodyPr>
          <a:lstStyle/>
          <a:p>
            <a:r>
              <a:rPr lang="zh-CN" altLang="en-US" sz="3600" b="0" dirty="0">
                <a:latin typeface="黑体" panose="02010609060101010101" pitchFamily="49" charset="-122"/>
              </a:rPr>
              <a:t>日积月累</a:t>
            </a:r>
            <a:endParaRPr lang="zh-CN" altLang="en-US" sz="3600" b="0" dirty="0">
              <a:latin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04368" y="1400458"/>
            <a:ext cx="804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◎好问则裕，自用则小。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尚书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3767" y="2957063"/>
            <a:ext cx="7496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这句话的意思是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爱好问，知识就充裕；只凭自己，闻见就狭小。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对角圆角矩形 5"/>
          <p:cNvSpPr/>
          <p:nvPr/>
        </p:nvSpPr>
        <p:spPr>
          <a:xfrm>
            <a:off x="466052" y="2800034"/>
            <a:ext cx="8210404" cy="131084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" name="文本框 1"/>
          <p:cNvSpPr txBox="1"/>
          <p:nvPr/>
        </p:nvSpPr>
        <p:spPr>
          <a:xfrm>
            <a:off x="2411760" y="884387"/>
            <a:ext cx="56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>
                <a:solidFill>
                  <a:srgbClr val="FF0000"/>
                </a:solidFill>
                <a:latin typeface="GB Pinyinok-C" panose="02010601030101010101" pitchFamily="2" charset="-122"/>
              </a:rPr>
              <a:t>yù</a:t>
            </a:r>
            <a:endParaRPr lang="en-US" altLang="zh-CN" sz="2800" dirty="0" err="1">
              <a:solidFill>
                <a:srgbClr val="FF0000"/>
              </a:solidFill>
              <a:latin typeface="GB Pinyinok-C" panose="02010601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 animBg="1"/>
      <p:bldP spid="2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1173</Words>
  <Application>WPS 演示</Application>
  <PresentationFormat>全屏显示(16:9)</PresentationFormat>
  <Paragraphs>105</Paragraphs>
  <Slides>14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黑体</vt:lpstr>
      <vt:lpstr>Times New Roman</vt:lpstr>
      <vt:lpstr>楷体</vt:lpstr>
      <vt:lpstr>微软雅黑</vt:lpstr>
      <vt:lpstr>GB Pinyinok-C</vt:lpstr>
      <vt:lpstr>Arial Unicode MS</vt:lpstr>
      <vt:lpstr>Calibri</vt:lpstr>
      <vt:lpstr>1_Office 主题</vt:lpstr>
      <vt:lpstr>第二单元</vt:lpstr>
      <vt:lpstr>交流平台</vt:lpstr>
      <vt:lpstr>学以致用</vt:lpstr>
      <vt:lpstr>识字加油站</vt:lpstr>
      <vt:lpstr>词句段运用</vt:lpstr>
      <vt:lpstr>词句段运用</vt:lpstr>
      <vt:lpstr>词句段运用</vt:lpstr>
      <vt:lpstr>词句段运用</vt:lpstr>
      <vt:lpstr>日积月累</vt:lpstr>
      <vt:lpstr>日积月累</vt:lpstr>
      <vt:lpstr>日积月累</vt:lpstr>
      <vt:lpstr>日积月累</vt:lpstr>
      <vt:lpstr>日积月累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第二单元</dc:title>
  <dc:creator/>
  <cp:lastModifiedBy>qwe</cp:lastModifiedBy>
  <cp:revision>1</cp:revision>
  <dcterms:created xsi:type="dcterms:W3CDTF">2021-09-12T07:05:06Z</dcterms:created>
  <dcterms:modified xsi:type="dcterms:W3CDTF">2021-09-12T07:05:06Z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