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76" r:id="rId3"/>
    <p:sldId id="284" r:id="rId4"/>
    <p:sldId id="279" r:id="rId5"/>
    <p:sldId id="291" r:id="rId6"/>
    <p:sldId id="297" r:id="rId7"/>
    <p:sldId id="298" r:id="rId8"/>
    <p:sldId id="299" r:id="rId9"/>
    <p:sldId id="300" r:id="rId10"/>
    <p:sldId id="301" r:id="rId12"/>
    <p:sldId id="302" r:id="rId13"/>
    <p:sldId id="303" r:id="rId14"/>
    <p:sldId id="293" r:id="rId15"/>
    <p:sldId id="304" r:id="rId16"/>
    <p:sldId id="308" r:id="rId17"/>
    <p:sldId id="307" r:id="rId18"/>
    <p:sldId id="306" r:id="rId1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D2EC8101-433F-4753-9374-5C6DE192ACC8}">
          <p14:sldIdLst>
            <p14:sldId id="276"/>
            <p14:sldId id="284"/>
            <p14:sldId id="279"/>
            <p14:sldId id="291"/>
            <p14:sldId id="297"/>
            <p14:sldId id="298"/>
            <p14:sldId id="299"/>
            <p14:sldId id="300"/>
            <p14:sldId id="301"/>
            <p14:sldId id="302"/>
            <p14:sldId id="303"/>
            <p14:sldId id="293"/>
            <p14:sldId id="304"/>
            <p14:sldId id="308"/>
          </p14:sldIdLst>
        </p14:section>
        <p14:section name="无标题节" id="{0DF5EC76-75F6-4D8F-99D1-95632CA6F8B5}">
          <p14:sldIdLst>
            <p14:sldId id="307"/>
            <p14:sldId id="30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B641FF-5B8F-4BD2-B58E-940C7BB575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ABFB84-F945-4404-B524-BC204723BD8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7.png"/><Relationship Id="rId1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2.png"/><Relationship Id="rId1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13.jpeg"/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560" y="0"/>
            <a:ext cx="9144000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51520" y="1196752"/>
            <a:ext cx="71642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8000" dirty="0">
                <a:latin typeface="华文行楷" panose="02010800040101010101" pitchFamily="2" charset="-122"/>
                <a:ea typeface="华文行楷" panose="02010800040101010101" pitchFamily="2" charset="-122"/>
              </a:rPr>
              <a:t>课题</a:t>
            </a:r>
            <a:r>
              <a:rPr lang="en-US" altLang="zh-CN" sz="8000" dirty="0">
                <a:latin typeface="华文行楷" panose="02010800040101010101" pitchFamily="2" charset="-122"/>
                <a:ea typeface="华文行楷" panose="02010800040101010101" pitchFamily="2" charset="-122"/>
              </a:rPr>
              <a:t>《</a:t>
            </a:r>
            <a:r>
              <a:rPr lang="zh-CN" altLang="en-US" sz="8000" dirty="0">
                <a:latin typeface="华文行楷" panose="02010800040101010101" pitchFamily="2" charset="-122"/>
                <a:ea typeface="华文行楷" panose="02010800040101010101" pitchFamily="2" charset="-122"/>
              </a:rPr>
              <a:t>暮江吟</a:t>
            </a:r>
            <a:r>
              <a:rPr lang="en-US" altLang="zh-CN" sz="8000" dirty="0">
                <a:latin typeface="华文行楷" panose="02010800040101010101" pitchFamily="2" charset="-122"/>
                <a:ea typeface="华文行楷" panose="02010800040101010101" pitchFamily="2" charset="-122"/>
              </a:rPr>
              <a:t>》</a:t>
            </a:r>
            <a:endParaRPr lang="zh-CN" altLang="en-US" sz="80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51520" y="3717032"/>
            <a:ext cx="64807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华文行楷" panose="02010800040101010101" pitchFamily="2" charset="-122"/>
                <a:ea typeface="华文行楷" panose="02010800040101010101" pitchFamily="2" charset="-122"/>
              </a:rPr>
              <a:t>难点名称：理解诗句，指导学生展开想象，感悟作者抒发的思想感情</a:t>
            </a:r>
            <a:endParaRPr lang="zh-CN" altLang="en-US" sz="28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906" y="-846"/>
            <a:ext cx="9158605" cy="6857153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929640" y="624841"/>
            <a:ext cx="7303770" cy="204300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九月初三的夜晚多么可爱啊，滴滴清露就像珍珠一般，一弯新月仿佛是一张精致的弓。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98205" cy="689865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 rot="19415943">
            <a:off x="1641055" y="245354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3600" dirty="0">
                <a:solidFill>
                  <a:srgbClr val="FF000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情</a:t>
            </a:r>
            <a:endParaRPr lang="zh-CN" altLang="en-US" sz="3600" dirty="0">
              <a:solidFill>
                <a:srgbClr val="FF000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 rot="21113908">
            <a:off x="1706011" y="2255885"/>
            <a:ext cx="1065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感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 rot="21075747">
            <a:off x="2102756" y="1196752"/>
            <a:ext cx="7585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其 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11560" y="2678031"/>
            <a:ext cx="10307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 三、 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922702" y="3001196"/>
            <a:ext cx="724241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这首诗是白居易在赴杭州任刺史途中写   的。当时朝廷政治昏暗，牛李党争激烈，诗人品尽了朝官的滋味，自求外任，作者离开朝廷后，顿感轻松惬意，途中遇到的景色在他眼中也惹人喜爱，面对此情此景，他诗兴大发，提笔写下了这首诗。</a:t>
            </a:r>
            <a:endParaRPr lang="zh-CN" altLang="en-US" sz="32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39951" y="2184040"/>
            <a:ext cx="21242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时 代 背 景</a:t>
            </a:r>
            <a:endParaRPr lang="zh-CN" altLang="en-US" sz="32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6" y="0"/>
            <a:ext cx="9124047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195736" y="83671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400" dirty="0"/>
              <a:t>下面我们随着音乐再来细细地品诗一番。</a:t>
            </a:r>
            <a:endParaRPr lang="zh-CN" alt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348880"/>
            <a:ext cx="4392488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12"/>
          <a:stretch>
            <a:fillRect/>
          </a:stretch>
        </p:blipFill>
        <p:spPr>
          <a:xfrm>
            <a:off x="0" y="-4445"/>
            <a:ext cx="9144000" cy="686244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51520" y="1772816"/>
            <a:ext cx="61926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如果此时你就是诗人，来到这深秋傍晚的江边，领略到这安静的、优美的景色，你有什么感受？</a:t>
            </a:r>
            <a:endParaRPr lang="zh-CN" altLang="en-US" sz="320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95736" y="3645024"/>
            <a:ext cx="67504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00B0F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《</a:t>
            </a:r>
            <a:r>
              <a:rPr lang="zh-CN" altLang="en-US" sz="2800" dirty="0">
                <a:solidFill>
                  <a:srgbClr val="00B0F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暮江吟</a:t>
            </a:r>
            <a:r>
              <a:rPr lang="en-US" altLang="zh-CN" sz="2800" b="1" dirty="0">
                <a:solidFill>
                  <a:srgbClr val="00B0F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》</a:t>
            </a:r>
            <a:r>
              <a:rPr lang="zh-CN" altLang="en-US" sz="2800" dirty="0">
                <a:solidFill>
                  <a:srgbClr val="00B0F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将大自然中两幅优美的画面组合在一起，一幅绚烂，一幅清雅。表现了作者远离朝廷之后轻松愉悦的心情，同时也蕴含着他对大自然的喜爱，赞美之情。</a:t>
            </a:r>
            <a:endParaRPr lang="zh-CN" altLang="en-US" sz="2800" dirty="0">
              <a:solidFill>
                <a:srgbClr val="00B0F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2996952"/>
            <a:ext cx="4536504" cy="380150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9512" y="188640"/>
            <a:ext cx="22365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0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课堂练习</a:t>
            </a:r>
            <a:endParaRPr lang="zh-CN" altLang="en-US" sz="400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6" y="1030759"/>
            <a:ext cx="334645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94966"/>
            <a:ext cx="5243513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>
          <a:xfrm>
            <a:off x="323528" y="2398796"/>
            <a:ext cx="7488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九月初三这个夜晚多么可爱啊，岸边草茎树叶上的露珠像稀少的珍珠一样，而升起的一弯新月像一张精巧的弯弓。</a:t>
            </a:r>
            <a:endParaRPr lang="zh-CN" altLang="en-US" sz="240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283968" y="3429000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zh-CN" altLang="en-US" sz="32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二、</a:t>
            </a:r>
            <a:r>
              <a:rPr lang="en-US" altLang="zh-CN" sz="32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《</a:t>
            </a:r>
            <a:r>
              <a:rPr lang="zh-CN" altLang="en-US" sz="32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暮江吟</a:t>
            </a:r>
            <a:r>
              <a:rPr lang="en-US" altLang="zh-CN" sz="32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》</a:t>
            </a:r>
            <a:r>
              <a:rPr lang="zh-CN" altLang="en-US" sz="3200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表达了作者怎样的思想感情？</a:t>
            </a:r>
            <a:endParaRPr lang="zh-CN" altLang="en-US" sz="3200" dirty="0">
              <a:solidFill>
                <a:prstClr val="black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283968" y="4725144"/>
            <a:ext cx="48600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表达了作者远离朝廷之后轻松愉悦的心情，同时也蕴含着他对大自然的喜爱，赞美之情。</a:t>
            </a:r>
            <a:endParaRPr lang="zh-CN" altLang="en-US" sz="240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4" y="20290"/>
            <a:ext cx="91440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60648"/>
            <a:ext cx="5760640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/>
          <p:cNvSpPr/>
          <p:nvPr/>
        </p:nvSpPr>
        <p:spPr>
          <a:xfrm>
            <a:off x="2843808" y="2915791"/>
            <a:ext cx="61024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dirty="0">
                <a:latin typeface="华文楷体" panose="02010600040101010101" pitchFamily="2" charset="-122"/>
                <a:ea typeface="华文楷体" panose="02010600040101010101" pitchFamily="2" charset="-122"/>
              </a:rPr>
              <a:t>今天我们跟随白居易感受到了大自然的美景，陶醉其中，就让我们有感情的去吟诵</a:t>
            </a:r>
            <a:r>
              <a:rPr lang="en-US" altLang="zh-CN" sz="4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《</a:t>
            </a:r>
            <a:r>
              <a:rPr lang="en-US" altLang="zh-CN" sz="40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</a:t>
            </a:r>
            <a:r>
              <a:rPr lang="zh-CN" altLang="en-US" sz="4000" dirty="0">
                <a:latin typeface="华文楷体" panose="02010600040101010101" pitchFamily="2" charset="-122"/>
                <a:ea typeface="华文楷体" panose="02010600040101010101" pitchFamily="2" charset="-122"/>
              </a:rPr>
              <a:t>暮江吟  </a:t>
            </a:r>
            <a:r>
              <a:rPr lang="en-US" altLang="zh-CN" sz="4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》</a:t>
            </a:r>
            <a:r>
              <a:rPr lang="zh-CN" altLang="en-US" sz="4000" dirty="0">
                <a:latin typeface="华文楷体" panose="02010600040101010101" pitchFamily="2" charset="-122"/>
                <a:ea typeface="华文楷体" panose="02010600040101010101" pitchFamily="2" charset="-122"/>
              </a:rPr>
              <a:t>吧！</a:t>
            </a:r>
            <a:endParaRPr lang="zh-CN" altLang="en-US" sz="40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9592" y="1223464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</a:rPr>
              <a:t>小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699955" y="404664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</a:rPr>
              <a:t>结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563" y="908720"/>
            <a:ext cx="609600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544"/>
            <a:ext cx="9144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691680" y="836712"/>
            <a:ext cx="691276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6600" dirty="0">
                <a:latin typeface="华文行楷" panose="02010800040101010101" pitchFamily="2" charset="-122"/>
                <a:ea typeface="华文行楷" panose="02010800040101010101" pitchFamily="2" charset="-122"/>
              </a:rPr>
              <a:t>文 化 有 传 承，</a:t>
            </a:r>
            <a:endParaRPr lang="en-US" altLang="zh-CN" sz="66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endParaRPr lang="en-US" altLang="zh-CN" sz="66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r>
              <a:rPr lang="zh-CN" altLang="en-US" sz="6600" dirty="0">
                <a:latin typeface="华文行楷" panose="02010800040101010101" pitchFamily="2" charset="-122"/>
                <a:ea typeface="华文行楷" panose="02010800040101010101" pitchFamily="2" charset="-122"/>
              </a:rPr>
              <a:t>一 起 学 唐诗。</a:t>
            </a:r>
            <a:endParaRPr lang="zh-CN" altLang="en-US" sz="66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91680" y="4178216"/>
            <a:ext cx="16317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读其文</a:t>
            </a:r>
            <a:endParaRPr lang="zh-CN" altLang="en-US" sz="3600" dirty="0">
              <a:solidFill>
                <a:srgbClr val="FF000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868144" y="5085184"/>
            <a:ext cx="18722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感其情</a:t>
            </a:r>
            <a:endParaRPr lang="zh-CN" altLang="en-US" sz="3600" dirty="0">
              <a:solidFill>
                <a:srgbClr val="FF000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923928" y="4607550"/>
            <a:ext cx="15841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解其意</a:t>
            </a:r>
            <a:endParaRPr lang="zh-CN" altLang="en-US" sz="3600" dirty="0">
              <a:solidFill>
                <a:srgbClr val="FF000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92696"/>
            <a:ext cx="9144000" cy="616530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25259" y="2708920"/>
            <a:ext cx="41344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一  道  残  阳  铺  水  中，</a:t>
            </a:r>
            <a:endParaRPr lang="zh-CN" altLang="en-US" sz="28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67544" y="3356992"/>
            <a:ext cx="41344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半  江  瑟  瑟  半  江  红。</a:t>
            </a:r>
            <a:endParaRPr lang="zh-CN" altLang="en-US" sz="28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67544" y="4054052"/>
            <a:ext cx="38164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可  怜  九  月  初  三  夜，</a:t>
            </a:r>
            <a:endParaRPr lang="zh-CN" altLang="en-US" sz="28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96206" y="4725144"/>
            <a:ext cx="39604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露  似  珍  珠  月  似  弓。</a:t>
            </a:r>
            <a:endParaRPr lang="zh-CN" altLang="en-US" sz="28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437686" y="1412776"/>
            <a:ext cx="17139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/>
              <a:t> </a:t>
            </a:r>
            <a:r>
              <a:rPr lang="zh-CN" altLang="en-US" sz="3200" dirty="0">
                <a:latin typeface="华文楷体" panose="02010600040101010101" pitchFamily="2" charset="-122"/>
                <a:ea typeface="华文楷体" panose="02010600040101010101" pitchFamily="2" charset="-122"/>
              </a:rPr>
              <a:t>暮 江 吟</a:t>
            </a:r>
            <a:endParaRPr lang="zh-CN" altLang="en-US" sz="32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416076" y="2132856"/>
            <a:ext cx="44644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唐     白居易</a:t>
            </a:r>
            <a:endParaRPr lang="zh-CN" altLang="en-US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9" name="Picture 4" descr="906289ddedd9a6045882dd6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963" y="1484784"/>
            <a:ext cx="2853530" cy="3789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矩形 11"/>
          <p:cNvSpPr/>
          <p:nvPr/>
        </p:nvSpPr>
        <p:spPr>
          <a:xfrm>
            <a:off x="43971" y="-1"/>
            <a:ext cx="242887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>
                <a:solidFill>
                  <a:srgbClr val="FF000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  一、  读</a:t>
            </a:r>
            <a:endParaRPr lang="zh-CN" altLang="en-US" sz="4400" dirty="0">
              <a:solidFill>
                <a:srgbClr val="FF000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627784" y="-77789"/>
            <a:ext cx="87716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>
                <a:solidFill>
                  <a:srgbClr val="FF0000"/>
                </a:solidFill>
              </a:rPr>
              <a:t> </a:t>
            </a:r>
            <a:r>
              <a:rPr lang="zh-CN" altLang="en-US" sz="4400" dirty="0">
                <a:solidFill>
                  <a:srgbClr val="FF000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其</a:t>
            </a:r>
            <a:endParaRPr lang="zh-CN" altLang="en-US" sz="4400" dirty="0">
              <a:solidFill>
                <a:srgbClr val="FF000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851920" y="12253"/>
            <a:ext cx="118097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dirty="0">
                <a:solidFill>
                  <a:srgbClr val="FF000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文</a:t>
            </a:r>
            <a:endParaRPr lang="zh-CN" altLang="en-US" sz="4400" dirty="0">
              <a:solidFill>
                <a:srgbClr val="FF000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09"/>
          <a:stretch>
            <a:fillRect/>
          </a:stretch>
        </p:blipFill>
        <p:spPr>
          <a:xfrm>
            <a:off x="-20320" y="0"/>
            <a:ext cx="9164320" cy="679767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899592" y="1722294"/>
            <a:ext cx="48149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>
                <a:latin typeface="华文彩云" panose="02010800040101010101" pitchFamily="2" charset="-122"/>
                <a:ea typeface="华文彩云" panose="02010800040101010101" pitchFamily="2" charset="-122"/>
              </a:rPr>
              <a:t>如何理解题目 “暮江吟”</a:t>
            </a:r>
            <a:r>
              <a:rPr lang="en-US" altLang="zh-CN" sz="3600" dirty="0">
                <a:latin typeface="华文彩云" panose="02010800040101010101" pitchFamily="2" charset="-122"/>
                <a:ea typeface="华文彩云" panose="02010800040101010101" pitchFamily="2" charset="-122"/>
              </a:rPr>
              <a:t>?</a:t>
            </a:r>
            <a:endParaRPr lang="en-US" altLang="zh-CN" sz="3600" dirty="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246264" y="4005064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3200" dirty="0"/>
              <a:t>诗人黄昏时分在江边所作的诗。吟，古代诗歌体裁的一种。</a:t>
            </a:r>
            <a:endParaRPr lang="zh-CN" altLang="en-US" sz="3200" dirty="0"/>
          </a:p>
        </p:txBody>
      </p:sp>
      <p:pic>
        <p:nvPicPr>
          <p:cNvPr id="9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6176" y="1103258"/>
            <a:ext cx="2438400" cy="2438400"/>
          </a:xfrm>
          <a:prstGeom prst="ellipse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630189" y="476672"/>
            <a:ext cx="132279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000" dirty="0">
                <a:solidFill>
                  <a:srgbClr val="FF000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二、</a:t>
            </a:r>
            <a:r>
              <a:rPr lang="zh-CN" altLang="en-US" sz="3600" dirty="0">
                <a:solidFill>
                  <a:srgbClr val="FF000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 </a:t>
            </a:r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619672" y="476672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解</a:t>
            </a:r>
            <a:endParaRPr lang="zh-CN" altLang="en-US" sz="4000" dirty="0"/>
          </a:p>
        </p:txBody>
      </p:sp>
      <p:sp>
        <p:nvSpPr>
          <p:cNvPr id="12" name="矩形 11"/>
          <p:cNvSpPr/>
          <p:nvPr/>
        </p:nvSpPr>
        <p:spPr>
          <a:xfrm>
            <a:off x="2339752" y="476672"/>
            <a:ext cx="92204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3600" dirty="0">
                <a:solidFill>
                  <a:srgbClr val="FF000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  </a:t>
            </a:r>
            <a:r>
              <a:rPr lang="zh-CN" altLang="en-US" sz="4000" dirty="0">
                <a:solidFill>
                  <a:srgbClr val="FF000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其</a:t>
            </a:r>
            <a:endParaRPr lang="zh-CN" altLang="en-US" sz="4000" dirty="0">
              <a:solidFill>
                <a:prstClr val="black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203848" y="464419"/>
            <a:ext cx="92204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3600" dirty="0">
                <a:solidFill>
                  <a:srgbClr val="FF000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  </a:t>
            </a:r>
            <a:r>
              <a:rPr lang="zh-CN" altLang="en-US" sz="4000" dirty="0">
                <a:solidFill>
                  <a:srgbClr val="FF000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意</a:t>
            </a:r>
            <a:endParaRPr lang="zh-CN" altLang="en-US" sz="4000" dirty="0">
              <a:solidFill>
                <a:srgbClr val="FF000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996315" y="4345941"/>
            <a:ext cx="7416800" cy="12403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  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诗人描写了傍晚的</a:t>
            </a:r>
            <a:r>
              <a:rPr lang="zh-CN" altLang="en-US" sz="2400" b="1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残阳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和</a:t>
            </a:r>
            <a:r>
              <a:rPr lang="zh-CN" altLang="en-US" sz="2400" b="1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江水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，江水的特点是</a:t>
            </a:r>
            <a:r>
              <a:rPr lang="zh-CN" altLang="en-US" sz="2400" b="1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半江瑟瑟半江红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。</a:t>
            </a:r>
            <a:endParaRPr lang="zh-CN" altLang="en-US" sz="2000" b="1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51841" y="1084581"/>
            <a:ext cx="7396577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一道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残阳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铺水中</a:t>
            </a:r>
            <a:r>
              <a:rPr lang="zh-CN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，半江瑟瑟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半江红</a:t>
            </a:r>
            <a:r>
              <a:rPr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endParaRPr lang="zh-CN" altLang="en-US" sz="3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837055" y="1796627"/>
            <a:ext cx="8636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965201" y="2065867"/>
            <a:ext cx="2764155" cy="95410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  <a:sym typeface="+mn-ea"/>
              </a:rPr>
              <a:t>快落山的太阳的光，也指晚霞。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49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670675" y="1862667"/>
            <a:ext cx="2179320" cy="1938020"/>
          </a:xfrm>
          <a:prstGeom prst="round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>
            <a:off x="5296535" y="1796627"/>
            <a:ext cx="8636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3873500" y="1909234"/>
            <a:ext cx="2735580" cy="138499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形容未受到残阳照射的江水所呈现的青绿色。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7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300480" y="974514"/>
            <a:ext cx="6817360" cy="10772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2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江水为什么一半是绿色，一半是红色，你看见过这种景象吗？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00480" y="2940473"/>
            <a:ext cx="4340860" cy="206210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因为太阳接近地平线，江面有一半已经照不到阳光，所以半江是绿色，半江是红色。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795645" y="2780454"/>
            <a:ext cx="3048000" cy="2908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72465" y="2235200"/>
            <a:ext cx="3020060" cy="3127587"/>
          </a:xfrm>
          <a:prstGeom prst="round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55720" y="2097194"/>
            <a:ext cx="4781550" cy="25545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夕阳的余辉铺在江面上，在阳光的照射下，江面波光粼粼，金光闪闪。江水一半呈现出深深的碧绿，一半呈现出殷红。</a:t>
            </a:r>
            <a:endParaRPr lang="zh-CN" altLang="en-US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06146" y="906781"/>
            <a:ext cx="7396577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一道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残阳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铺水中</a:t>
            </a:r>
            <a:r>
              <a:rPr lang="zh-CN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，半江瑟瑟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半江红</a:t>
            </a:r>
            <a:r>
              <a:rPr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endParaRPr lang="zh-CN" altLang="en-US" sz="3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2117091" y="4231640"/>
            <a:ext cx="5304155" cy="9889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诗人描写了夜晚的</a:t>
            </a:r>
            <a:r>
              <a:rPr lang="zh-CN" altLang="en-US" sz="2800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月亮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和</a:t>
            </a:r>
            <a:r>
              <a:rPr lang="zh-CN" altLang="en-US" sz="2800" dirty="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露珠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。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28700" y="1105747"/>
            <a:ext cx="7396577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可怜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九月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初三夜，露似真珠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月似弓。</a:t>
            </a:r>
            <a:endParaRPr lang="zh-CN" altLang="en-US" sz="3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/>
          <a:srcRect r="8403" b="25868"/>
          <a:stretch>
            <a:fillRect/>
          </a:stretch>
        </p:blipFill>
        <p:spPr>
          <a:xfrm>
            <a:off x="240030" y="4109721"/>
            <a:ext cx="1675130" cy="1807633"/>
          </a:xfrm>
          <a:prstGeom prst="ellipse">
            <a:avLst/>
          </a:prstGeom>
        </p:spPr>
      </p:pic>
      <p:cxnSp>
        <p:nvCxnSpPr>
          <p:cNvPr id="3" name="直接连接符 2"/>
          <p:cNvCxnSpPr/>
          <p:nvPr/>
        </p:nvCxnSpPr>
        <p:spPr>
          <a:xfrm>
            <a:off x="5611495" y="1755987"/>
            <a:ext cx="8636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161415" y="1755987"/>
            <a:ext cx="8636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1063626" y="1983740"/>
            <a:ext cx="1059815" cy="52322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  <a:sym typeface="+mn-ea"/>
              </a:rPr>
              <a:t>可爱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513706" y="1897380"/>
            <a:ext cx="1059815" cy="52322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  <a:sym typeface="+mn-ea"/>
              </a:rPr>
              <a:t>珍珠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49" charset="-122"/>
              <a:sym typeface="+mn-ea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205990" y="1769533"/>
            <a:ext cx="172847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2205990" y="1983740"/>
            <a:ext cx="2776220" cy="120032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 anchor="t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  <a:sym typeface="+mn-ea"/>
              </a:rPr>
              <a:t>农历已进入深秋季节，点出了观赏江景的季节是深秋。</a:t>
            </a:r>
            <a:endParaRPr lang="zh-CN" altLang="en-US" sz="24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49" charset="-122"/>
              <a:sym typeface="+mn-ea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 cstate="print"/>
          <a:srcRect r="25658" b="64186"/>
          <a:stretch>
            <a:fillRect/>
          </a:stretch>
        </p:blipFill>
        <p:spPr>
          <a:xfrm>
            <a:off x="6873240" y="2190327"/>
            <a:ext cx="1800860" cy="1734820"/>
          </a:xfrm>
          <a:prstGeom prst="ellipse">
            <a:avLst/>
          </a:prstGeo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2" grpId="0" animBg="1"/>
      <p:bldP spid="13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5214621" y="1844887"/>
            <a:ext cx="3404235" cy="1865126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诗人运用了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比喻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的修辞手法，把晶莹透亮的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露珠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比作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珍珠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，把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新月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比作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弯弓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/>
          <a:srcRect r="8403" b="25868"/>
          <a:stretch>
            <a:fillRect/>
          </a:stretch>
        </p:blipFill>
        <p:spPr>
          <a:xfrm>
            <a:off x="538480" y="1241214"/>
            <a:ext cx="1675130" cy="1807633"/>
          </a:xfrm>
          <a:prstGeom prst="ellipse">
            <a:avLst/>
          </a:prstGeom>
        </p:spPr>
      </p:pic>
      <p:sp>
        <p:nvSpPr>
          <p:cNvPr id="2" name="燕尾形箭头 1"/>
          <p:cNvSpPr/>
          <p:nvPr/>
        </p:nvSpPr>
        <p:spPr>
          <a:xfrm>
            <a:off x="2267586" y="2082800"/>
            <a:ext cx="360045" cy="287867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11146" y="1371601"/>
            <a:ext cx="1886585" cy="1677247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 cstate="print"/>
          <a:srcRect r="25658" b="64186"/>
          <a:stretch>
            <a:fillRect/>
          </a:stretch>
        </p:blipFill>
        <p:spPr>
          <a:xfrm>
            <a:off x="484505" y="3605954"/>
            <a:ext cx="1800860" cy="1734820"/>
          </a:xfrm>
          <a:prstGeom prst="ellipse">
            <a:avLst/>
          </a:prstGeom>
        </p:spPr>
      </p:pic>
      <p:sp>
        <p:nvSpPr>
          <p:cNvPr id="7" name="燕尾形箭头 6"/>
          <p:cNvSpPr/>
          <p:nvPr/>
        </p:nvSpPr>
        <p:spPr>
          <a:xfrm>
            <a:off x="2339341" y="4329853"/>
            <a:ext cx="360045" cy="287867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 descr="弓_meitu_1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 rot="6480000">
            <a:off x="2832100" y="3589550"/>
            <a:ext cx="1844040" cy="1390015"/>
          </a:xfrm>
          <a:prstGeom prst="rect">
            <a:avLst/>
          </a:prstGeo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10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 build="p"/>
      <p:bldP spid="2" grpId="0" animBg="1"/>
      <p:bldP spid="7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1014</Words>
  <Application>WPS 演示</Application>
  <PresentationFormat>全屏显示(4:3)</PresentationFormat>
  <Paragraphs>107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9" baseType="lpstr">
      <vt:lpstr>Arial</vt:lpstr>
      <vt:lpstr>宋体</vt:lpstr>
      <vt:lpstr>Wingdings</vt:lpstr>
      <vt:lpstr>华文行楷</vt:lpstr>
      <vt:lpstr>华文彩云</vt:lpstr>
      <vt:lpstr>华文楷体</vt:lpstr>
      <vt:lpstr>微软雅黑</vt:lpstr>
      <vt:lpstr>黑体</vt:lpstr>
      <vt:lpstr>楷体</vt:lpstr>
      <vt:lpstr>Times New Roman</vt:lpstr>
      <vt:lpstr>Arial Unicode MS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42</cp:revision>
  <dcterms:created xsi:type="dcterms:W3CDTF">2020-08-02T15:39:00Z</dcterms:created>
  <dcterms:modified xsi:type="dcterms:W3CDTF">2021-09-12T07:09:49Z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