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58" r:id="rId5"/>
    <p:sldId id="312" r:id="rId6"/>
    <p:sldId id="366" r:id="rId7"/>
    <p:sldId id="348" r:id="rId8"/>
    <p:sldId id="349" r:id="rId9"/>
    <p:sldId id="358" r:id="rId10"/>
    <p:sldId id="359" r:id="rId11"/>
    <p:sldId id="360" r:id="rId12"/>
    <p:sldId id="361" r:id="rId13"/>
    <p:sldId id="362" r:id="rId14"/>
    <p:sldId id="309" r:id="rId15"/>
    <p:sldId id="363" r:id="rId16"/>
    <p:sldId id="336" r:id="rId17"/>
  </p:sldIdLst>
  <p:sldSz cx="12192000" cy="6858000"/>
  <p:notesSz cx="6858000" cy="9144000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1C24C0"/>
    <a:srgbClr val="6E6E6E"/>
    <a:srgbClr val="2089F4"/>
    <a:srgbClr val="29AAF8"/>
    <a:srgbClr val="36E0F5"/>
    <a:srgbClr val="E6561A"/>
    <a:srgbClr val="2AAE3F"/>
    <a:srgbClr val="EC540C"/>
    <a:srgbClr val="4242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03" autoAdjust="0"/>
    <p:restoredTop sz="83302" autoAdjust="0"/>
  </p:normalViewPr>
  <p:slideViewPr>
    <p:cSldViewPr snapToGrid="0">
      <p:cViewPr varScale="1">
        <p:scale>
          <a:sx n="114" d="100"/>
          <a:sy n="114" d="100"/>
        </p:scale>
        <p:origin x="696" y="108"/>
      </p:cViewPr>
      <p:guideLst>
        <p:guide orient="horz" pos="2653"/>
        <p:guide orient="horz" pos="1468"/>
        <p:guide orient="horz" pos="3612"/>
        <p:guide orient="horz" pos="1095"/>
        <p:guide pos="3839"/>
        <p:guide pos="438"/>
        <p:guide pos="439"/>
      </p:guideLst>
    </p:cSldViewPr>
  </p:slid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gs" Target="tags/tag17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#14">
  <dgm:title val=""/>
  <dgm:desc val=""/>
  <dgm:catLst>
    <dgm:cat type="colorful" pri="10500"/>
  </dgm:catLst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6590A4-9632-4481-B10E-4DC4F3CF4B7D}" type="doc">
      <dgm:prSet loTypeId="urn:microsoft.com/office/officeart/2005/8/layout/process1" loCatId="process" qsTypeId="urn:microsoft.com/office/officeart/2005/8/quickstyle/simple1#12" qsCatId="simple" csTypeId="urn:microsoft.com/office/officeart/2005/8/colors/colorful5#14" csCatId="colorful" phldr="1"/>
      <dgm:spPr/>
    </dgm:pt>
    <dgm:pt modelId="{7D8D6538-FFA5-4057-BF95-1F41051BDCCD}">
      <dgm:prSet phldrT="[文本]"/>
      <dgm:spPr/>
      <dgm:t>
        <a:bodyPr/>
        <a:lstStyle/>
        <a:p>
          <a:r>
            <a:rPr lang="zh-CN" altLang="en-US" dirty="0"/>
            <a:t>导入</a:t>
          </a:r>
        </a:p>
      </dgm:t>
    </dgm:pt>
    <dgm:pt modelId="{D7C32C2E-85A1-4858-8DCE-D2C44EA44818}" cxnId="{3A92847C-BDE1-4A56-AD36-6C9A535729A8}" type="parTrans">
      <dgm:prSet/>
      <dgm:spPr/>
      <dgm:t>
        <a:bodyPr/>
        <a:lstStyle/>
        <a:p>
          <a:endParaRPr lang="zh-CN" altLang="en-US"/>
        </a:p>
      </dgm:t>
    </dgm:pt>
    <dgm:pt modelId="{A3CED38E-EB10-4769-9108-B2573FA8FBE4}" cxnId="{3A92847C-BDE1-4A56-AD36-6C9A535729A8}" type="sibTrans">
      <dgm:prSet/>
      <dgm:spPr/>
      <dgm:t>
        <a:bodyPr/>
        <a:lstStyle/>
        <a:p>
          <a:endParaRPr lang="zh-CN" altLang="en-US"/>
        </a:p>
      </dgm:t>
    </dgm:pt>
    <dgm:pt modelId="{5CBB7CE5-C92F-46EB-BF11-93A21D2FF561}">
      <dgm:prSet phldrT="[文本]"/>
      <dgm:spPr/>
      <dgm:t>
        <a:bodyPr/>
        <a:lstStyle/>
        <a:p>
          <a:r>
            <a:rPr lang="zh-CN" altLang="en-US" dirty="0"/>
            <a:t>知识讲解</a:t>
          </a:r>
        </a:p>
      </dgm:t>
    </dgm:pt>
    <dgm:pt modelId="{BB6E305E-F4E3-4867-AAD6-977FB8C4455F}" cxnId="{59E881AB-C980-48D6-8C6F-F7338CBD6838}" type="parTrans">
      <dgm:prSet/>
      <dgm:spPr/>
      <dgm:t>
        <a:bodyPr/>
        <a:lstStyle/>
        <a:p>
          <a:endParaRPr lang="zh-CN" altLang="en-US"/>
        </a:p>
      </dgm:t>
    </dgm:pt>
    <dgm:pt modelId="{F01835B3-05F2-46DA-BD7C-EE7438DAD7CE}" cxnId="{59E881AB-C980-48D6-8C6F-F7338CBD6838}" type="sibTrans">
      <dgm:prSet/>
      <dgm:spPr/>
      <dgm:t>
        <a:bodyPr/>
        <a:lstStyle/>
        <a:p>
          <a:endParaRPr lang="zh-CN" altLang="en-US"/>
        </a:p>
      </dgm:t>
    </dgm:pt>
    <dgm:pt modelId="{B8B470CB-DF17-4CB3-90CB-F1BF4FDB0D59}">
      <dgm:prSet phldrT="[文本]"/>
      <dgm:spPr/>
      <dgm:t>
        <a:bodyPr/>
        <a:lstStyle/>
        <a:p>
          <a:r>
            <a:rPr lang="zh-CN" altLang="en-US" dirty="0"/>
            <a:t>课堂练习</a:t>
          </a:r>
        </a:p>
      </dgm:t>
    </dgm:pt>
    <dgm:pt modelId="{6CCC2A86-F85B-44CC-98A3-C46FF64B3170}" cxnId="{8829B035-B4FA-4EE2-874B-8CE70CF04572}" type="parTrans">
      <dgm:prSet/>
      <dgm:spPr/>
      <dgm:t>
        <a:bodyPr/>
        <a:lstStyle/>
        <a:p>
          <a:endParaRPr lang="zh-CN" altLang="en-US"/>
        </a:p>
      </dgm:t>
    </dgm:pt>
    <dgm:pt modelId="{715DB15F-B18C-408D-AF4D-0B689BA0E58F}" cxnId="{8829B035-B4FA-4EE2-874B-8CE70CF04572}" type="sibTrans">
      <dgm:prSet/>
      <dgm:spPr/>
      <dgm:t>
        <a:bodyPr/>
        <a:lstStyle/>
        <a:p>
          <a:endParaRPr lang="zh-CN" altLang="en-US"/>
        </a:p>
      </dgm:t>
    </dgm:pt>
    <dgm:pt modelId="{A71BEDD8-220D-4CBD-929B-E387BF7E5B89}">
      <dgm:prSet phldrT="[文本]"/>
      <dgm:spPr/>
      <dgm:t>
        <a:bodyPr/>
        <a:lstStyle/>
        <a:p>
          <a:r>
            <a:rPr lang="zh-CN" altLang="en-US" dirty="0"/>
            <a:t>小节</a:t>
          </a:r>
        </a:p>
      </dgm:t>
    </dgm:pt>
    <dgm:pt modelId="{B4C59B78-86C3-4A2A-B0F6-61CC32DC173C}" cxnId="{FBDAC2E3-0204-49D7-AE0A-A1529D901268}" type="parTrans">
      <dgm:prSet/>
      <dgm:spPr/>
      <dgm:t>
        <a:bodyPr/>
        <a:lstStyle/>
        <a:p>
          <a:endParaRPr lang="zh-CN" altLang="en-US"/>
        </a:p>
      </dgm:t>
    </dgm:pt>
    <dgm:pt modelId="{EF0640CF-9B5B-4A2A-8EA1-B1435C113D4F}" cxnId="{FBDAC2E3-0204-49D7-AE0A-A1529D901268}" type="sibTrans">
      <dgm:prSet/>
      <dgm:spPr/>
      <dgm:t>
        <a:bodyPr/>
        <a:lstStyle/>
        <a:p>
          <a:endParaRPr lang="zh-CN" altLang="en-US"/>
        </a:p>
      </dgm:t>
    </dgm:pt>
    <dgm:pt modelId="{946525A1-11BE-4473-BD1E-5A02F57FAFE1}" type="pres">
      <dgm:prSet presAssocID="{5E6590A4-9632-4481-B10E-4DC4F3CF4B7D}" presName="Name0" presStyleCnt="0">
        <dgm:presLayoutVars>
          <dgm:dir/>
          <dgm:resizeHandles val="exact"/>
        </dgm:presLayoutVars>
      </dgm:prSet>
      <dgm:spPr/>
    </dgm:pt>
    <dgm:pt modelId="{6BE8C442-C27B-4EE9-A58B-9E5BDD49A0C6}" type="pres">
      <dgm:prSet presAssocID="{7D8D6538-FFA5-4057-BF95-1F41051BDCCD}" presName="node" presStyleLbl="node1" presStyleIdx="0" presStyleCnt="4">
        <dgm:presLayoutVars>
          <dgm:bulletEnabled val="1"/>
        </dgm:presLayoutVars>
      </dgm:prSet>
      <dgm:spPr/>
    </dgm:pt>
    <dgm:pt modelId="{15B0F1CA-E9C1-436F-A000-48C2317E1AEE}" type="pres">
      <dgm:prSet presAssocID="{A3CED38E-EB10-4769-9108-B2573FA8FBE4}" presName="sibTrans" presStyleLbl="sibTrans2D1" presStyleIdx="0" presStyleCnt="3"/>
      <dgm:spPr/>
    </dgm:pt>
    <dgm:pt modelId="{655E6FA8-D806-4120-92B4-695524B5F569}" type="pres">
      <dgm:prSet presAssocID="{A3CED38E-EB10-4769-9108-B2573FA8FBE4}" presName="connectorText" presStyleLbl="sibTrans2D1" presStyleIdx="0" presStyleCnt="3"/>
      <dgm:spPr/>
    </dgm:pt>
    <dgm:pt modelId="{FAE70EB4-13DE-4207-8EEE-64892F90D980}" type="pres">
      <dgm:prSet presAssocID="{5CBB7CE5-C92F-46EB-BF11-93A21D2FF561}" presName="node" presStyleLbl="node1" presStyleIdx="1" presStyleCnt="4">
        <dgm:presLayoutVars>
          <dgm:bulletEnabled val="1"/>
        </dgm:presLayoutVars>
      </dgm:prSet>
      <dgm:spPr/>
    </dgm:pt>
    <dgm:pt modelId="{41B76FD1-4D28-4EF4-BF3A-265F6D2C909C}" type="pres">
      <dgm:prSet presAssocID="{F01835B3-05F2-46DA-BD7C-EE7438DAD7CE}" presName="sibTrans" presStyleLbl="sibTrans2D1" presStyleIdx="1" presStyleCnt="3"/>
      <dgm:spPr/>
    </dgm:pt>
    <dgm:pt modelId="{D789DD17-C468-41E2-88AD-4B7F7990EB39}" type="pres">
      <dgm:prSet presAssocID="{F01835B3-05F2-46DA-BD7C-EE7438DAD7CE}" presName="connectorText" presStyleLbl="sibTrans2D1" presStyleIdx="1" presStyleCnt="3"/>
      <dgm:spPr/>
    </dgm:pt>
    <dgm:pt modelId="{2D20D324-F089-495B-A6AB-B3CA71D2E04A}" type="pres">
      <dgm:prSet presAssocID="{B8B470CB-DF17-4CB3-90CB-F1BF4FDB0D59}" presName="node" presStyleLbl="node1" presStyleIdx="2" presStyleCnt="4">
        <dgm:presLayoutVars>
          <dgm:bulletEnabled val="1"/>
        </dgm:presLayoutVars>
      </dgm:prSet>
      <dgm:spPr/>
    </dgm:pt>
    <dgm:pt modelId="{A363207B-3AD6-472F-AB35-5DE074AB6BC2}" type="pres">
      <dgm:prSet presAssocID="{715DB15F-B18C-408D-AF4D-0B689BA0E58F}" presName="sibTrans" presStyleLbl="sibTrans2D1" presStyleIdx="2" presStyleCnt="3"/>
      <dgm:spPr/>
    </dgm:pt>
    <dgm:pt modelId="{9F1752A6-F0C6-4116-8969-5F3A3113DEB4}" type="pres">
      <dgm:prSet presAssocID="{715DB15F-B18C-408D-AF4D-0B689BA0E58F}" presName="connectorText" presStyleLbl="sibTrans2D1" presStyleIdx="2" presStyleCnt="3"/>
      <dgm:spPr/>
    </dgm:pt>
    <dgm:pt modelId="{C31FA319-1B76-4D24-8E64-6A83C1E0D876}" type="pres">
      <dgm:prSet presAssocID="{A71BEDD8-220D-4CBD-929B-E387BF7E5B89}" presName="node" presStyleLbl="node1" presStyleIdx="3" presStyleCnt="4">
        <dgm:presLayoutVars>
          <dgm:bulletEnabled val="1"/>
        </dgm:presLayoutVars>
      </dgm:prSet>
      <dgm:spPr/>
    </dgm:pt>
  </dgm:ptLst>
  <dgm:cxnLst>
    <dgm:cxn modelId="{8829B035-B4FA-4EE2-874B-8CE70CF04572}" srcId="{5E6590A4-9632-4481-B10E-4DC4F3CF4B7D}" destId="{B8B470CB-DF17-4CB3-90CB-F1BF4FDB0D59}" srcOrd="2" destOrd="0" parTransId="{6CCC2A86-F85B-44CC-98A3-C46FF64B3170}" sibTransId="{715DB15F-B18C-408D-AF4D-0B689BA0E58F}"/>
    <dgm:cxn modelId="{C06D3140-81A4-4B35-A735-D8FF84021D1D}" type="presOf" srcId="{715DB15F-B18C-408D-AF4D-0B689BA0E58F}" destId="{A363207B-3AD6-472F-AB35-5DE074AB6BC2}" srcOrd="0" destOrd="0" presId="urn:microsoft.com/office/officeart/2005/8/layout/process1"/>
    <dgm:cxn modelId="{B1C0EE5B-AC72-4ED8-8B48-E4084A6908C8}" type="presOf" srcId="{5CBB7CE5-C92F-46EB-BF11-93A21D2FF561}" destId="{FAE70EB4-13DE-4207-8EEE-64892F90D980}" srcOrd="0" destOrd="0" presId="urn:microsoft.com/office/officeart/2005/8/layout/process1"/>
    <dgm:cxn modelId="{5CA25E6F-A26B-4A3D-A332-989FAAB22C62}" type="presOf" srcId="{A71BEDD8-220D-4CBD-929B-E387BF7E5B89}" destId="{C31FA319-1B76-4D24-8E64-6A83C1E0D876}" srcOrd="0" destOrd="0" presId="urn:microsoft.com/office/officeart/2005/8/layout/process1"/>
    <dgm:cxn modelId="{EC876179-9389-4988-B6EC-40F613410A0D}" type="presOf" srcId="{7D8D6538-FFA5-4057-BF95-1F41051BDCCD}" destId="{6BE8C442-C27B-4EE9-A58B-9E5BDD49A0C6}" srcOrd="0" destOrd="0" presId="urn:microsoft.com/office/officeart/2005/8/layout/process1"/>
    <dgm:cxn modelId="{3A92847C-BDE1-4A56-AD36-6C9A535729A8}" srcId="{5E6590A4-9632-4481-B10E-4DC4F3CF4B7D}" destId="{7D8D6538-FFA5-4057-BF95-1F41051BDCCD}" srcOrd="0" destOrd="0" parTransId="{D7C32C2E-85A1-4858-8DCE-D2C44EA44818}" sibTransId="{A3CED38E-EB10-4769-9108-B2573FA8FBE4}"/>
    <dgm:cxn modelId="{E56B447D-60B6-4A86-A109-5C51CE8CA930}" type="presOf" srcId="{5E6590A4-9632-4481-B10E-4DC4F3CF4B7D}" destId="{946525A1-11BE-4473-BD1E-5A02F57FAFE1}" srcOrd="0" destOrd="0" presId="urn:microsoft.com/office/officeart/2005/8/layout/process1"/>
    <dgm:cxn modelId="{01C02E8C-0DBE-4967-8D7C-4D54FC0B2A37}" type="presOf" srcId="{B8B470CB-DF17-4CB3-90CB-F1BF4FDB0D59}" destId="{2D20D324-F089-495B-A6AB-B3CA71D2E04A}" srcOrd="0" destOrd="0" presId="urn:microsoft.com/office/officeart/2005/8/layout/process1"/>
    <dgm:cxn modelId="{3D92408E-0D50-4798-A127-FB6632AA9C27}" type="presOf" srcId="{A3CED38E-EB10-4769-9108-B2573FA8FBE4}" destId="{15B0F1CA-E9C1-436F-A000-48C2317E1AEE}" srcOrd="0" destOrd="0" presId="urn:microsoft.com/office/officeart/2005/8/layout/process1"/>
    <dgm:cxn modelId="{C8493AA6-2050-41B3-8F0B-4379900C4C9E}" type="presOf" srcId="{715DB15F-B18C-408D-AF4D-0B689BA0E58F}" destId="{9F1752A6-F0C6-4116-8969-5F3A3113DEB4}" srcOrd="1" destOrd="0" presId="urn:microsoft.com/office/officeart/2005/8/layout/process1"/>
    <dgm:cxn modelId="{59E881AB-C980-48D6-8C6F-F7338CBD6838}" srcId="{5E6590A4-9632-4481-B10E-4DC4F3CF4B7D}" destId="{5CBB7CE5-C92F-46EB-BF11-93A21D2FF561}" srcOrd="1" destOrd="0" parTransId="{BB6E305E-F4E3-4867-AAD6-977FB8C4455F}" sibTransId="{F01835B3-05F2-46DA-BD7C-EE7438DAD7CE}"/>
    <dgm:cxn modelId="{D35A41B2-5D7B-4E31-BB89-F15DEF882298}" type="presOf" srcId="{F01835B3-05F2-46DA-BD7C-EE7438DAD7CE}" destId="{D789DD17-C468-41E2-88AD-4B7F7990EB39}" srcOrd="1" destOrd="0" presId="urn:microsoft.com/office/officeart/2005/8/layout/process1"/>
    <dgm:cxn modelId="{3C02D9DC-774B-4543-B109-A2DCEE20159D}" type="presOf" srcId="{F01835B3-05F2-46DA-BD7C-EE7438DAD7CE}" destId="{41B76FD1-4D28-4EF4-BF3A-265F6D2C909C}" srcOrd="0" destOrd="0" presId="urn:microsoft.com/office/officeart/2005/8/layout/process1"/>
    <dgm:cxn modelId="{FBDAC2E3-0204-49D7-AE0A-A1529D901268}" srcId="{5E6590A4-9632-4481-B10E-4DC4F3CF4B7D}" destId="{A71BEDD8-220D-4CBD-929B-E387BF7E5B89}" srcOrd="3" destOrd="0" parTransId="{B4C59B78-86C3-4A2A-B0F6-61CC32DC173C}" sibTransId="{EF0640CF-9B5B-4A2A-8EA1-B1435C113D4F}"/>
    <dgm:cxn modelId="{8F2092EB-4EAA-49C6-8E14-F320692181FA}" type="presOf" srcId="{A3CED38E-EB10-4769-9108-B2573FA8FBE4}" destId="{655E6FA8-D806-4120-92B4-695524B5F569}" srcOrd="1" destOrd="0" presId="urn:microsoft.com/office/officeart/2005/8/layout/process1"/>
    <dgm:cxn modelId="{81616EBE-0848-48F1-840B-B4CDFCAC29C4}" type="presParOf" srcId="{946525A1-11BE-4473-BD1E-5A02F57FAFE1}" destId="{6BE8C442-C27B-4EE9-A58B-9E5BDD49A0C6}" srcOrd="0" destOrd="0" presId="urn:microsoft.com/office/officeart/2005/8/layout/process1"/>
    <dgm:cxn modelId="{10EA12DC-4922-459C-B8F9-6A8BEF189E19}" type="presParOf" srcId="{946525A1-11BE-4473-BD1E-5A02F57FAFE1}" destId="{15B0F1CA-E9C1-436F-A000-48C2317E1AEE}" srcOrd="1" destOrd="0" presId="urn:microsoft.com/office/officeart/2005/8/layout/process1"/>
    <dgm:cxn modelId="{2958AAA2-ACDA-45AC-8E5C-A92BF9723B21}" type="presParOf" srcId="{15B0F1CA-E9C1-436F-A000-48C2317E1AEE}" destId="{655E6FA8-D806-4120-92B4-695524B5F569}" srcOrd="0" destOrd="0" presId="urn:microsoft.com/office/officeart/2005/8/layout/process1"/>
    <dgm:cxn modelId="{29411024-9FB7-4DDE-9D46-5A574A1776FE}" type="presParOf" srcId="{946525A1-11BE-4473-BD1E-5A02F57FAFE1}" destId="{FAE70EB4-13DE-4207-8EEE-64892F90D980}" srcOrd="2" destOrd="0" presId="urn:microsoft.com/office/officeart/2005/8/layout/process1"/>
    <dgm:cxn modelId="{2BEB5F6B-9651-492E-B6EC-0C0FF9254203}" type="presParOf" srcId="{946525A1-11BE-4473-BD1E-5A02F57FAFE1}" destId="{41B76FD1-4D28-4EF4-BF3A-265F6D2C909C}" srcOrd="3" destOrd="0" presId="urn:microsoft.com/office/officeart/2005/8/layout/process1"/>
    <dgm:cxn modelId="{A3E240CE-418C-48BA-A194-D6CAA3D7536D}" type="presParOf" srcId="{41B76FD1-4D28-4EF4-BF3A-265F6D2C909C}" destId="{D789DD17-C468-41E2-88AD-4B7F7990EB39}" srcOrd="0" destOrd="0" presId="urn:microsoft.com/office/officeart/2005/8/layout/process1"/>
    <dgm:cxn modelId="{649E8F83-2ABF-4B53-A85C-F263445AFD9C}" type="presParOf" srcId="{946525A1-11BE-4473-BD1E-5A02F57FAFE1}" destId="{2D20D324-F089-495B-A6AB-B3CA71D2E04A}" srcOrd="4" destOrd="0" presId="urn:microsoft.com/office/officeart/2005/8/layout/process1"/>
    <dgm:cxn modelId="{F1BCE3DF-F43F-49CF-B1A7-B857A940D245}" type="presParOf" srcId="{946525A1-11BE-4473-BD1E-5A02F57FAFE1}" destId="{A363207B-3AD6-472F-AB35-5DE074AB6BC2}" srcOrd="5" destOrd="0" presId="urn:microsoft.com/office/officeart/2005/8/layout/process1"/>
    <dgm:cxn modelId="{CD0398B0-E59E-4AB6-87C2-B4B5DAD2A850}" type="presParOf" srcId="{A363207B-3AD6-472F-AB35-5DE074AB6BC2}" destId="{9F1752A6-F0C6-4116-8969-5F3A3113DEB4}" srcOrd="0" destOrd="0" presId="urn:microsoft.com/office/officeart/2005/8/layout/process1"/>
    <dgm:cxn modelId="{7F7AF829-60AC-45DA-ADC1-868D57A74CC5}" type="presParOf" srcId="{946525A1-11BE-4473-BD1E-5A02F57FAFE1}" destId="{C31FA319-1B76-4D24-8E64-6A83C1E0D876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E8C442-C27B-4EE9-A58B-9E5BDD49A0C6}">
      <dsp:nvSpPr>
        <dsp:cNvPr id="0" name=""/>
        <dsp:cNvSpPr/>
      </dsp:nvSpPr>
      <dsp:spPr>
        <a:xfrm>
          <a:off x="3571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导入</a:t>
          </a:r>
        </a:p>
      </dsp:txBody>
      <dsp:txXfrm>
        <a:off x="31015" y="553015"/>
        <a:ext cx="1506815" cy="882133"/>
      </dsp:txXfrm>
    </dsp:sp>
    <dsp:sp modelId="{15B0F1CA-E9C1-436F-A000-48C2317E1AEE}">
      <dsp:nvSpPr>
        <dsp:cNvPr id="0" name=""/>
        <dsp:cNvSpPr/>
      </dsp:nvSpPr>
      <dsp:spPr>
        <a:xfrm>
          <a:off x="1721445" y="800431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600" kern="1200"/>
        </a:p>
      </dsp:txBody>
      <dsp:txXfrm>
        <a:off x="1721445" y="877891"/>
        <a:ext cx="231757" cy="232382"/>
      </dsp:txXfrm>
    </dsp:sp>
    <dsp:sp modelId="{FAE70EB4-13DE-4207-8EEE-64892F90D980}">
      <dsp:nvSpPr>
        <dsp:cNvPr id="0" name=""/>
        <dsp:cNvSpPr/>
      </dsp:nvSpPr>
      <dsp:spPr>
        <a:xfrm>
          <a:off x="2189956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知识讲解</a:t>
          </a:r>
        </a:p>
      </dsp:txBody>
      <dsp:txXfrm>
        <a:off x="2217400" y="553015"/>
        <a:ext cx="1506815" cy="882133"/>
      </dsp:txXfrm>
    </dsp:sp>
    <dsp:sp modelId="{41B76FD1-4D28-4EF4-BF3A-265F6D2C909C}">
      <dsp:nvSpPr>
        <dsp:cNvPr id="0" name=""/>
        <dsp:cNvSpPr/>
      </dsp:nvSpPr>
      <dsp:spPr>
        <a:xfrm>
          <a:off x="3907829" y="800431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600" kern="1200"/>
        </a:p>
      </dsp:txBody>
      <dsp:txXfrm>
        <a:off x="3907829" y="877891"/>
        <a:ext cx="231757" cy="232382"/>
      </dsp:txXfrm>
    </dsp:sp>
    <dsp:sp modelId="{2D20D324-F089-495B-A6AB-B3CA71D2E04A}">
      <dsp:nvSpPr>
        <dsp:cNvPr id="0" name=""/>
        <dsp:cNvSpPr/>
      </dsp:nvSpPr>
      <dsp:spPr>
        <a:xfrm>
          <a:off x="4376340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课堂练习</a:t>
          </a:r>
        </a:p>
      </dsp:txBody>
      <dsp:txXfrm>
        <a:off x="4403784" y="553015"/>
        <a:ext cx="1506815" cy="882133"/>
      </dsp:txXfrm>
    </dsp:sp>
    <dsp:sp modelId="{A363207B-3AD6-472F-AB35-5DE074AB6BC2}">
      <dsp:nvSpPr>
        <dsp:cNvPr id="0" name=""/>
        <dsp:cNvSpPr/>
      </dsp:nvSpPr>
      <dsp:spPr>
        <a:xfrm>
          <a:off x="6094214" y="800431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600" kern="1200"/>
        </a:p>
      </dsp:txBody>
      <dsp:txXfrm>
        <a:off x="6094214" y="877891"/>
        <a:ext cx="231757" cy="232382"/>
      </dsp:txXfrm>
    </dsp:sp>
    <dsp:sp modelId="{C31FA319-1B76-4D24-8E64-6A83C1E0D876}">
      <dsp:nvSpPr>
        <dsp:cNvPr id="0" name=""/>
        <dsp:cNvSpPr/>
      </dsp:nvSpPr>
      <dsp:spPr>
        <a:xfrm>
          <a:off x="6562724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小节</a:t>
          </a:r>
        </a:p>
      </dsp:txBody>
      <dsp:txXfrm>
        <a:off x="6590168" y="553015"/>
        <a:ext cx="1506815" cy="8821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2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4C22B-8150-434A-B4B5-BCA0C9DA5C0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anj.cn/index.php?act=show_store&amp;id=8719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DB6F8-0FD0-47EE-A6CC-4FAA08D8CD9E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>
            <a:hlinkClick r:id="rId2"/>
          </p:cNvPr>
          <p:cNvSpPr/>
          <p:nvPr userDrawn="1"/>
        </p:nvSpPr>
        <p:spPr>
          <a:xfrm>
            <a:off x="0" y="2982724"/>
            <a:ext cx="12192000" cy="892552"/>
          </a:xfrm>
          <a:prstGeom prst="rect">
            <a:avLst/>
          </a:prstGeom>
          <a:solidFill>
            <a:srgbClr val="2AAE3F">
              <a:alpha val="0"/>
            </a:srgbClr>
          </a:solidFill>
        </p:spPr>
        <p:txBody>
          <a:bodyPr wrap="square" rtlCol="0" anchor="ctr">
            <a:spAutoFit/>
          </a:bodyPr>
          <a:lstStyle/>
          <a:p>
            <a:pPr algn="ctr">
              <a:lnSpc>
                <a:spcPct val="130000"/>
              </a:lnSpc>
            </a:pPr>
            <a:endParaRPr lang="zh-CN" altLang="en-US" sz="4000">
              <a:solidFill>
                <a:srgbClr val="FFFFFF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F068C-9D11-4563-80F6-3A346525A0CA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6D154-681B-4451-8E46-66FA31F49479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FF1E6-A0E3-491E-836D-E816395E5829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0346B-7BF4-472E-96E9-9082447C4D76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06880-1E82-4292-8D5C-DA6E508EC326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01F06-FFF3-4C13-B08F-758E425AEC4E}" type="datetime1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724D0-93D0-4113-A7A7-B192FE98ABD2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1151B-1BE7-4115-BE57-EB5F0792915D}" type="datetime1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50DC4-14E8-4087-BCFA-B1B045B40797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1E073-1154-41F0-A0CE-9E2C5111F592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AB3560-C203-48CC-8A6B-4A1493032563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13.xml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tags" Target="../tags/tag1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7.xml"/><Relationship Id="rId4" Type="http://schemas.openxmlformats.org/officeDocument/2006/relationships/hyperlink" Target="&#19968;&#21098;&#26757;&#29255;&#27573;.mp4" TargetMode="External"/><Relationship Id="rId3" Type="http://schemas.openxmlformats.org/officeDocument/2006/relationships/tags" Target="../tags/tag2.xml"/><Relationship Id="rId2" Type="http://schemas.openxmlformats.org/officeDocument/2006/relationships/image" Target="../media/image2.jpeg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.jpeg"/><Relationship Id="rId3" Type="http://schemas.openxmlformats.org/officeDocument/2006/relationships/tags" Target="../tags/tag4.xml"/><Relationship Id="rId2" Type="http://schemas.openxmlformats.org/officeDocument/2006/relationships/image" Target="../media/image2.jpeg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6.xml"/><Relationship Id="rId2" Type="http://schemas.openxmlformats.org/officeDocument/2006/relationships/image" Target="../media/image2.jpeg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jpeg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1" Type="http://schemas.openxmlformats.org/officeDocument/2006/relationships/tags" Target="../tags/tag9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10.xml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40385" y="1322070"/>
            <a:ext cx="11111865" cy="329184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000" b="1" dirty="0">
                <a:solidFill>
                  <a:schemeClr val="tx1"/>
                </a:solidFill>
                <a:latin typeface="华文中宋" panose="02010600040101010101" charset="-122"/>
                <a:ea typeface="华文中宋" panose="02010600040101010101" charset="-122"/>
              </a:rPr>
              <a:t>课题：《雪梅》</a:t>
            </a:r>
            <a:endParaRPr lang="zh-CN" altLang="en-US" sz="4000" b="1" dirty="0">
              <a:solidFill>
                <a:schemeClr val="tx1"/>
              </a:solidFill>
              <a:latin typeface="华文中宋" panose="02010600040101010101" charset="-122"/>
              <a:ea typeface="华文中宋" panose="02010600040101010101" charset="-122"/>
            </a:endParaRPr>
          </a:p>
          <a:p>
            <a:pPr algn="ctr">
              <a:lnSpc>
                <a:spcPct val="130000"/>
              </a:lnSpc>
            </a:pPr>
            <a:endParaRPr lang="en-US" altLang="zh-CN" sz="4000" i="1" dirty="0">
              <a:solidFill>
                <a:srgbClr val="29AAF8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4000" dirty="0">
                <a:solidFill>
                  <a:schemeClr val="tx1"/>
                </a:solidFill>
                <a:latin typeface="华文中宋" panose="02010600040101010101" charset="-122"/>
                <a:ea typeface="华文中宋" panose="02010600040101010101" charset="-122"/>
              </a:rPr>
              <a:t>难点名称：通过学习古诗《雪梅》，明白人和事物各有长短，应取长补短的道理</a:t>
            </a:r>
            <a:endParaRPr lang="zh-CN" altLang="en-US" sz="4000" dirty="0">
              <a:solidFill>
                <a:schemeClr val="tx1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4826000" y="3244850"/>
            <a:ext cx="2540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mtClean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古诗三首</a:t>
            </a:r>
            <a:endParaRPr lang="zh-CN" altLang="en-US" smtClean="0">
              <a:solidFill>
                <a:schemeClr val="bg1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圆角矩形 9"/>
          <p:cNvSpPr/>
          <p:nvPr>
            <p:custDataLst>
              <p:tags r:id="rId1"/>
            </p:custDataLst>
          </p:nvPr>
        </p:nvSpPr>
        <p:spPr>
          <a:xfrm>
            <a:off x="0" y="303235"/>
            <a:ext cx="487837" cy="500380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566737" y="291816"/>
            <a:ext cx="18542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8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思考：</a:t>
            </a:r>
            <a:endParaRPr lang="zh-CN" sz="2800" dirty="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7916896" y="6176685"/>
            <a:ext cx="2743200" cy="365125"/>
          </a:xfrm>
        </p:spPr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983105" y="597535"/>
            <a:ext cx="884936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3200" b="1">
                <a:solidFill>
                  <a:schemeClr val="tx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诗人别出心裁地写雪和梅，从中可以看出诗人对雪、梅怀有一种怎样的情感？</a:t>
            </a:r>
            <a:endParaRPr sz="3200" b="1">
              <a:solidFill>
                <a:schemeClr val="tx1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23950" y="2334895"/>
            <a:ext cx="953643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</a:rPr>
              <a:t>写</a:t>
            </a:r>
            <a:r>
              <a:rPr lang="zh-CN" altLang="en-US" sz="36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雪</a:t>
            </a:r>
            <a:r>
              <a:rPr lang="zh-CN" altLang="en-US" sz="36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</a:rPr>
              <a:t>、</a:t>
            </a:r>
            <a:r>
              <a:rPr lang="zh-CN" altLang="en-US" sz="36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梅</a:t>
            </a:r>
            <a:r>
              <a:rPr lang="zh-CN" altLang="en-US" sz="36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</a:rPr>
              <a:t>各有所长、也各有所短，表现了雪的洁白无瑕，梅不畏风霜、吐露芬芳的品格。</a:t>
            </a:r>
            <a:endParaRPr lang="zh-CN" altLang="en-US" sz="3600">
              <a:solidFill>
                <a:srgbClr val="FF0000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792605" y="4445000"/>
            <a:ext cx="72294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1C24C0"/>
                </a:solidFill>
                <a:latin typeface="华文中宋" panose="02010600040101010101" charset="-122"/>
                <a:ea typeface="华文中宋" panose="02010600040101010101" charset="-122"/>
              </a:rPr>
              <a:t>表达了对</a:t>
            </a:r>
            <a:r>
              <a:rPr lang="zh-CN" altLang="en-US" sz="3600">
                <a:solidFill>
                  <a:srgbClr val="1C24C0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雪</a:t>
            </a:r>
            <a:r>
              <a:rPr lang="zh-CN" altLang="en-US" sz="3600">
                <a:solidFill>
                  <a:srgbClr val="1C24C0"/>
                </a:solidFill>
                <a:latin typeface="华文中宋" panose="02010600040101010101" charset="-122"/>
                <a:ea typeface="华文中宋" panose="02010600040101010101" charset="-122"/>
              </a:rPr>
              <a:t>和</a:t>
            </a:r>
            <a:r>
              <a:rPr lang="zh-CN" altLang="en-US" sz="3600">
                <a:solidFill>
                  <a:srgbClr val="1C24C0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梅</a:t>
            </a:r>
            <a:r>
              <a:rPr lang="zh-CN" altLang="en-US" sz="3600">
                <a:solidFill>
                  <a:srgbClr val="1C24C0"/>
                </a:solidFill>
                <a:latin typeface="华文中宋" panose="02010600040101010101" charset="-122"/>
                <a:ea typeface="华文中宋" panose="02010600040101010101" charset="-122"/>
              </a:rPr>
              <a:t>的赞美。</a:t>
            </a:r>
            <a:endParaRPr lang="zh-CN" altLang="en-US" sz="3600">
              <a:solidFill>
                <a:srgbClr val="1C24C0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5" grpId="0"/>
      <p:bldP spid="5" grpId="1"/>
      <p:bldP spid="4" grpId="0"/>
      <p:bldP spid="4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timgZ7ZF6OOJ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0"/>
            <a:ext cx="12191365" cy="6939915"/>
          </a:xfrm>
          <a:prstGeom prst="rect">
            <a:avLst/>
          </a:prstGeom>
        </p:spPr>
      </p:pic>
      <p:sp>
        <p:nvSpPr>
          <p:cNvPr id="28" name="PA_圆角矩形 9"/>
          <p:cNvSpPr/>
          <p:nvPr>
            <p:custDataLst>
              <p:tags r:id="rId2"/>
            </p:custDataLst>
          </p:nvPr>
        </p:nvSpPr>
        <p:spPr>
          <a:xfrm>
            <a:off x="0" y="303235"/>
            <a:ext cx="487837" cy="500380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599122" y="803626"/>
            <a:ext cx="18542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8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归纳总结：</a:t>
            </a:r>
            <a:endParaRPr lang="zh-CN" sz="2800" dirty="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686050" y="2474595"/>
            <a:ext cx="8576310" cy="255333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chemeClr val="tx1">
                    <a:alpha val="72000"/>
                  </a:schemeClr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    </a:t>
            </a:r>
            <a:r>
              <a:rPr sz="3200" b="1">
                <a:solidFill>
                  <a:schemeClr val="tx1">
                    <a:alpha val="72000"/>
                  </a:schemeClr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借雪、梅的争春，</a:t>
            </a:r>
            <a:r>
              <a:rPr lang="zh-CN" altLang="en-US" sz="3200" b="1">
                <a:solidFill>
                  <a:schemeClr val="tx1">
                    <a:alpha val="72000"/>
                  </a:schemeClr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写出了</a:t>
            </a:r>
            <a:r>
              <a:rPr sz="3200" b="1">
                <a:solidFill>
                  <a:schemeClr val="tx1">
                    <a:alpha val="72000"/>
                  </a:schemeClr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  <a:sym typeface="+mn-ea"/>
              </a:rPr>
              <a:t>雪、梅</a:t>
            </a:r>
            <a:r>
              <a:rPr lang="zh-CN" altLang="en-US" sz="3200" b="1">
                <a:solidFill>
                  <a:schemeClr val="tx1">
                    <a:alpha val="72000"/>
                  </a:schemeClr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各有所长、也各有所短，表现了雪的洁白无瑕，梅不畏风霜、吐露芬芳的品格。</a:t>
            </a:r>
            <a:r>
              <a:rPr lang="zh-CN" sz="3200" b="1">
                <a:solidFill>
                  <a:srgbClr val="1C24C0">
                    <a:alpha val="72000"/>
                  </a:srgbClr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  <a:sym typeface="+mn-ea"/>
              </a:rPr>
              <a:t>表</a:t>
            </a:r>
            <a:r>
              <a:rPr lang="zh-CN" altLang="en-US" sz="3200" b="1">
                <a:solidFill>
                  <a:srgbClr val="1C24C0">
                    <a:alpha val="72000"/>
                  </a:srgbClr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达了对梅和雪的赞美。</a:t>
            </a:r>
            <a:r>
              <a:rPr lang="zh-CN" altLang="en-US" sz="3200" b="1">
                <a:solidFill>
                  <a:schemeClr val="tx1">
                    <a:alpha val="72000"/>
                  </a:schemeClr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同时</a:t>
            </a:r>
            <a:r>
              <a:rPr lang="zh-CN" altLang="en-US" sz="3200" b="1">
                <a:solidFill>
                  <a:srgbClr val="FF0000">
                    <a:alpha val="72000"/>
                  </a:srgbClr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告诫</a:t>
            </a:r>
            <a:r>
              <a:rPr sz="3200" b="1">
                <a:solidFill>
                  <a:srgbClr val="FF0000">
                    <a:alpha val="72000"/>
                  </a:srgbClr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我们人各有所长，也各有所短。要有自知之明</a:t>
            </a:r>
            <a:r>
              <a:rPr lang="zh-CN" sz="3200" b="1">
                <a:solidFill>
                  <a:srgbClr val="FF0000">
                    <a:alpha val="72000"/>
                  </a:srgbClr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，学会</a:t>
            </a:r>
            <a:r>
              <a:rPr sz="3200" b="1">
                <a:solidFill>
                  <a:srgbClr val="FF0000">
                    <a:alpha val="72000"/>
                  </a:srgbClr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取人之长，补己之短</a:t>
            </a:r>
            <a:r>
              <a:rPr lang="zh-CN" sz="3200" b="1">
                <a:solidFill>
                  <a:srgbClr val="FF0000">
                    <a:alpha val="72000"/>
                  </a:srgbClr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。</a:t>
            </a:r>
            <a:endParaRPr lang="zh-CN" sz="3200" b="1">
              <a:solidFill>
                <a:srgbClr val="FF0000">
                  <a:alpha val="72000"/>
                </a:srgbClr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圆角矩形 9"/>
          <p:cNvSpPr/>
          <p:nvPr>
            <p:custDataLst>
              <p:tags r:id="rId1"/>
            </p:custDataLst>
          </p:nvPr>
        </p:nvSpPr>
        <p:spPr>
          <a:xfrm>
            <a:off x="0" y="303235"/>
            <a:ext cx="487837" cy="500380"/>
          </a:xfrm>
          <a:prstGeom prst="roundRect">
            <a:avLst>
              <a:gd name="adj" fmla="val 0"/>
            </a:avLst>
          </a:prstGeom>
          <a:solidFill>
            <a:srgbClr val="92D0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566737" y="291816"/>
            <a:ext cx="185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课堂练习</a:t>
            </a:r>
            <a:endParaRPr lang="en-US" altLang="zh-CN" sz="2800" dirty="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119764" y="907837"/>
            <a:ext cx="1676869" cy="588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华文彩云" panose="02010800040101010101" pitchFamily="2" charset="-122"/>
                <a:ea typeface="华文彩云" panose="02010800040101010101" pitchFamily="2" charset="-122"/>
              </a:rPr>
              <a:t>难点巩固</a:t>
            </a:r>
            <a:endParaRPr lang="zh-CN" altLang="zh-CN" sz="2400" dirty="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420620" y="649605"/>
            <a:ext cx="833882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1C24C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赏析诗歌</a:t>
            </a:r>
            <a:br>
              <a:rPr lang="zh-CN" altLang="en-US" sz="3200" b="1" dirty="0">
                <a:solidFill>
                  <a:srgbClr val="1C24C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</a:br>
            <a:r>
              <a:rPr lang="zh-CN" altLang="en-US" sz="3200" b="1" dirty="0">
                <a:solidFill>
                  <a:srgbClr val="1C24C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思考：以下诗歌表达了诗人怎样的思想感情？</a:t>
            </a:r>
            <a:endParaRPr lang="zh-CN" altLang="en-US" sz="3200" b="1" dirty="0">
              <a:solidFill>
                <a:srgbClr val="1C24C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197735" y="2244725"/>
            <a:ext cx="8495030" cy="3846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>
                <a:solidFill>
                  <a:schemeClr val="tx1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雪梅·其二</a:t>
            </a:r>
            <a:endParaRPr lang="zh-CN" altLang="en-US" sz="4000" b="1">
              <a:solidFill>
                <a:schemeClr val="tx1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ctr"/>
            <a:endParaRPr lang="zh-CN" altLang="en-US" sz="2800" b="1">
              <a:solidFill>
                <a:schemeClr val="tx1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ctr"/>
            <a:r>
              <a:rPr lang="zh-CN" altLang="en-US" sz="2800" b="1">
                <a:solidFill>
                  <a:schemeClr val="tx1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作者：卢梅坡</a:t>
            </a:r>
            <a:endParaRPr lang="zh-CN" altLang="en-US" sz="2800" b="1">
              <a:solidFill>
                <a:schemeClr val="tx1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ctr"/>
            <a:endParaRPr lang="zh-CN" altLang="en-US" sz="2800" b="1">
              <a:solidFill>
                <a:schemeClr val="tx1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r>
              <a:rPr lang="zh-CN" altLang="en-US" sz="4000" b="1">
                <a:solidFill>
                  <a:schemeClr val="tx1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有梅无雪不精神，有雪无诗俗了人。 </a:t>
            </a:r>
            <a:endParaRPr lang="zh-CN" altLang="en-US" sz="4000" b="1">
              <a:solidFill>
                <a:schemeClr val="tx1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endParaRPr lang="zh-CN" altLang="en-US" sz="4000" b="1">
              <a:solidFill>
                <a:schemeClr val="tx1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r>
              <a:rPr lang="zh-CN" altLang="en-US" sz="4000" b="1">
                <a:solidFill>
                  <a:schemeClr val="tx1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日暮诗成天又雪，与梅并作十分春。</a:t>
            </a:r>
            <a:endParaRPr lang="zh-CN" altLang="en-US" sz="4000" b="1">
              <a:solidFill>
                <a:schemeClr val="tx1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圆角矩形 9"/>
          <p:cNvSpPr/>
          <p:nvPr>
            <p:custDataLst>
              <p:tags r:id="rId1"/>
            </p:custDataLst>
          </p:nvPr>
        </p:nvSpPr>
        <p:spPr>
          <a:xfrm>
            <a:off x="0" y="303235"/>
            <a:ext cx="487837" cy="500380"/>
          </a:xfrm>
          <a:prstGeom prst="roundRect">
            <a:avLst>
              <a:gd name="adj" fmla="val 0"/>
            </a:avLst>
          </a:prstGeom>
          <a:solidFill>
            <a:srgbClr val="92D0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566737" y="291816"/>
            <a:ext cx="185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课堂练习</a:t>
            </a:r>
            <a:endParaRPr lang="en-US" altLang="zh-CN" sz="2800" dirty="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119764" y="907837"/>
            <a:ext cx="1676869" cy="588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华文彩云" panose="02010800040101010101" pitchFamily="2" charset="-122"/>
                <a:ea typeface="华文彩云" panose="02010800040101010101" pitchFamily="2" charset="-122"/>
              </a:rPr>
              <a:t>难点巩固</a:t>
            </a:r>
            <a:endParaRPr lang="zh-CN" altLang="zh-CN" sz="2400" dirty="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68145" y="1019810"/>
            <a:ext cx="9808845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b="1">
                <a:solidFill>
                  <a:srgbClr val="1C24C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译文：只有梅花没有雪花，看起来没有什么精神气质。如果下雪了却没有文相合，也会非常的俗气。傍晚夕阳西下写好了诗，刚好天空又下起了雪。再看梅花雪花争相绽放，像春天一样艳丽多姿，生气蓬勃。</a:t>
            </a:r>
            <a:endParaRPr lang="zh-CN" altLang="en-US" sz="2800" b="1">
              <a:solidFill>
                <a:srgbClr val="1C24C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30655" y="3420110"/>
            <a:ext cx="9615170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b="1">
                <a:solidFill>
                  <a:schemeClr val="tx1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此诗阐述了梅、雪、诗三者缺一不可</a:t>
            </a:r>
            <a:br>
              <a:rPr lang="zh-CN" altLang="en-US" sz="2800" b="1">
                <a:solidFill>
                  <a:schemeClr val="tx1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</a:br>
            <a:br>
              <a:rPr lang="zh-CN" altLang="en-US" sz="2800" b="1">
                <a:solidFill>
                  <a:schemeClr val="tx1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</a:br>
            <a:r>
              <a:rPr lang="zh-CN" altLang="en-US" sz="2800" b="1">
                <a:solidFill>
                  <a:schemeClr val="tx1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只有梅花独放而无飞雪落梅，就显不出春光的韵味；若有梅有雪而没有诗作，也会使人感到不雅。</a:t>
            </a:r>
            <a:br>
              <a:rPr lang="zh-CN" altLang="en-US" sz="2800" b="1">
                <a:solidFill>
                  <a:schemeClr val="tx1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</a:br>
            <a:r>
              <a:rPr lang="zh-CN" altLang="en-US" sz="2800" b="1">
                <a:solidFill>
                  <a:schemeClr val="tx1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赏梅、看雪、吟诗，才是</a:t>
            </a:r>
            <a:r>
              <a:rPr lang="zh-CN" altLang="en-US" sz="2800" b="1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最美丽的春色。</a:t>
            </a:r>
            <a:br>
              <a:rPr lang="zh-CN" altLang="en-US" sz="2800" b="1">
                <a:solidFill>
                  <a:schemeClr val="tx1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</a:br>
            <a:r>
              <a:rPr lang="zh-CN" altLang="en-US" sz="2800" b="1">
                <a:solidFill>
                  <a:schemeClr val="tx1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表达了</a:t>
            </a:r>
            <a:r>
              <a:rPr lang="zh-CN" altLang="en-US" sz="2800" b="1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对诗人赏雪、赏梅、吟诗的喜爱和高雅的审美情趣。</a:t>
            </a:r>
            <a:endParaRPr lang="zh-CN" altLang="en-US" sz="2800" b="1">
              <a:solidFill>
                <a:srgbClr val="FF00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3" grpId="0"/>
      <p:bldP spid="3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6" name="Text Box 16"/>
          <p:cNvSpPr txBox="1">
            <a:spLocks noChangeArrowheads="1"/>
          </p:cNvSpPr>
          <p:nvPr/>
        </p:nvSpPr>
        <p:spPr bwMode="auto">
          <a:xfrm>
            <a:off x="1343025" y="-77788"/>
            <a:ext cx="4318000" cy="914401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3" dist="53882" dir="13500000">
              <a:schemeClr val="accent1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5400" b="1" dirty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</a:rPr>
              <a:t>【课堂小结】</a:t>
            </a:r>
            <a:endParaRPr lang="zh-CN" altLang="en-US" sz="5400" b="1" dirty="0">
              <a:solidFill>
                <a:schemeClr val="bg1"/>
              </a:solidFill>
              <a:latin typeface="Arial" panose="020B0604020202020204" pitchFamily="34" charset="0"/>
              <a:ea typeface="黑体" panose="02010609060101010101" charset="-122"/>
            </a:endParaRPr>
          </a:p>
        </p:txBody>
      </p:sp>
      <p:sp>
        <p:nvSpPr>
          <p:cNvPr id="18" name="PA_圆角矩形 9"/>
          <p:cNvSpPr/>
          <p:nvPr>
            <p:custDataLst>
              <p:tags r:id="rId1"/>
            </p:custDataLst>
          </p:nvPr>
        </p:nvSpPr>
        <p:spPr>
          <a:xfrm>
            <a:off x="0" y="303235"/>
            <a:ext cx="487837" cy="500380"/>
          </a:xfrm>
          <a:prstGeom prst="roundRect">
            <a:avLst>
              <a:gd name="adj" fmla="val 0"/>
            </a:avLst>
          </a:prstGeom>
          <a:solidFill>
            <a:srgbClr val="2AAE3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566737" y="291816"/>
            <a:ext cx="185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小结</a:t>
            </a:r>
            <a:endParaRPr lang="en-US" altLang="zh-CN" sz="2800" dirty="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537960" y="2432685"/>
            <a:ext cx="4773930" cy="144526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88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FillTx/>
              </a:rPr>
              <a:t>谢谢大家！</a:t>
            </a:r>
            <a:endParaRPr lang="zh-CN" altLang="en-US" sz="8800" b="1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FillTx/>
            </a:endParaRPr>
          </a:p>
        </p:txBody>
      </p:sp>
      <p:pic>
        <p:nvPicPr>
          <p:cNvPr id="3" name="图片 2" descr="雪梅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490" y="1253490"/>
            <a:ext cx="4661535" cy="468947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timgZ7ZF6OOJ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20650" y="62865"/>
            <a:ext cx="12430760" cy="6795770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5238352" y="1239811"/>
            <a:ext cx="1715296" cy="814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000" b="1" dirty="0">
                <a:solidFill>
                  <a:srgbClr val="29AAF8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目录</a:t>
            </a:r>
            <a:endParaRPr lang="en-US" altLang="zh-CN" sz="4000" b="1" dirty="0">
              <a:solidFill>
                <a:srgbClr val="29AA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621380" y="1795877"/>
            <a:ext cx="2949243" cy="663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3200" dirty="0">
                <a:solidFill>
                  <a:srgbClr val="29AAF8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CONTENTS</a:t>
            </a:r>
            <a:endParaRPr lang="en-US" altLang="zh-CN" sz="3200" dirty="0">
              <a:solidFill>
                <a:srgbClr val="29AAF8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 dirty="0"/>
          </a:p>
        </p:txBody>
      </p:sp>
      <p:graphicFrame>
        <p:nvGraphicFramePr>
          <p:cNvPr id="3" name="图示 2"/>
          <p:cNvGraphicFramePr/>
          <p:nvPr/>
        </p:nvGraphicFramePr>
        <p:xfrm>
          <a:off x="2032000" y="2747386"/>
          <a:ext cx="8128000" cy="19881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u=3285660082,1239861419&amp;fm=26&amp;gp=0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35" y="635"/>
            <a:ext cx="12190730" cy="6858000"/>
          </a:xfrm>
          <a:prstGeom prst="rect">
            <a:avLst/>
          </a:prstGeom>
        </p:spPr>
      </p:pic>
      <p:sp>
        <p:nvSpPr>
          <p:cNvPr id="28" name="PA_圆角矩形 9"/>
          <p:cNvSpPr/>
          <p:nvPr>
            <p:custDataLst>
              <p:tags r:id="rId3"/>
            </p:custDataLst>
          </p:nvPr>
        </p:nvSpPr>
        <p:spPr>
          <a:xfrm>
            <a:off x="0" y="303235"/>
            <a:ext cx="487837" cy="500380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566737" y="291816"/>
            <a:ext cx="185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导入</a:t>
            </a:r>
            <a:endParaRPr lang="en-US" altLang="zh-CN" sz="2800" dirty="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7916896" y="6176685"/>
            <a:ext cx="2743200" cy="365125"/>
          </a:xfrm>
        </p:spPr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3051810" y="1781810"/>
            <a:ext cx="7787005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1C24C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听费玉清歌曲</a:t>
            </a:r>
            <a:r>
              <a:rPr lang="zh-CN" altLang="en-US" sz="2800" b="1">
                <a:solidFill>
                  <a:srgbClr val="1C24C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  <a:hlinkClick r:id="rId4" action="ppaction://hlinkfile"/>
              </a:rPr>
              <a:t>《一剪梅》</a:t>
            </a:r>
            <a:r>
              <a:rPr lang="zh-CN" altLang="en-US" sz="2800" b="1">
                <a:solidFill>
                  <a:srgbClr val="1C24C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片段：</a:t>
            </a:r>
            <a:br>
              <a:rPr lang="zh-CN" altLang="en-US" sz="2800" b="1">
                <a:solidFill>
                  <a:srgbClr val="1C24C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</a:br>
            <a:r>
              <a:rPr lang="zh-CN" altLang="en-US" sz="2800" b="1">
                <a:solidFill>
                  <a:srgbClr val="1C24C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   </a:t>
            </a:r>
            <a:r>
              <a:rPr lang="en-US" altLang="zh-CN" sz="2800" b="1">
                <a:solidFill>
                  <a:srgbClr val="1C24C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“</a:t>
            </a:r>
            <a:r>
              <a:rPr lang="zh-CN" altLang="en-US" sz="2800" b="1">
                <a:solidFill>
                  <a:srgbClr val="1C24C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雪花飘飘，北风萧萧，天地一片苍茫，一剪寒梅，傲立雪中，只为伊人飘香，爱我所爱，无怨无悔，此情长留心间。</a:t>
            </a:r>
            <a:r>
              <a:rPr lang="en-US" altLang="zh-CN" sz="2800" b="1">
                <a:solidFill>
                  <a:srgbClr val="1C24C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”</a:t>
            </a:r>
            <a:endParaRPr lang="en-US" altLang="zh-CN" sz="2800" b="1">
              <a:solidFill>
                <a:srgbClr val="1C24C0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70305" y="4392295"/>
            <a:ext cx="9852025" cy="2061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chemeClr val="tx1"/>
                </a:solidFill>
                <a:latin typeface="华文中宋" panose="02010600040101010101" charset="-122"/>
                <a:ea typeface="华文中宋" panose="02010600040101010101" charset="-122"/>
              </a:rPr>
              <a:t>      </a:t>
            </a:r>
            <a:r>
              <a:rPr lang="zh-CN" altLang="en-US" sz="3200">
                <a:solidFill>
                  <a:schemeClr val="tx1"/>
                </a:solidFill>
                <a:latin typeface="华文中宋" panose="02010600040101010101" charset="-122"/>
                <a:ea typeface="华文中宋" panose="02010600040101010101" charset="-122"/>
              </a:rPr>
              <a:t>费玉清歌词里描绘了梅花在冷冷冰雪中、最寒冷的枝头开放，虽傲立霜雪，却依然飘香，对梅的赞美表露无疑。那今天我们一起来看看卢钺的《雪梅》又表达了什么情感呢。</a:t>
            </a:r>
            <a:endParaRPr lang="zh-CN" altLang="en-US" sz="3200">
              <a:solidFill>
                <a:schemeClr val="tx1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u=3285660082,1239861419&amp;fm=26&amp;gp=0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35" y="635"/>
            <a:ext cx="12190730" cy="6858000"/>
          </a:xfrm>
          <a:prstGeom prst="rect">
            <a:avLst/>
          </a:prstGeom>
        </p:spPr>
      </p:pic>
      <p:sp>
        <p:nvSpPr>
          <p:cNvPr id="12326" name="TextBox 109"/>
          <p:cNvSpPr txBox="1">
            <a:spLocks noChangeArrowheads="1"/>
          </p:cNvSpPr>
          <p:nvPr/>
        </p:nvSpPr>
        <p:spPr bwMode="auto">
          <a:xfrm>
            <a:off x="1603376" y="1"/>
            <a:ext cx="7707313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3200">
                <a:solidFill>
                  <a:schemeClr val="tx2"/>
                </a:solidFill>
                <a:latin typeface="黑体" panose="02010609060101010101" charset="-122"/>
                <a:ea typeface="黑体" panose="02010609060101010101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4800" b="1">
                <a:solidFill>
                  <a:schemeClr val="bg1"/>
                </a:solidFill>
              </a:rPr>
              <a:t>活动与探究</a:t>
            </a:r>
            <a:r>
              <a:rPr lang="zh-CN" altLang="en-US" sz="2400" b="1">
                <a:solidFill>
                  <a:schemeClr val="bg1"/>
                </a:solidFill>
              </a:rPr>
              <a:t>（</a:t>
            </a:r>
            <a:r>
              <a:rPr lang="zh-CN" altLang="en-US" sz="2000" b="1">
                <a:solidFill>
                  <a:schemeClr val="bg1"/>
                </a:solidFill>
              </a:rPr>
              <a:t>温馨提示：规范操作、注意安全</a:t>
            </a:r>
            <a:r>
              <a:rPr lang="zh-CN" altLang="en-US" sz="2400" b="1">
                <a:solidFill>
                  <a:schemeClr val="bg1"/>
                </a:solidFill>
              </a:rPr>
              <a:t>）</a:t>
            </a:r>
            <a:endParaRPr lang="zh-CN" altLang="en-US" sz="4000" b="1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zh-CN" altLang="en-US" sz="4000" b="1">
              <a:solidFill>
                <a:schemeClr val="bg1"/>
              </a:solidFill>
            </a:endParaRPr>
          </a:p>
        </p:txBody>
      </p:sp>
      <p:sp>
        <p:nvSpPr>
          <p:cNvPr id="68" name="PA_圆角矩形 9"/>
          <p:cNvSpPr/>
          <p:nvPr>
            <p:custDataLst>
              <p:tags r:id="rId3"/>
            </p:custDataLst>
          </p:nvPr>
        </p:nvSpPr>
        <p:spPr>
          <a:xfrm>
            <a:off x="0" y="303235"/>
            <a:ext cx="487837" cy="500380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566737" y="291816"/>
            <a:ext cx="185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知识讲解</a:t>
            </a:r>
            <a:endParaRPr lang="en-US" altLang="zh-CN" sz="2800" dirty="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19764" y="907837"/>
            <a:ext cx="1676869" cy="588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华文彩云" panose="02010800040101010101" pitchFamily="2" charset="-122"/>
                <a:ea typeface="华文彩云" panose="02010800040101010101" pitchFamily="2" charset="-122"/>
              </a:rPr>
              <a:t>难点突破</a:t>
            </a:r>
            <a:endParaRPr lang="zh-CN" altLang="zh-CN" sz="2400" dirty="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pic>
        <p:nvPicPr>
          <p:cNvPr id="4" name="图片 3" descr="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35"/>
            <a:ext cx="12273915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u=3285660082,1239861419&amp;fm=26&amp;gp=0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270" y="0"/>
            <a:ext cx="12190730" cy="6858000"/>
          </a:xfrm>
          <a:prstGeom prst="rect">
            <a:avLst/>
          </a:prstGeom>
        </p:spPr>
      </p:pic>
      <p:sp>
        <p:nvSpPr>
          <p:cNvPr id="68" name="PA_圆角矩形 9"/>
          <p:cNvSpPr/>
          <p:nvPr>
            <p:custDataLst>
              <p:tags r:id="rId3"/>
            </p:custDataLst>
          </p:nvPr>
        </p:nvSpPr>
        <p:spPr>
          <a:xfrm>
            <a:off x="0" y="303235"/>
            <a:ext cx="487837" cy="500380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566737" y="291816"/>
            <a:ext cx="185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知识讲解</a:t>
            </a:r>
            <a:endParaRPr lang="en-US" altLang="zh-CN" sz="2800" dirty="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681605" y="972185"/>
            <a:ext cx="8178165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tx1"/>
                </a:solidFill>
                <a:latin typeface="华文中宋" panose="02010600040101010101" charset="-122"/>
                <a:ea typeface="华文中宋" panose="02010600040101010101" charset="-122"/>
              </a:rPr>
              <a:t>1.</a:t>
            </a:r>
            <a:r>
              <a:rPr lang="zh-CN" altLang="en-US" sz="3200" dirty="0">
                <a:solidFill>
                  <a:schemeClr val="tx1"/>
                </a:solidFill>
                <a:latin typeface="华文中宋" panose="02010600040101010101" charset="-122"/>
                <a:ea typeface="华文中宋" panose="02010600040101010101" charset="-122"/>
              </a:rPr>
              <a:t>同学们结合注释，理解诗歌的意思：</a:t>
            </a:r>
            <a:endParaRPr lang="zh-CN" altLang="en-US" sz="3200" dirty="0">
              <a:solidFill>
                <a:schemeClr val="tx1"/>
              </a:solidFill>
              <a:latin typeface="华文中宋" panose="02010600040101010101" charset="-122"/>
              <a:ea typeface="华文中宋" panose="02010600040101010101" charset="-122"/>
            </a:endParaRPr>
          </a:p>
          <a:p>
            <a:r>
              <a:rPr lang="zh-CN" altLang="en-US" sz="3200" dirty="0">
                <a:solidFill>
                  <a:schemeClr val="tx1"/>
                </a:solidFill>
                <a:latin typeface="华文中宋" panose="02010600040101010101" charset="-122"/>
                <a:ea typeface="华文中宋" panose="02010600040101010101" charset="-122"/>
              </a:rPr>
              <a:t>    降：服输</a:t>
            </a:r>
            <a:endParaRPr lang="zh-CN" altLang="en-US" sz="3200" dirty="0">
              <a:solidFill>
                <a:schemeClr val="tx1"/>
              </a:solidFill>
              <a:latin typeface="华文中宋" panose="02010600040101010101" charset="-122"/>
              <a:ea typeface="华文中宋" panose="02010600040101010101" charset="-122"/>
            </a:endParaRPr>
          </a:p>
          <a:p>
            <a:r>
              <a:rPr lang="zh-CN" altLang="en-US" sz="3200" dirty="0">
                <a:solidFill>
                  <a:schemeClr val="tx1"/>
                </a:solidFill>
                <a:latin typeface="华文中宋" panose="02010600040101010101" charset="-122"/>
                <a:ea typeface="华文中宋" panose="02010600040101010101" charset="-122"/>
              </a:rPr>
              <a:t>    骚人：诗人</a:t>
            </a:r>
            <a:endParaRPr lang="zh-CN" altLang="en-US" sz="3200" dirty="0">
              <a:solidFill>
                <a:schemeClr val="tx1"/>
              </a:solidFill>
              <a:latin typeface="华文中宋" panose="02010600040101010101" charset="-122"/>
              <a:ea typeface="华文中宋" panose="02010600040101010101" charset="-122"/>
            </a:endParaRPr>
          </a:p>
          <a:p>
            <a:r>
              <a:rPr lang="zh-CN" altLang="en-US" sz="3200" dirty="0">
                <a:solidFill>
                  <a:schemeClr val="tx1"/>
                </a:solidFill>
                <a:latin typeface="华文中宋" panose="02010600040101010101" charset="-122"/>
                <a:ea typeface="华文中宋" panose="02010600040101010101" charset="-122"/>
              </a:rPr>
              <a:t>    评章：评论。这里指评议雪与梅的高下</a:t>
            </a:r>
            <a:endParaRPr lang="zh-CN" altLang="en-US" sz="3200" dirty="0">
              <a:solidFill>
                <a:schemeClr val="tx1"/>
              </a:solidFill>
              <a:latin typeface="华文中宋" panose="02010600040101010101" charset="-122"/>
              <a:ea typeface="华文中宋" panose="02010600040101010101" charset="-122"/>
            </a:endParaRPr>
          </a:p>
          <a:p>
            <a:r>
              <a:rPr lang="zh-CN" altLang="en-US" sz="3200" dirty="0">
                <a:solidFill>
                  <a:schemeClr val="tx1"/>
                </a:solidFill>
                <a:latin typeface="华文中宋" panose="02010600040101010101" charset="-122"/>
                <a:ea typeface="华文中宋" panose="02010600040101010101" charset="-122"/>
              </a:rPr>
              <a:t>    逊：不及，比不上</a:t>
            </a:r>
            <a:br>
              <a:rPr lang="zh-CN" altLang="en-US" sz="3200" dirty="0">
                <a:solidFill>
                  <a:schemeClr val="tx1"/>
                </a:solidFill>
                <a:latin typeface="华文中宋" panose="02010600040101010101" charset="-122"/>
                <a:ea typeface="华文中宋" panose="02010600040101010101" charset="-122"/>
              </a:rPr>
            </a:br>
            <a:r>
              <a:rPr lang="zh-CN" altLang="en-US" sz="3200" dirty="0">
                <a:solidFill>
                  <a:schemeClr val="tx1"/>
                </a:solidFill>
                <a:latin typeface="华文中宋" panose="02010600040101010101" charset="-122"/>
                <a:ea typeface="华文中宋" panose="02010600040101010101" charset="-122"/>
              </a:rPr>
              <a:t>2.和同桌说一说诗的意思。</a:t>
            </a:r>
            <a:endParaRPr lang="zh-CN" altLang="en-US" sz="3200" dirty="0">
              <a:solidFill>
                <a:schemeClr val="tx1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19764" y="907837"/>
            <a:ext cx="1676869" cy="588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华文彩云" panose="02010800040101010101" pitchFamily="2" charset="-122"/>
                <a:ea typeface="华文彩云" panose="02010800040101010101" pitchFamily="2" charset="-122"/>
              </a:rPr>
              <a:t>难点突破</a:t>
            </a:r>
            <a:endParaRPr lang="zh-CN" altLang="zh-CN" sz="2400" dirty="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22705" y="4649470"/>
            <a:ext cx="10236835" cy="15684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</a:rPr>
              <a:t>      </a:t>
            </a:r>
            <a:r>
              <a:rPr sz="3200" dirty="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</a:rPr>
              <a:t>梅和雪都认为各自占尽了春色，谁也不肯相让。这可难坏了诗人，难写评判文章。梅虽然没有雪那样晶莹洁白，但是雪却少了梅的一股幽香。</a:t>
            </a:r>
            <a:endParaRPr sz="3200" dirty="0">
              <a:solidFill>
                <a:srgbClr val="FF0000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ldLvl="0" animBg="1"/>
      <p:bldP spid="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26" name="TextBox 109"/>
          <p:cNvSpPr txBox="1">
            <a:spLocks noChangeArrowheads="1"/>
          </p:cNvSpPr>
          <p:nvPr/>
        </p:nvSpPr>
        <p:spPr bwMode="auto">
          <a:xfrm>
            <a:off x="1603376" y="1"/>
            <a:ext cx="7707313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3200">
                <a:solidFill>
                  <a:schemeClr val="tx2"/>
                </a:solidFill>
                <a:latin typeface="黑体" panose="02010609060101010101" charset="-122"/>
                <a:ea typeface="黑体" panose="02010609060101010101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4800" b="1">
                <a:solidFill>
                  <a:schemeClr val="bg1"/>
                </a:solidFill>
              </a:rPr>
              <a:t>活动与探究</a:t>
            </a:r>
            <a:r>
              <a:rPr lang="zh-CN" altLang="en-US" sz="2400" b="1">
                <a:solidFill>
                  <a:schemeClr val="bg1"/>
                </a:solidFill>
              </a:rPr>
              <a:t>（</a:t>
            </a:r>
            <a:r>
              <a:rPr lang="zh-CN" altLang="en-US" sz="2000" b="1">
                <a:solidFill>
                  <a:schemeClr val="bg1"/>
                </a:solidFill>
              </a:rPr>
              <a:t>温馨提示：规范操作、注意安全</a:t>
            </a:r>
            <a:r>
              <a:rPr lang="zh-CN" altLang="en-US" sz="2400" b="1">
                <a:solidFill>
                  <a:schemeClr val="bg1"/>
                </a:solidFill>
              </a:rPr>
              <a:t>）</a:t>
            </a:r>
            <a:endParaRPr lang="zh-CN" altLang="en-US" sz="4000" b="1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zh-CN" altLang="en-US" sz="4000" b="1">
              <a:solidFill>
                <a:schemeClr val="bg1"/>
              </a:solidFill>
            </a:endParaRPr>
          </a:p>
        </p:txBody>
      </p:sp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0" y="303235"/>
            <a:ext cx="487837" cy="500380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566737" y="291816"/>
            <a:ext cx="185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知识讲解</a:t>
            </a:r>
            <a:endParaRPr lang="en-US" altLang="zh-CN" sz="2800" dirty="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106930" y="1081405"/>
            <a:ext cx="720407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3200" dirty="0">
                <a:solidFill>
                  <a:schemeClr val="tx1"/>
                </a:solidFill>
                <a:latin typeface="华文中宋" panose="02010600040101010101" charset="-122"/>
                <a:ea typeface="华文中宋" panose="02010600040101010101" charset="-122"/>
              </a:rPr>
              <a:t>思考：</a:t>
            </a:r>
            <a:r>
              <a:rPr sz="3200" dirty="0">
                <a:solidFill>
                  <a:schemeClr val="tx1"/>
                </a:solidFill>
                <a:latin typeface="华文中宋" panose="02010600040101010101" charset="-122"/>
                <a:ea typeface="华文中宋" panose="02010600040101010101" charset="-122"/>
              </a:rPr>
              <a:t>读完这首诗，我们知道了梅和雪的特点分别是什么？</a:t>
            </a:r>
            <a:endParaRPr sz="3200" dirty="0">
              <a:solidFill>
                <a:schemeClr val="tx1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19764" y="907837"/>
            <a:ext cx="1676869" cy="588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华文彩云" panose="02010800040101010101" pitchFamily="2" charset="-122"/>
                <a:ea typeface="华文彩云" panose="02010800040101010101" pitchFamily="2" charset="-122"/>
              </a:rPr>
              <a:t>难点突破</a:t>
            </a:r>
            <a:endParaRPr lang="zh-CN" altLang="zh-CN" sz="2400" dirty="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041515" y="2317750"/>
            <a:ext cx="21297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3600" b="1" dirty="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</a:rPr>
              <a:t>梅：香</a:t>
            </a:r>
            <a:endParaRPr sz="3600" b="1" dirty="0">
              <a:solidFill>
                <a:srgbClr val="FF0000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pic>
        <p:nvPicPr>
          <p:cNvPr id="4" name="图片 3" descr="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31470" y="2962910"/>
            <a:ext cx="11257280" cy="389509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674495" y="2317750"/>
            <a:ext cx="16090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3600" b="1" dirty="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</a:rPr>
              <a:t>雪：白</a:t>
            </a:r>
            <a:endParaRPr sz="3600" b="1" dirty="0">
              <a:solidFill>
                <a:srgbClr val="FF0000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5" grpId="0"/>
      <p:bldP spid="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圆角矩形 9"/>
          <p:cNvSpPr/>
          <p:nvPr>
            <p:custDataLst>
              <p:tags r:id="rId1"/>
            </p:custDataLst>
          </p:nvPr>
        </p:nvSpPr>
        <p:spPr>
          <a:xfrm>
            <a:off x="0" y="303235"/>
            <a:ext cx="487837" cy="500380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566737" y="291816"/>
            <a:ext cx="18542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8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思考：</a:t>
            </a:r>
            <a:endParaRPr lang="zh-CN" sz="2800" dirty="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7916896" y="6176685"/>
            <a:ext cx="2743200" cy="365125"/>
          </a:xfrm>
        </p:spPr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873125" y="1632585"/>
            <a:ext cx="4419600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4000" b="1">
                <a:solidFill>
                  <a:schemeClr val="tx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雪和梅争春，到底谁更美呢？</a:t>
            </a:r>
            <a:br>
              <a:rPr sz="4000" b="1">
                <a:solidFill>
                  <a:schemeClr val="tx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</a:br>
            <a:r>
              <a:rPr lang="zh-CN" sz="3200" b="1">
                <a:solidFill>
                  <a:schemeClr val="tx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（讨论后回答）</a:t>
            </a:r>
            <a:endParaRPr lang="zh-CN" sz="3200" b="1">
              <a:solidFill>
                <a:schemeClr val="tx1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11200" y="4857115"/>
            <a:ext cx="985202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1C24C0"/>
                </a:solidFill>
                <a:latin typeface="华文中宋" panose="02010600040101010101" charset="-122"/>
                <a:ea typeface="华文中宋" panose="02010600040101010101" charset="-122"/>
              </a:rPr>
              <a:t>（提示：引导学生理解是写什么时候的梅和雪，诗中“梅须逊雪三分白，雪却输梅一段香”中“逊”与“输”的意思）</a:t>
            </a:r>
            <a:endParaRPr lang="zh-CN" altLang="en-US" sz="2800">
              <a:solidFill>
                <a:srgbClr val="1C24C0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pic>
        <p:nvPicPr>
          <p:cNvPr id="6" name="图片 5" descr="timgZNV4ZDV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3360" y="1028700"/>
            <a:ext cx="6588760" cy="3735070"/>
          </a:xfrm>
          <a:prstGeom prst="rect">
            <a:avLst/>
          </a:prstGeom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ZNV4ZDV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635" cy="6858000"/>
          </a:xfrm>
          <a:prstGeom prst="rect">
            <a:avLst/>
          </a:prstGeom>
        </p:spPr>
      </p:pic>
      <p:sp>
        <p:nvSpPr>
          <p:cNvPr id="28" name="PA_圆角矩形 9"/>
          <p:cNvSpPr/>
          <p:nvPr>
            <p:custDataLst>
              <p:tags r:id="rId2"/>
            </p:custDataLst>
          </p:nvPr>
        </p:nvSpPr>
        <p:spPr>
          <a:xfrm>
            <a:off x="0" y="303235"/>
            <a:ext cx="487837" cy="500380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566737" y="291816"/>
            <a:ext cx="18542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8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思考：</a:t>
            </a:r>
            <a:endParaRPr lang="zh-CN" sz="2800" dirty="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7916896" y="6176685"/>
            <a:ext cx="2743200" cy="365125"/>
          </a:xfrm>
        </p:spPr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983105" y="597535"/>
            <a:ext cx="884936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4000" b="1">
                <a:solidFill>
                  <a:schemeClr val="tx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雪和梅争春，到底谁更美呢？</a:t>
            </a:r>
            <a:br>
              <a:rPr sz="4000" b="1">
                <a:solidFill>
                  <a:schemeClr val="tx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</a:br>
            <a:r>
              <a:rPr lang="zh-CN" sz="3200" b="1">
                <a:solidFill>
                  <a:schemeClr val="tx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（讨论后回答）</a:t>
            </a:r>
            <a:endParaRPr lang="zh-CN" sz="3200" b="1">
              <a:solidFill>
                <a:schemeClr val="tx1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50595" y="3680460"/>
            <a:ext cx="9514840" cy="2861310"/>
          </a:xfrm>
          <a:prstGeom prst="rect">
            <a:avLst/>
          </a:prstGeom>
          <a:solidFill>
            <a:schemeClr val="bg1">
              <a:alpha val="81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1C24C0"/>
                </a:solidFill>
                <a:latin typeface="华文中宋" panose="02010600040101010101" charset="-122"/>
                <a:ea typeface="华文中宋" panose="02010600040101010101" charset="-122"/>
              </a:rPr>
              <a:t>梅不如雪那样洁白</a:t>
            </a:r>
            <a:r>
              <a:rPr lang="en-US" altLang="zh-CN" sz="3600">
                <a:solidFill>
                  <a:srgbClr val="1C24C0"/>
                </a:solidFill>
                <a:latin typeface="华文中宋" panose="02010600040101010101" charset="-122"/>
                <a:ea typeface="华文中宋" panose="02010600040101010101" charset="-122"/>
              </a:rPr>
              <a:t>——</a:t>
            </a:r>
            <a:r>
              <a:rPr lang="zh-CN" altLang="en-US" sz="3600">
                <a:solidFill>
                  <a:srgbClr val="1C24C0"/>
                </a:solidFill>
                <a:latin typeface="华文中宋" panose="02010600040101010101" charset="-122"/>
                <a:ea typeface="华文中宋" panose="02010600040101010101" charset="-122"/>
              </a:rPr>
              <a:t>梅的短处、雪的长处。   </a:t>
            </a:r>
            <a:endParaRPr lang="zh-CN" altLang="en-US" sz="3600">
              <a:solidFill>
                <a:srgbClr val="1C24C0"/>
              </a:solidFill>
              <a:latin typeface="华文中宋" panose="02010600040101010101" charset="-122"/>
              <a:ea typeface="华文中宋" panose="02010600040101010101" charset="-122"/>
            </a:endParaRPr>
          </a:p>
          <a:p>
            <a:r>
              <a:rPr lang="zh-CN" altLang="en-US" sz="3600">
                <a:solidFill>
                  <a:srgbClr val="1C24C0"/>
                </a:solidFill>
                <a:latin typeface="华文中宋" panose="02010600040101010101" charset="-122"/>
                <a:ea typeface="华文中宋" panose="02010600040101010101" charset="-122"/>
              </a:rPr>
              <a:t>雪没有梅的香味</a:t>
            </a:r>
            <a:r>
              <a:rPr lang="en-US" altLang="zh-CN" sz="3600">
                <a:solidFill>
                  <a:srgbClr val="1C24C0"/>
                </a:solidFill>
                <a:latin typeface="华文中宋" panose="02010600040101010101" charset="-122"/>
                <a:ea typeface="华文中宋" panose="02010600040101010101" charset="-122"/>
              </a:rPr>
              <a:t>——</a:t>
            </a:r>
            <a:r>
              <a:rPr lang="zh-CN" altLang="en-US" sz="3600">
                <a:solidFill>
                  <a:srgbClr val="1C24C0"/>
                </a:solidFill>
                <a:latin typeface="华文中宋" panose="02010600040101010101" charset="-122"/>
                <a:ea typeface="华文中宋" panose="02010600040101010101" charset="-122"/>
              </a:rPr>
              <a:t>雪的短处、梅的长处。</a:t>
            </a:r>
            <a:endParaRPr lang="zh-CN" altLang="en-US" sz="3600">
              <a:solidFill>
                <a:srgbClr val="1C24C0"/>
              </a:solidFill>
              <a:latin typeface="华文中宋" panose="02010600040101010101" charset="-122"/>
              <a:ea typeface="华文中宋" panose="02010600040101010101" charset="-122"/>
            </a:endParaRPr>
          </a:p>
          <a:p>
            <a:r>
              <a:rPr lang="zh-CN" altLang="en-US" sz="3600">
                <a:solidFill>
                  <a:srgbClr val="1C24C0"/>
                </a:solidFill>
                <a:latin typeface="华文中宋" panose="02010600040101010101" charset="-122"/>
                <a:ea typeface="华文中宋" panose="02010600040101010101" charset="-122"/>
              </a:rPr>
              <a:t>梅</a:t>
            </a:r>
            <a:r>
              <a:rPr lang="en-US" altLang="zh-CN" sz="3600">
                <a:solidFill>
                  <a:srgbClr val="1C24C0"/>
                </a:solidFill>
                <a:latin typeface="华文中宋" panose="02010600040101010101" charset="-122"/>
                <a:ea typeface="华文中宋" panose="02010600040101010101" charset="-122"/>
              </a:rPr>
              <a:t>——</a:t>
            </a:r>
            <a:r>
              <a:rPr lang="zh-CN" altLang="en-US" sz="3600">
                <a:solidFill>
                  <a:srgbClr val="1C24C0"/>
                </a:solidFill>
                <a:latin typeface="华文中宋" panose="02010600040101010101" charset="-122"/>
                <a:ea typeface="华文中宋" panose="02010600040101010101" charset="-122"/>
              </a:rPr>
              <a:t>映衬出雪的洁白无瑕；</a:t>
            </a:r>
            <a:endParaRPr lang="zh-CN" altLang="en-US" sz="3600">
              <a:solidFill>
                <a:srgbClr val="1C24C0"/>
              </a:solidFill>
              <a:latin typeface="华文中宋" panose="02010600040101010101" charset="-122"/>
              <a:ea typeface="华文中宋" panose="02010600040101010101" charset="-122"/>
            </a:endParaRPr>
          </a:p>
          <a:p>
            <a:r>
              <a:rPr lang="zh-CN" altLang="en-US" sz="3600">
                <a:solidFill>
                  <a:srgbClr val="1C24C0"/>
                </a:solidFill>
                <a:latin typeface="华文中宋" panose="02010600040101010101" charset="-122"/>
                <a:ea typeface="华文中宋" panose="02010600040101010101" charset="-122"/>
              </a:rPr>
              <a:t>雪的寒冷</a:t>
            </a:r>
            <a:r>
              <a:rPr lang="en-US" altLang="zh-CN" sz="3600">
                <a:solidFill>
                  <a:srgbClr val="1C24C0"/>
                </a:solidFill>
                <a:latin typeface="华文中宋" panose="02010600040101010101" charset="-122"/>
                <a:ea typeface="华文中宋" panose="02010600040101010101" charset="-122"/>
              </a:rPr>
              <a:t>——</a:t>
            </a:r>
            <a:r>
              <a:rPr lang="zh-CN" altLang="en-US" sz="3600">
                <a:solidFill>
                  <a:srgbClr val="1C24C0"/>
                </a:solidFill>
                <a:latin typeface="华文中宋" panose="02010600040101010101" charset="-122"/>
                <a:ea typeface="华文中宋" panose="02010600040101010101" charset="-122"/>
              </a:rPr>
              <a:t>显出梅不畏风霜、吐露芬芳的品格。</a:t>
            </a:r>
            <a:endParaRPr lang="zh-CN" altLang="en-US" sz="3600">
              <a:solidFill>
                <a:srgbClr val="1C24C0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5" grpId="0" bldLvl="0" animBg="1"/>
      <p:bldP spid="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圆角矩形 9"/>
          <p:cNvSpPr/>
          <p:nvPr>
            <p:custDataLst>
              <p:tags r:id="rId1"/>
            </p:custDataLst>
          </p:nvPr>
        </p:nvSpPr>
        <p:spPr>
          <a:xfrm>
            <a:off x="0" y="303235"/>
            <a:ext cx="487837" cy="500380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566737" y="291816"/>
            <a:ext cx="18542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8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思考：</a:t>
            </a:r>
            <a:endParaRPr lang="zh-CN" sz="2800" dirty="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7916896" y="6176685"/>
            <a:ext cx="2743200" cy="365125"/>
          </a:xfrm>
        </p:spPr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854200" y="488950"/>
            <a:ext cx="884936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3200" b="1">
                <a:solidFill>
                  <a:schemeClr val="tx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这首诗蕴含了什么道理？（学生分组讨论，代表回答问题）</a:t>
            </a:r>
            <a:endParaRPr sz="3200" b="1">
              <a:solidFill>
                <a:schemeClr val="tx1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60340" y="4533900"/>
            <a:ext cx="669226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solidFill>
                  <a:srgbClr val="1C24C0"/>
                </a:solidFill>
                <a:latin typeface="华文中宋" panose="02010600040101010101" charset="-122"/>
                <a:ea typeface="华文中宋" panose="02010600040101010101" charset="-122"/>
              </a:rPr>
              <a:t>告诫我们人各有所长，也各有所短。要有自知之明。学会取人之长，补己之短</a:t>
            </a:r>
            <a:r>
              <a:rPr lang="zh-CN" altLang="en-US" sz="2800">
                <a:solidFill>
                  <a:srgbClr val="1C24C0"/>
                </a:solidFill>
                <a:latin typeface="华文中宋" panose="02010600040101010101" charset="-122"/>
                <a:ea typeface="华文中宋" panose="02010600040101010101" charset="-122"/>
              </a:rPr>
              <a:t>。</a:t>
            </a:r>
            <a:endParaRPr lang="zh-CN" altLang="en-US" sz="2800">
              <a:solidFill>
                <a:srgbClr val="1C24C0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307465" y="1785620"/>
            <a:ext cx="8133715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</a:rPr>
              <a:t>梅不如雪那样洁白</a:t>
            </a:r>
            <a:r>
              <a:rPr lang="en-US" altLang="zh-CN" sz="28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</a:rPr>
              <a:t>——</a:t>
            </a:r>
            <a:r>
              <a:rPr lang="zh-CN" altLang="en-US" sz="28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</a:rPr>
              <a:t>梅的短处、雪的长处。   </a:t>
            </a:r>
            <a:endParaRPr lang="zh-CN" altLang="en-US" sz="2800">
              <a:solidFill>
                <a:srgbClr val="FF0000"/>
              </a:solidFill>
              <a:latin typeface="华文中宋" panose="02010600040101010101" charset="-122"/>
              <a:ea typeface="华文中宋" panose="02010600040101010101" charset="-122"/>
            </a:endParaRPr>
          </a:p>
          <a:p>
            <a:r>
              <a:rPr lang="zh-CN" altLang="en-US" sz="28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</a:rPr>
              <a:t>雪没有梅的香味</a:t>
            </a:r>
            <a:r>
              <a:rPr lang="en-US" altLang="zh-CN" sz="28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</a:rPr>
              <a:t>——</a:t>
            </a:r>
            <a:r>
              <a:rPr lang="zh-CN" altLang="en-US" sz="28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</a:rPr>
              <a:t>雪的短处、梅的长处。</a:t>
            </a:r>
            <a:endParaRPr lang="zh-CN" altLang="en-US" sz="2800">
              <a:solidFill>
                <a:srgbClr val="FF0000"/>
              </a:solidFill>
              <a:latin typeface="华文中宋" panose="02010600040101010101" charset="-122"/>
              <a:ea typeface="华文中宋" panose="02010600040101010101" charset="-122"/>
            </a:endParaRPr>
          </a:p>
          <a:p>
            <a:r>
              <a:rPr lang="zh-CN" altLang="en-US" sz="28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</a:rPr>
              <a:t> </a:t>
            </a:r>
            <a:endParaRPr lang="zh-CN" altLang="en-US" sz="2800">
              <a:solidFill>
                <a:srgbClr val="FF0000"/>
              </a:solidFill>
              <a:latin typeface="华文中宋" panose="02010600040101010101" charset="-122"/>
              <a:ea typeface="华文中宋" panose="02010600040101010101" charset="-122"/>
            </a:endParaRPr>
          </a:p>
          <a:p>
            <a:r>
              <a:rPr lang="zh-CN" altLang="en-US" sz="28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</a:rPr>
              <a:t>梅</a:t>
            </a:r>
            <a:r>
              <a:rPr lang="en-US" altLang="zh-CN" sz="28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</a:rPr>
              <a:t>——</a:t>
            </a:r>
            <a:r>
              <a:rPr lang="zh-CN" altLang="en-US" sz="28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</a:rPr>
              <a:t>映衬出雪的洁白无瑕；</a:t>
            </a:r>
            <a:endParaRPr lang="zh-CN" altLang="en-US" sz="2800">
              <a:solidFill>
                <a:srgbClr val="FF0000"/>
              </a:solidFill>
              <a:latin typeface="华文中宋" panose="02010600040101010101" charset="-122"/>
              <a:ea typeface="华文中宋" panose="02010600040101010101" charset="-122"/>
            </a:endParaRPr>
          </a:p>
          <a:p>
            <a:r>
              <a:rPr lang="zh-CN" altLang="en-US" sz="28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</a:rPr>
              <a:t>雪的寒冷</a:t>
            </a:r>
            <a:r>
              <a:rPr lang="en-US" altLang="zh-CN" sz="28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</a:rPr>
              <a:t>——</a:t>
            </a:r>
            <a:r>
              <a:rPr lang="zh-CN" altLang="en-US" sz="28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</a:rPr>
              <a:t>显出梅不畏风霜、吐露芬芳的品格。</a:t>
            </a:r>
            <a:endParaRPr lang="zh-CN" altLang="en-US" sz="2800">
              <a:solidFill>
                <a:srgbClr val="FF0000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87680" y="5017770"/>
            <a:ext cx="30930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1C24C0"/>
                </a:solidFill>
                <a:latin typeface="华文中宋" panose="02010600040101010101" charset="-122"/>
                <a:ea typeface="华文中宋" panose="02010600040101010101" charset="-122"/>
              </a:rPr>
              <a:t>借雪、梅的争春</a:t>
            </a:r>
            <a:endParaRPr lang="zh-CN" altLang="en-US" sz="3200">
              <a:solidFill>
                <a:srgbClr val="1C24C0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8" name="右箭头 7"/>
          <p:cNvSpPr/>
          <p:nvPr/>
        </p:nvSpPr>
        <p:spPr>
          <a:xfrm>
            <a:off x="3827780" y="5126355"/>
            <a:ext cx="1185545" cy="366395"/>
          </a:xfrm>
          <a:prstGeom prst="rightArrow">
            <a:avLst/>
          </a:prstGeom>
          <a:solidFill>
            <a:srgbClr val="2AAE3F"/>
          </a:solidFill>
        </p:spPr>
        <p:txBody>
          <a:bodyPr wrap="square" rtlCol="0" anchor="ctr">
            <a:spAutoFit/>
          </a:bodyPr>
          <a:lstStyle/>
          <a:p>
            <a:pPr algn="ctr">
              <a:lnSpc>
                <a:spcPct val="130000"/>
              </a:lnSpc>
            </a:pPr>
            <a:endParaRPr lang="zh-CN" altLang="en-US" sz="4000">
              <a:solidFill>
                <a:srgbClr val="FFFFFF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8" grpId="0" bldLvl="0" animBg="1"/>
      <p:bldP spid="8" grpId="1" animBg="1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3000,&quot;width&quot;:5310}"/>
</p:tagLst>
</file>

<file path=ppt/tags/tag10.xml><?xml version="1.0" encoding="utf-8"?>
<p:tagLst xmlns:p="http://schemas.openxmlformats.org/presentationml/2006/main">
  <p:tag name="PA" val="v3.0.1"/>
</p:tagLst>
</file>

<file path=ppt/tags/tag11.xml><?xml version="1.0" encoding="utf-8"?>
<p:tagLst xmlns:p="http://schemas.openxmlformats.org/presentationml/2006/main">
  <p:tag name="PA" val="v3.0.1"/>
</p:tagLst>
</file>

<file path=ppt/tags/tag12.xml><?xml version="1.0" encoding="utf-8"?>
<p:tagLst xmlns:p="http://schemas.openxmlformats.org/presentationml/2006/main">
  <p:tag name="PA" val="v3.0.1"/>
</p:tagLst>
</file>

<file path=ppt/tags/tag13.xml><?xml version="1.0" encoding="utf-8"?>
<p:tagLst xmlns:p="http://schemas.openxmlformats.org/presentationml/2006/main">
  <p:tag name="PA" val="v3.0.1"/>
</p:tagLst>
</file>

<file path=ppt/tags/tag14.xml><?xml version="1.0" encoding="utf-8"?>
<p:tagLst xmlns:p="http://schemas.openxmlformats.org/presentationml/2006/main">
  <p:tag name="PA" val="v3.0.1"/>
</p:tagLst>
</file>

<file path=ppt/tags/tag15.xml><?xml version="1.0" encoding="utf-8"?>
<p:tagLst xmlns:p="http://schemas.openxmlformats.org/presentationml/2006/main">
  <p:tag name="PA" val="v3.0.1"/>
</p:tagLst>
</file>

<file path=ppt/tags/tag16.xml><?xml version="1.0" encoding="utf-8"?>
<p:tagLst xmlns:p="http://schemas.openxmlformats.org/presentationml/2006/main">
  <p:tag name="PA" val="v3.0.1"/>
</p:tagLst>
</file>

<file path=ppt/tags/tag17.xml><?xml version="1.0" encoding="utf-8"?>
<p:tagLst xmlns:p="http://schemas.openxmlformats.org/presentationml/2006/main">
  <p:tag name="ISPRING_PRESENTATION_TITLE" val="8"/>
  <p:tag name="GUID" val="PPT3_20583926"/>
</p:tagLst>
</file>

<file path=ppt/tags/tag2.xml><?xml version="1.0" encoding="utf-8"?>
<p:tagLst xmlns:p="http://schemas.openxmlformats.org/presentationml/2006/main">
  <p:tag name="PA" val="v3.0.1"/>
</p:tagLst>
</file>

<file path=ppt/tags/tag3.xml><?xml version="1.0" encoding="utf-8"?>
<p:tagLst xmlns:p="http://schemas.openxmlformats.org/presentationml/2006/main">
  <p:tag name="KSO_WM_UNIT_PLACING_PICTURE_USER_VIEWPORT" val="{&quot;height&quot;:3000,&quot;width&quot;:5310}"/>
</p:tagLst>
</file>

<file path=ppt/tags/tag4.xml><?xml version="1.0" encoding="utf-8"?>
<p:tagLst xmlns:p="http://schemas.openxmlformats.org/presentationml/2006/main">
  <p:tag name="PA" val="v3.0.1"/>
</p:tagLst>
</file>

<file path=ppt/tags/tag5.xml><?xml version="1.0" encoding="utf-8"?>
<p:tagLst xmlns:p="http://schemas.openxmlformats.org/presentationml/2006/main">
  <p:tag name="KSO_WM_UNIT_PLACING_PICTURE_USER_VIEWPORT" val="{&quot;height&quot;:3000,&quot;width&quot;:5310}"/>
</p:tagLst>
</file>

<file path=ppt/tags/tag6.xml><?xml version="1.0" encoding="utf-8"?>
<p:tagLst xmlns:p="http://schemas.openxmlformats.org/presentationml/2006/main">
  <p:tag name="PA" val="v3.0.1"/>
</p:tagLst>
</file>

<file path=ppt/tags/tag7.xml><?xml version="1.0" encoding="utf-8"?>
<p:tagLst xmlns:p="http://schemas.openxmlformats.org/presentationml/2006/main">
  <p:tag name="PA" val="v3.0.1"/>
</p:tagLst>
</file>

<file path=ppt/tags/tag8.xml><?xml version="1.0" encoding="utf-8"?>
<p:tagLst xmlns:p="http://schemas.openxmlformats.org/presentationml/2006/main">
  <p:tag name="KSO_WM_UNIT_PLACING_PICTURE_USER_VIEWPORT" val="{&quot;height&quot;:6080,&quot;width&quot;:10800}"/>
</p:tagLst>
</file>

<file path=ppt/tags/tag9.xml><?xml version="1.0" encoding="utf-8"?>
<p:tagLst xmlns:p="http://schemas.openxmlformats.org/presentationml/2006/main">
  <p:tag name="PA" val="v3.0.1"/>
</p:tagLst>
</file>

<file path=ppt/theme/theme1.xml><?xml version="1.0" encoding="utf-8"?>
<a:theme xmlns:a="http://schemas.openxmlformats.org/drawingml/2006/main" name="语文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2AAE3F"/>
        </a:solidFill>
      </a:spPr>
      <a:bodyPr wrap="square" rtlCol="0" anchor="ctr">
        <a:spAutoFit/>
      </a:bodyPr>
      <a:lstStyle>
        <a:defPPr algn="ctr">
          <a:lnSpc>
            <a:spcPct val="130000"/>
          </a:lnSpc>
          <a:defRPr sz="4000" smtClean="0">
            <a:solidFill>
              <a:srgbClr val="FFFFFF"/>
            </a:solidFill>
            <a:latin typeface="Century Gothic" panose="020B0502020202020204" pitchFamily="34" charset="0"/>
            <a:ea typeface="冬青黑体简体中文 W3" panose="020B0300000000000000" pitchFamily="34" charset="-122"/>
          </a:defRPr>
        </a:defPPr>
      </a:lstStyle>
    </a:spDef>
    <a:txDef>
      <a:spPr>
        <a:noFill/>
      </a:spPr>
      <a:bodyPr wrap="square" rtlCol="0">
        <a:spAutoFit/>
      </a:bodyPr>
      <a:lstStyle>
        <a:defPPr>
          <a:defRPr smtClean="0">
            <a:solidFill>
              <a:schemeClr val="bg1"/>
            </a:solidFill>
            <a:latin typeface="冬青黑体简体中文 W3" panose="020B0300000000000000" pitchFamily="34" charset="-122"/>
            <a:ea typeface="冬青黑体简体中文 W3" panose="020B0300000000000000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1283</Words>
  <Application>WPS 演示</Application>
  <PresentationFormat>宽屏</PresentationFormat>
  <Paragraphs>135</Paragraphs>
  <Slides>14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7" baseType="lpstr">
      <vt:lpstr>Arial</vt:lpstr>
      <vt:lpstr>宋体</vt:lpstr>
      <vt:lpstr>Wingdings</vt:lpstr>
      <vt:lpstr>Century Gothic</vt:lpstr>
      <vt:lpstr>冬青黑体简体中文 W3</vt:lpstr>
      <vt:lpstr>黑体</vt:lpstr>
      <vt:lpstr>华文中宋</vt:lpstr>
      <vt:lpstr>华文彩云</vt:lpstr>
      <vt:lpstr>Calibri</vt:lpstr>
      <vt:lpstr>微软雅黑</vt:lpstr>
      <vt:lpstr>Arial Unicode MS</vt:lpstr>
      <vt:lpstr>Calibri Light</vt:lpstr>
      <vt:lpstr>语文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1717</cp:revision>
  <dcterms:created xsi:type="dcterms:W3CDTF">2016-12-07T15:22:00Z</dcterms:created>
  <dcterms:modified xsi:type="dcterms:W3CDTF">2021-09-12T07:16:30Z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