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0" r:id="rId3"/>
    <p:sldId id="283" r:id="rId4"/>
    <p:sldId id="287" r:id="rId6"/>
    <p:sldId id="284" r:id="rId7"/>
    <p:sldId id="281" r:id="rId8"/>
    <p:sldId id="286" r:id="rId9"/>
    <p:sldId id="289" r:id="rId10"/>
    <p:sldId id="276" r:id="rId11"/>
    <p:sldId id="290" r:id="rId12"/>
    <p:sldId id="257" r:id="rId13"/>
    <p:sldId id="263" r:id="rId14"/>
    <p:sldId id="278" r:id="rId15"/>
    <p:sldId id="280" r:id="rId16"/>
    <p:sldId id="279" r:id="rId17"/>
    <p:sldId id="259" r:id="rId18"/>
    <p:sldId id="266" r:id="rId19"/>
  </p:sldIdLst>
  <p:sldSz cx="9144000" cy="6858000" type="screen4x3"/>
  <p:notesSz cx="6858000" cy="9144000"/>
  <p:custDataLst>
    <p:tags r:id="rId23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4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77"/>
    <p:restoredTop sz="90929"/>
  </p:normalViewPr>
  <p:slideViewPr>
    <p:cSldViewPr showGuides="1">
      <p:cViewPr varScale="1">
        <p:scale>
          <a:sx n="70" d="100"/>
          <a:sy n="70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18435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18436" name="Rectangle 4"/>
          <p:cNvSpPr>
            <a:spLocks noRot="1"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437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8438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0" hangingPunct="0"/>
            <a:endParaRPr lang="en-US" altLang="zh-CN" sz="1200"/>
          </a:p>
        </p:txBody>
      </p:sp>
      <p:sp>
        <p:nvSpPr>
          <p:cNvPr id="18439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7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7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7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7772400" cy="4114800"/>
          </a:xfrm>
        </p:spPr>
        <p:txBody>
          <a:bodyPr vert="eaVert"/>
          <a:lstStyle/>
          <a:p>
            <a:pPr lvl="0"/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baseline="0">
          <a:solidFill>
            <a:schemeClr val="tx2"/>
          </a:solidFill>
          <a:effectLst/>
          <a:latin typeface="Times New Roman" panose="02020603050405020304" pitchFamily="18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C:/Users/qwe/AppData/Local/Temp/http:/www.yyxxedu.com/green/tupian/ch13.jpg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hyperlink" Target="http://image.baidu.com/i?ct=503316480&amp;z=&amp;tn=baiduimagedetail&amp;word=%D2%B6%CA%A5%CC%D5&amp;in=7695&amp;cl=2&amp;lm=-1&amp;pn=7&amp;rn=1&amp;di=57090565440&amp;ln=2000&amp;fr=bk&amp;fm=bk&amp;fmq=1323272529118_R&amp;ic=&amp;s=&amp;se=&amp;sme=0&amp;tab=&amp;width=&amp;height=&amp;face=&amp;is=&amp;istype=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1026" descr="http://www.yyxxedu.com/green/tupian/ch13.jpg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0" y="-109537"/>
            <a:ext cx="9144000" cy="6967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1029"/>
          <p:cNvSpPr/>
          <p:nvPr/>
        </p:nvSpPr>
        <p:spPr>
          <a:xfrm>
            <a:off x="1600200" y="2819400"/>
            <a:ext cx="64008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9600">
                <a:solidFill>
                  <a:srgbClr val="FF0000"/>
                </a:solidFill>
                <a:ea typeface="华文行楷" panose="02010800040101010101" pitchFamily="2" charset="-122"/>
              </a:rPr>
              <a:t>爬山虎的脚</a:t>
            </a:r>
            <a:endParaRPr lang="zh-CN" altLang="en-US" sz="9600">
              <a:solidFill>
                <a:srgbClr val="FF0000"/>
              </a:solidFill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7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 Box 29"/>
          <p:cNvSpPr/>
          <p:nvPr/>
        </p:nvSpPr>
        <p:spPr>
          <a:xfrm>
            <a:off x="2286000" y="3214688"/>
            <a:ext cx="5334000" cy="255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rgbClr val="FF0000"/>
                </a:solidFill>
              </a:rPr>
              <a:t>爬山虎的脚长在茎上。茎上长叶柄的地方，反面伸出枝状的六七根细丝，每根细丝像蜗牛的触角。细丝跟新叶子一样，也是嫩红的。</a:t>
            </a:r>
            <a:endParaRPr lang="zh-CN" altLang="en-US" b="1">
              <a:solidFill>
                <a:srgbClr val="FF0000"/>
              </a:solidFill>
            </a:endParaRPr>
          </a:p>
        </p:txBody>
      </p:sp>
      <p:grpSp>
        <p:nvGrpSpPr>
          <p:cNvPr id="11268" name="Group 33"/>
          <p:cNvGrpSpPr/>
          <p:nvPr/>
        </p:nvGrpSpPr>
        <p:grpSpPr>
          <a:xfrm>
            <a:off x="1500188" y="857250"/>
            <a:ext cx="6881812" cy="2660650"/>
            <a:chOff x="1296" y="768"/>
            <a:chExt cx="3984" cy="1448"/>
          </a:xfrm>
        </p:grpSpPr>
        <p:sp>
          <p:nvSpPr>
            <p:cNvPr id="11269" name="Rectangle 31"/>
            <p:cNvSpPr/>
            <p:nvPr/>
          </p:nvSpPr>
          <p:spPr>
            <a:xfrm>
              <a:off x="1296" y="768"/>
              <a:ext cx="3552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请同学们边黩读第三自然段边画出描写爬山虎脚的特点的句子。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  <p:sp>
          <p:nvSpPr>
            <p:cNvPr id="11270" name="Rectangle 32"/>
            <p:cNvSpPr/>
            <p:nvPr/>
          </p:nvSpPr>
          <p:spPr>
            <a:xfrm>
              <a:off x="1296" y="1344"/>
              <a:ext cx="3984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50000"/>
                </a:spcBef>
                <a:buNone/>
              </a:pPr>
              <a:r>
                <a:rPr lang="zh-CN" altLang="en-US" sz="2800"/>
                <a:t>分别用“</a:t>
              </a:r>
              <a:r>
                <a:rPr lang="zh-CN" altLang="en-US" sz="2800">
                  <a:solidFill>
                    <a:srgbClr val="FF0000"/>
                  </a:solidFill>
                </a:rPr>
                <a:t>▲</a:t>
              </a:r>
              <a:r>
                <a:rPr lang="zh-CN" altLang="en-US" sz="2800"/>
                <a:t>”、“</a:t>
              </a:r>
              <a:r>
                <a:rPr lang="en-US" altLang="zh-CN" sz="2800">
                  <a:solidFill>
                    <a:srgbClr val="3333CC"/>
                  </a:solidFill>
                </a:rPr>
                <a:t>_____</a:t>
              </a:r>
              <a:r>
                <a:rPr lang="en-US" altLang="zh-CN" sz="2800"/>
                <a:t> ”“</a:t>
              </a:r>
              <a:r>
                <a:rPr lang="en-US" altLang="zh-CN" sz="2800">
                  <a:solidFill>
                    <a:srgbClr val="FF99CC"/>
                  </a:solidFill>
                </a:rPr>
                <a:t>……</a:t>
              </a:r>
              <a:r>
                <a:rPr lang="en-US" altLang="zh-CN" sz="2800"/>
                <a:t>”</a:t>
              </a:r>
              <a:r>
                <a:rPr lang="zh-CN" altLang="en-US" sz="2800"/>
                <a:t>画出描写爬山虎的脚的位置、形状、颜色的词语。</a:t>
              </a:r>
              <a:endParaRPr lang="zh-CN" altLang="en-US" sz="28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13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6"/>
          <p:cNvSpPr/>
          <p:nvPr/>
        </p:nvSpPr>
        <p:spPr>
          <a:xfrm>
            <a:off x="2286000" y="836613"/>
            <a:ext cx="5410200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/>
              <a:t>1</a:t>
            </a:r>
            <a:r>
              <a:rPr lang="zh-CN" altLang="en-US"/>
              <a:t>、爬山虎的脚是怎样爬的呢？边听边画出爬山虎爬的动词。</a:t>
            </a:r>
            <a:endParaRPr lang="zh-CN" altLang="en-US"/>
          </a:p>
        </p:txBody>
      </p:sp>
      <p:grpSp>
        <p:nvGrpSpPr>
          <p:cNvPr id="12292" name="Group 20"/>
          <p:cNvGrpSpPr/>
          <p:nvPr/>
        </p:nvGrpSpPr>
        <p:grpSpPr>
          <a:xfrm>
            <a:off x="1981200" y="2743200"/>
            <a:ext cx="1828800" cy="457200"/>
            <a:chOff x="1248" y="1728"/>
            <a:chExt cx="1152" cy="288"/>
          </a:xfrm>
        </p:grpSpPr>
        <p:sp>
          <p:nvSpPr>
            <p:cNvPr id="12293" name="Text Box 8"/>
            <p:cNvSpPr/>
            <p:nvPr/>
          </p:nvSpPr>
          <p:spPr>
            <a:xfrm>
              <a:off x="1248" y="1728"/>
              <a:ext cx="115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400" b="1">
                  <a:solidFill>
                    <a:srgbClr val="CC0000"/>
                  </a:solidFill>
                </a:rPr>
                <a:t>触着墙</a:t>
              </a:r>
              <a:endParaRPr lang="zh-CN" altLang="en-US" sz="2400" b="1">
                <a:solidFill>
                  <a:srgbClr val="CC0000"/>
                </a:solidFill>
              </a:endParaRPr>
            </a:p>
          </p:txBody>
        </p:sp>
        <p:cxnSp>
          <p:nvCxnSpPr>
            <p:cNvPr id="12294" name="Line 10"/>
            <p:cNvCxnSpPr/>
            <p:nvPr/>
          </p:nvCxnSpPr>
          <p:spPr>
            <a:xfrm>
              <a:off x="1920" y="1872"/>
              <a:ext cx="38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</p:grpSp>
      <p:grpSp>
        <p:nvGrpSpPr>
          <p:cNvPr id="12295" name="Group 21"/>
          <p:cNvGrpSpPr/>
          <p:nvPr/>
        </p:nvGrpSpPr>
        <p:grpSpPr>
          <a:xfrm>
            <a:off x="3733800" y="2743200"/>
            <a:ext cx="1828800" cy="457200"/>
            <a:chOff x="2352" y="1728"/>
            <a:chExt cx="1152" cy="288"/>
          </a:xfrm>
        </p:grpSpPr>
        <p:sp>
          <p:nvSpPr>
            <p:cNvPr id="12296" name="Text Box 11"/>
            <p:cNvSpPr/>
            <p:nvPr/>
          </p:nvSpPr>
          <p:spPr>
            <a:xfrm>
              <a:off x="2352" y="1728"/>
              <a:ext cx="115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400" b="1">
                  <a:solidFill>
                    <a:srgbClr val="CC0000"/>
                  </a:solidFill>
                </a:rPr>
                <a:t>巴住墙</a:t>
              </a:r>
              <a:endParaRPr lang="zh-CN" altLang="en-US" sz="2400" b="1">
                <a:solidFill>
                  <a:srgbClr val="CC0000"/>
                </a:solidFill>
              </a:endParaRPr>
            </a:p>
          </p:txBody>
        </p:sp>
        <p:cxnSp>
          <p:nvCxnSpPr>
            <p:cNvPr id="12297" name="Line 13"/>
            <p:cNvCxnSpPr/>
            <p:nvPr/>
          </p:nvCxnSpPr>
          <p:spPr>
            <a:xfrm>
              <a:off x="3024" y="1872"/>
              <a:ext cx="38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</p:grpSp>
      <p:grpSp>
        <p:nvGrpSpPr>
          <p:cNvPr id="12298" name="Group 22"/>
          <p:cNvGrpSpPr/>
          <p:nvPr/>
        </p:nvGrpSpPr>
        <p:grpSpPr>
          <a:xfrm>
            <a:off x="5410200" y="2743200"/>
            <a:ext cx="1828800" cy="457200"/>
            <a:chOff x="3408" y="1728"/>
            <a:chExt cx="1152" cy="288"/>
          </a:xfrm>
        </p:grpSpPr>
        <p:sp>
          <p:nvSpPr>
            <p:cNvPr id="12299" name="Text Box 12"/>
            <p:cNvSpPr/>
            <p:nvPr/>
          </p:nvSpPr>
          <p:spPr>
            <a:xfrm>
              <a:off x="3408" y="1728"/>
              <a:ext cx="115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400" b="1">
                  <a:solidFill>
                    <a:srgbClr val="CC0000"/>
                  </a:solidFill>
                </a:rPr>
                <a:t>拉一把</a:t>
              </a:r>
              <a:endParaRPr lang="zh-CN" altLang="en-US" sz="2400" b="1">
                <a:solidFill>
                  <a:srgbClr val="CC0000"/>
                </a:solidFill>
              </a:endParaRPr>
            </a:p>
          </p:txBody>
        </p:sp>
        <p:cxnSp>
          <p:nvCxnSpPr>
            <p:cNvPr id="12300" name="Line 14"/>
            <p:cNvCxnSpPr/>
            <p:nvPr/>
          </p:nvCxnSpPr>
          <p:spPr>
            <a:xfrm>
              <a:off x="4080" y="1872"/>
              <a:ext cx="38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</p:grpSp>
      <p:sp>
        <p:nvSpPr>
          <p:cNvPr id="12301" name="Text Box 16"/>
          <p:cNvSpPr/>
          <p:nvPr/>
        </p:nvSpPr>
        <p:spPr>
          <a:xfrm>
            <a:off x="7010400" y="2743200"/>
            <a:ext cx="1828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CC0000"/>
                </a:solidFill>
              </a:rPr>
              <a:t>紧贴墙</a:t>
            </a:r>
            <a:endParaRPr lang="zh-CN" altLang="en-US" sz="24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30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5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 Box 3"/>
          <p:cNvSpPr/>
          <p:nvPr/>
        </p:nvSpPr>
        <p:spPr>
          <a:xfrm>
            <a:off x="1714500" y="2286000"/>
            <a:ext cx="6134100" cy="191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CC0000"/>
                </a:solidFill>
              </a:rPr>
              <a:t>小结</a:t>
            </a:r>
            <a:r>
              <a:rPr lang="zh-CN" altLang="en-US" sz="2400">
                <a:solidFill>
                  <a:srgbClr val="3333CC"/>
                </a:solidFill>
              </a:rPr>
              <a:t>：</a:t>
            </a:r>
            <a:r>
              <a:rPr lang="zh-CN" altLang="en-US" sz="2400" b="1">
                <a:solidFill>
                  <a:srgbClr val="3333CC"/>
                </a:solidFill>
              </a:rPr>
              <a:t>原来爬山虎可不像动物那样只有几只脚交替着爬，而是长一只脚巴住墙，再爬就再长一只脚，再巴住墙。一直往上长，必须不断长出新脚。所以，叶圣陶爷爷说爬山虎是“一脚一脚”往上爬的。</a:t>
            </a:r>
            <a:endParaRPr lang="zh-CN" altLang="en-US" sz="2400" b="1"/>
          </a:p>
        </p:txBody>
      </p:sp>
      <p:sp>
        <p:nvSpPr>
          <p:cNvPr id="13316" name="Text Box 5"/>
          <p:cNvSpPr/>
          <p:nvPr/>
        </p:nvSpPr>
        <p:spPr>
          <a:xfrm>
            <a:off x="1857375" y="4357688"/>
            <a:ext cx="5762625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3333CC"/>
                </a:solidFill>
              </a:rPr>
              <a:t>爬山虎不只往上爬，还往左边、右边爬，紧紧贴在墙上，爬满整个墙。所以课文写“一阵风拂过，一墙的叶子就漾起波纹，好看得很。”</a:t>
            </a:r>
            <a:endParaRPr lang="zh-CN" altLang="en-US" sz="2400" b="1"/>
          </a:p>
        </p:txBody>
      </p:sp>
      <p:sp>
        <p:nvSpPr>
          <p:cNvPr id="13317" name="Text Box 6"/>
          <p:cNvSpPr/>
          <p:nvPr/>
        </p:nvSpPr>
        <p:spPr>
          <a:xfrm>
            <a:off x="1714500" y="1000125"/>
            <a:ext cx="5981700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/>
              <a:t>2</a:t>
            </a:r>
            <a:r>
              <a:rPr lang="zh-CN" altLang="en-US" b="1"/>
              <a:t>、学习小组自主探究爬山虎是怎样爬的：动作演示。</a:t>
            </a:r>
            <a:endParaRPr lang="zh-CN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3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2"/>
          <p:cNvSpPr/>
          <p:nvPr/>
        </p:nvSpPr>
        <p:spPr>
          <a:xfrm>
            <a:off x="1428750" y="1785938"/>
            <a:ext cx="6648450" cy="206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rgbClr val="CC0000"/>
                </a:solidFill>
              </a:rPr>
              <a:t>小结</a:t>
            </a:r>
            <a:r>
              <a:rPr lang="zh-CN" altLang="en-US"/>
              <a:t>：</a:t>
            </a:r>
            <a:r>
              <a:rPr lang="zh-CN" altLang="en-US" b="1"/>
              <a:t>作者按爬山虎的生长顺序来观察，写得有条理；正是作者细心观察，准确地运用了这些动词，才能把爬山虎爬的过程写具体的。</a:t>
            </a:r>
            <a:endParaRPr lang="zh-CN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3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/>
          <p:nvPr/>
        </p:nvSpPr>
        <p:spPr>
          <a:xfrm>
            <a:off x="2071688" y="1571625"/>
            <a:ext cx="5853112" cy="2678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/>
              <a:t>        刚才我们学习了爬山虎触着墙的脚是怎么爬的，那么没有触着墙的脚会变成怎么样呢？</a:t>
            </a:r>
            <a:endParaRPr lang="zh-CN" altLang="en-US" sz="28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/>
              <a:t>没触着墙：萎了</a:t>
            </a:r>
            <a:endParaRPr lang="zh-CN" altLang="en-US" sz="28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/>
              <a:t>触着墙：    牢固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47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charRg st="47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55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charRg st="55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3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14"/>
          <p:cNvSpPr/>
          <p:nvPr/>
        </p:nvSpPr>
        <p:spPr>
          <a:xfrm>
            <a:off x="914400" y="1357313"/>
            <a:ext cx="7467600" cy="4278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rgbClr val="CC0000"/>
                </a:solidFill>
                <a:ea typeface="隶书" panose="02010509060101010101" pitchFamily="49" charset="-122"/>
              </a:rPr>
              <a:t>总结全文：</a:t>
            </a:r>
            <a:r>
              <a:rPr lang="zh-CN" altLang="en-US" b="1">
                <a:ea typeface="楷体_GB2312" pitchFamily="49" charset="-122"/>
              </a:rPr>
              <a:t>学完课文，你知道了什么？</a:t>
            </a:r>
            <a:endParaRPr lang="zh-CN" altLang="en-US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ea typeface="楷体_GB2312" pitchFamily="49" charset="-122"/>
              </a:rPr>
              <a:t>1</a:t>
            </a:r>
            <a:r>
              <a:rPr lang="zh-CN" altLang="en-US" b="1">
                <a:ea typeface="楷体_GB2312" pitchFamily="49" charset="-122"/>
              </a:rPr>
              <a:t>、知道了爬山虎的叶子、脚的特点。</a:t>
            </a:r>
            <a:endParaRPr lang="zh-CN" altLang="en-US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ea typeface="楷体_GB2312" pitchFamily="49" charset="-122"/>
              </a:rPr>
              <a:t>2</a:t>
            </a:r>
            <a:r>
              <a:rPr lang="zh-CN" altLang="en-US" b="1">
                <a:ea typeface="楷体_GB2312" pitchFamily="49" charset="-122"/>
              </a:rPr>
              <a:t>、爬山虎是怎样爬的。</a:t>
            </a:r>
            <a:endParaRPr lang="zh-CN" altLang="en-US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ea typeface="楷体_GB2312" pitchFamily="49" charset="-122"/>
              </a:rPr>
              <a:t>3</a:t>
            </a:r>
            <a:r>
              <a:rPr lang="zh-CN" altLang="en-US" b="1">
                <a:ea typeface="楷体_GB2312" pitchFamily="49" charset="-122"/>
              </a:rPr>
              <a:t>、要细心观察、连续观察。</a:t>
            </a:r>
            <a:endParaRPr lang="zh-CN" altLang="en-US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ea typeface="楷体_GB2312" pitchFamily="49" charset="-122"/>
              </a:rPr>
              <a:t>4</a:t>
            </a:r>
            <a:r>
              <a:rPr lang="zh-CN" altLang="en-US" b="1">
                <a:ea typeface="楷体_GB2312" pitchFamily="49" charset="-122"/>
              </a:rPr>
              <a:t>、写植物时要按植物的生长顺序来写。</a:t>
            </a:r>
            <a:endParaRPr lang="zh-CN" altLang="en-US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cs typeface="Times New Roman" panose="02020603050405020304" pitchFamily="18" charset="0"/>
              </a:rPr>
              <a:t>……</a:t>
            </a:r>
            <a:endParaRPr lang="en-US" altLang="zh-CN"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18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charRg st="18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charRg st="18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36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charRg st="36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charRg st="36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62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charRg st="62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charRg st="62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81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7">
                                            <p:txEl>
                                              <p:charRg st="81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7">
                                            <p:txEl>
                                              <p:charRg st="81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3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2"/>
          <p:cNvSpPr/>
          <p:nvPr/>
        </p:nvSpPr>
        <p:spPr>
          <a:xfrm>
            <a:off x="1785938" y="1371600"/>
            <a:ext cx="5643562" cy="2800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rgbClr val="FF0000"/>
                </a:solidFill>
              </a:rPr>
              <a:t>小练笔</a:t>
            </a:r>
            <a:r>
              <a:rPr lang="zh-CN" altLang="en-US" b="1"/>
              <a:t>：细心观察一种植物，抓住它最有特点的地方，注意它的变化，按一定的顺序写下来。</a:t>
            </a:r>
            <a:endParaRPr lang="zh-CN" altLang="en-US" b="1"/>
          </a:p>
          <a:p>
            <a:pPr marL="0" lvl="0" indent="0">
              <a:spcBef>
                <a:spcPct val="50000"/>
              </a:spcBef>
              <a:buNone/>
            </a:pPr>
            <a:endParaRPr lang="en-US" altLang="zh-CN"/>
          </a:p>
        </p:txBody>
      </p:sp>
      <p:pic>
        <p:nvPicPr>
          <p:cNvPr id="17412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0" y="10845800"/>
            <a:ext cx="3429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838200"/>
            <a:ext cx="8435975" cy="4525963"/>
          </a:xfrm>
          <a:ln/>
        </p:spPr>
        <p:txBody>
          <a:bodyPr wrap="square" lIns="91440" tIns="45720" rIns="91440" bIns="45720" anchor="t"/>
          <a:p>
            <a:pPr>
              <a:buNone/>
            </a:pPr>
            <a:endParaRPr lang="en-US" altLang="zh-CN" b="1"/>
          </a:p>
          <a:p>
            <a:pPr>
              <a:buNone/>
            </a:pPr>
            <a:r>
              <a:rPr lang="zh-CN" altLang="en-US" b="1"/>
              <a:t>上搭架，下搭架，串串珍珠藤上挂。</a:t>
            </a:r>
            <a:endParaRPr lang="zh-CN" altLang="en-US" b="1"/>
          </a:p>
          <a:p>
            <a:pPr>
              <a:buNone/>
            </a:pPr>
            <a:endParaRPr lang="zh-CN" altLang="en-US" b="1"/>
          </a:p>
          <a:p>
            <a:pPr>
              <a:buNone/>
            </a:pPr>
            <a:endParaRPr lang="zh-CN" altLang="en-US" b="1"/>
          </a:p>
          <a:p>
            <a:pPr>
              <a:buNone/>
            </a:pPr>
            <a:r>
              <a:rPr lang="zh-CN" altLang="en-US" b="1"/>
              <a:t>上搭架，下搭架，开黄花，条条青龙藤上挂。</a:t>
            </a:r>
            <a:endParaRPr lang="zh-CN" altLang="en-US" b="1"/>
          </a:p>
          <a:p>
            <a:pPr>
              <a:buNone/>
            </a:pPr>
            <a:endParaRPr lang="en-US" altLang="zh-CN" b="1"/>
          </a:p>
        </p:txBody>
      </p:sp>
      <p:sp>
        <p:nvSpPr>
          <p:cNvPr id="3075" name="Text Box 4"/>
          <p:cNvSpPr/>
          <p:nvPr/>
        </p:nvSpPr>
        <p:spPr>
          <a:xfrm>
            <a:off x="2209800" y="4191000"/>
            <a:ext cx="1524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丝瓜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076" name="Text Box 5"/>
          <p:cNvSpPr/>
          <p:nvPr/>
        </p:nvSpPr>
        <p:spPr>
          <a:xfrm>
            <a:off x="2209800" y="22860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葡萄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AutoShape 5" descr="u=961463704,4134370907&amp;fm=0&amp;gp=0">
            <a:hlinkClick r:id="rId1"/>
          </p:cNvPr>
          <p:cNvSpPr>
            <a:spLocks noChangeAspect="1"/>
          </p:cNvSpPr>
          <p:nvPr/>
        </p:nvSpPr>
        <p:spPr>
          <a:xfrm>
            <a:off x="63500" y="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4099" name="Picture 7" descr="img2008090616190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260350"/>
            <a:ext cx="3371850" cy="254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11" descr="dc15484e35043945b3de058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2852738"/>
            <a:ext cx="2185988" cy="3141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矩形 6"/>
          <p:cNvSpPr/>
          <p:nvPr/>
        </p:nvSpPr>
        <p:spPr>
          <a:xfrm>
            <a:off x="4067175" y="692150"/>
            <a:ext cx="4572000" cy="5018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latin typeface="Arial" panose="020B0604020202020204" pitchFamily="34" charset="0"/>
              </a:rPr>
              <a:t>叶圣陶（</a:t>
            </a:r>
            <a:r>
              <a:rPr lang="en-US" altLang="zh-CN" b="1">
                <a:latin typeface="Arial" panose="020B0604020202020204" pitchFamily="34" charset="0"/>
              </a:rPr>
              <a:t>1894</a:t>
            </a:r>
            <a:r>
              <a:rPr lang="zh-CN" altLang="en-US" b="1">
                <a:latin typeface="Arial" panose="020B0604020202020204" pitchFamily="34" charset="0"/>
              </a:rPr>
              <a:t>年－</a:t>
            </a:r>
            <a:r>
              <a:rPr lang="en-US" altLang="zh-CN" b="1">
                <a:latin typeface="Arial" panose="020B0604020202020204" pitchFamily="34" charset="0"/>
              </a:rPr>
              <a:t>1988</a:t>
            </a:r>
            <a:r>
              <a:rPr lang="zh-CN" altLang="en-US" b="1">
                <a:latin typeface="Arial" panose="020B0604020202020204" pitchFamily="34" charset="0"/>
              </a:rPr>
              <a:t>年），原名叶绍钧，著名作家、教育家、编辑家、文学出版家和社会活动家。创作了我国第一部童话集</a:t>
            </a:r>
            <a:r>
              <a:rPr lang="en-US" altLang="zh-CN" b="1">
                <a:latin typeface="Arial" panose="020B0604020202020204" pitchFamily="34" charset="0"/>
              </a:rPr>
              <a:t>《</a:t>
            </a:r>
            <a:r>
              <a:rPr lang="zh-CN" altLang="en-US" b="1">
                <a:latin typeface="Arial" panose="020B0604020202020204" pitchFamily="34" charset="0"/>
              </a:rPr>
              <a:t>稻草人</a:t>
            </a:r>
            <a:r>
              <a:rPr lang="en-US" altLang="zh-CN" b="1">
                <a:latin typeface="Arial" panose="020B0604020202020204" pitchFamily="34" charset="0"/>
              </a:rPr>
              <a:t>》</a:t>
            </a:r>
            <a:r>
              <a:rPr lang="zh-CN" altLang="en-US" b="1">
                <a:latin typeface="Arial" panose="020B0604020202020204" pitchFamily="34" charset="0"/>
              </a:rPr>
              <a:t>（</a:t>
            </a:r>
            <a:r>
              <a:rPr lang="en-US" altLang="zh-CN" b="1">
                <a:latin typeface="Arial" panose="020B0604020202020204" pitchFamily="34" charset="0"/>
              </a:rPr>
              <a:t>1923</a:t>
            </a:r>
            <a:r>
              <a:rPr lang="zh-CN" altLang="en-US" b="1">
                <a:latin typeface="Arial" panose="020B0604020202020204" pitchFamily="34" charset="0"/>
              </a:rPr>
              <a:t>年） 代表作还有小说集</a:t>
            </a:r>
            <a:r>
              <a:rPr lang="en-US" altLang="zh-CN" b="1">
                <a:latin typeface="Arial" panose="020B0604020202020204" pitchFamily="34" charset="0"/>
              </a:rPr>
              <a:t>《</a:t>
            </a:r>
            <a:r>
              <a:rPr lang="zh-CN" altLang="en-US" b="1">
                <a:latin typeface="Arial" panose="020B0604020202020204" pitchFamily="34" charset="0"/>
              </a:rPr>
              <a:t>隔膜</a:t>
            </a:r>
            <a:r>
              <a:rPr lang="en-US" altLang="zh-CN" b="1">
                <a:latin typeface="Arial" panose="020B0604020202020204" pitchFamily="34" charset="0"/>
              </a:rPr>
              <a:t>》</a:t>
            </a:r>
            <a:r>
              <a:rPr lang="zh-CN" altLang="en-US" b="1">
                <a:latin typeface="Arial" panose="020B0604020202020204" pitchFamily="34" charset="0"/>
              </a:rPr>
              <a:t>、</a:t>
            </a:r>
            <a:r>
              <a:rPr lang="en-US" altLang="zh-CN" b="1">
                <a:latin typeface="Arial" panose="020B0604020202020204" pitchFamily="34" charset="0"/>
              </a:rPr>
              <a:t>《</a:t>
            </a:r>
            <a:r>
              <a:rPr lang="zh-CN" altLang="en-US" b="1">
                <a:latin typeface="Arial" panose="020B0604020202020204" pitchFamily="34" charset="0"/>
              </a:rPr>
              <a:t>火灾</a:t>
            </a:r>
            <a:r>
              <a:rPr lang="en-US" altLang="zh-CN" b="1">
                <a:latin typeface="Arial" panose="020B0604020202020204" pitchFamily="34" charset="0"/>
              </a:rPr>
              <a:t>》</a:t>
            </a:r>
            <a:r>
              <a:rPr lang="zh-CN" altLang="en-US" b="1">
                <a:latin typeface="Arial" panose="020B0604020202020204" pitchFamily="34" charset="0"/>
              </a:rPr>
              <a:t>等。 </a:t>
            </a:r>
            <a:r>
              <a:rPr lang="en-US" altLang="zh-CN" b="1">
                <a:latin typeface="Arial" panose="020B0604020202020204" pitchFamily="34" charset="0"/>
              </a:rPr>
              <a:t>1928</a:t>
            </a:r>
            <a:r>
              <a:rPr lang="zh-CN" altLang="en-US" b="1">
                <a:latin typeface="Arial" panose="020B0604020202020204" pitchFamily="34" charset="0"/>
              </a:rPr>
              <a:t>年创作了优秀长篇小说</a:t>
            </a:r>
            <a:r>
              <a:rPr lang="en-US" altLang="zh-CN" b="1">
                <a:latin typeface="Arial" panose="020B0604020202020204" pitchFamily="34" charset="0"/>
              </a:rPr>
              <a:t>《</a:t>
            </a:r>
            <a:r>
              <a:rPr lang="zh-CN" altLang="en-US" b="1">
                <a:latin typeface="Arial" panose="020B0604020202020204" pitchFamily="34" charset="0"/>
              </a:rPr>
              <a:t>倪焕之</a:t>
            </a:r>
            <a:r>
              <a:rPr lang="en-US" altLang="zh-CN" b="1">
                <a:latin typeface="Arial" panose="020B0604020202020204" pitchFamily="34" charset="0"/>
              </a:rPr>
              <a:t>》 </a:t>
            </a:r>
            <a:endParaRPr lang="en-US" altLang="zh-CN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图片 2" descr="0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/>
        </p:txBody>
      </p:sp>
      <p:sp>
        <p:nvSpPr>
          <p:cNvPr id="614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/>
        </p:txBody>
      </p:sp>
      <p:pic>
        <p:nvPicPr>
          <p:cNvPr id="6148" name="图片 7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Text Box 5"/>
          <p:cNvSpPr/>
          <p:nvPr/>
        </p:nvSpPr>
        <p:spPr>
          <a:xfrm>
            <a:off x="755650" y="476250"/>
            <a:ext cx="7848600" cy="5121275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>
                <a:solidFill>
                  <a:srgbClr val="FF0000"/>
                </a:solidFill>
              </a:rPr>
              <a:t>均匀</a:t>
            </a:r>
            <a:r>
              <a:rPr lang="zh-CN" altLang="en-US" sz="6000"/>
              <a:t>  重</a:t>
            </a:r>
            <a:r>
              <a:rPr lang="zh-CN" altLang="en-US" sz="6000">
                <a:solidFill>
                  <a:srgbClr val="FF0000"/>
                </a:solidFill>
              </a:rPr>
              <a:t>叠</a:t>
            </a:r>
            <a:r>
              <a:rPr lang="zh-CN" altLang="en-US" sz="6000"/>
              <a:t>  空隙  叶</a:t>
            </a:r>
            <a:r>
              <a:rPr lang="zh-CN" altLang="en-US" sz="6000">
                <a:solidFill>
                  <a:srgbClr val="FF0000"/>
                </a:solidFill>
              </a:rPr>
              <a:t>柄</a:t>
            </a:r>
            <a:r>
              <a:rPr lang="zh-CN" altLang="en-US" sz="6000"/>
              <a:t> </a:t>
            </a:r>
            <a:endParaRPr lang="zh-CN" altLang="en-US" sz="6000"/>
          </a:p>
          <a:p>
            <a:pPr>
              <a:spcBef>
                <a:spcPct val="50000"/>
              </a:spcBef>
            </a:pPr>
            <a:r>
              <a:rPr lang="zh-CN" altLang="en-US" sz="6000">
                <a:solidFill>
                  <a:srgbClr val="FF0000"/>
                </a:solidFill>
              </a:rPr>
              <a:t>触</a:t>
            </a:r>
            <a:r>
              <a:rPr lang="zh-CN" altLang="en-US" sz="6000"/>
              <a:t>角  </a:t>
            </a:r>
            <a:r>
              <a:rPr lang="zh-CN" altLang="en-US" sz="6000">
                <a:solidFill>
                  <a:srgbClr val="FF0000"/>
                </a:solidFill>
              </a:rPr>
              <a:t>痕</a:t>
            </a:r>
            <a:r>
              <a:rPr lang="zh-CN" altLang="en-US" sz="6000"/>
              <a:t>迹  </a:t>
            </a:r>
            <a:r>
              <a:rPr lang="zh-CN" altLang="en-US" sz="6000">
                <a:solidFill>
                  <a:srgbClr val="FF0000"/>
                </a:solidFill>
              </a:rPr>
              <a:t>逐</a:t>
            </a:r>
            <a:r>
              <a:rPr lang="zh-CN" altLang="en-US" sz="6000"/>
              <a:t>渐 </a:t>
            </a:r>
            <a:r>
              <a:rPr lang="zh-CN" altLang="en-US" sz="6000">
                <a:solidFill>
                  <a:srgbClr val="FF0000"/>
                </a:solidFill>
              </a:rPr>
              <a:t>茎</a:t>
            </a:r>
            <a:r>
              <a:rPr lang="zh-CN" altLang="en-US" sz="6000"/>
              <a:t>上  </a:t>
            </a:r>
            <a:endParaRPr lang="zh-CN" altLang="en-US" sz="6000"/>
          </a:p>
          <a:p>
            <a:pPr>
              <a:spcBef>
                <a:spcPct val="50000"/>
              </a:spcBef>
            </a:pPr>
            <a:r>
              <a:rPr lang="zh-CN" altLang="en-US" sz="6000"/>
              <a:t>蛟龙   </a:t>
            </a:r>
            <a:r>
              <a:rPr lang="zh-CN" altLang="en-US" sz="6000">
                <a:solidFill>
                  <a:srgbClr val="FF0000"/>
                </a:solidFill>
              </a:rPr>
              <a:t>占</a:t>
            </a:r>
            <a:r>
              <a:rPr lang="zh-CN" altLang="en-US" sz="6000"/>
              <a:t>地  </a:t>
            </a:r>
            <a:r>
              <a:rPr lang="zh-CN" altLang="en-US" sz="6000">
                <a:solidFill>
                  <a:srgbClr val="FF0000"/>
                </a:solidFill>
              </a:rPr>
              <a:t>铺</a:t>
            </a:r>
            <a:r>
              <a:rPr lang="zh-CN" altLang="en-US" sz="6000"/>
              <a:t>床  </a:t>
            </a:r>
            <a:endParaRPr lang="zh-CN" altLang="en-US" sz="6000"/>
          </a:p>
          <a:p>
            <a:pPr>
              <a:spcBef>
                <a:spcPct val="50000"/>
              </a:spcBef>
            </a:pPr>
            <a:r>
              <a:rPr lang="zh-CN" altLang="en-US" sz="6000"/>
              <a:t>爬山</a:t>
            </a:r>
            <a:r>
              <a:rPr lang="zh-CN" altLang="en-US" sz="6000">
                <a:solidFill>
                  <a:srgbClr val="FF0000"/>
                </a:solidFill>
              </a:rPr>
              <a:t>虎</a:t>
            </a:r>
            <a:endParaRPr lang="zh-CN" altLang="en-US" sz="6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/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/>
        </p:txBody>
      </p:sp>
      <p:pic>
        <p:nvPicPr>
          <p:cNvPr id="7172" name="图片 7" descr="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Text Box 5"/>
          <p:cNvSpPr/>
          <p:nvPr/>
        </p:nvSpPr>
        <p:spPr>
          <a:xfrm>
            <a:off x="755650" y="476250"/>
            <a:ext cx="7848600" cy="3381375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>
                <a:solidFill>
                  <a:srgbClr val="FF0000"/>
                </a:solidFill>
              </a:rPr>
              <a:t>       整体感知课文内容：说说课文都写了爬山虎的哪几个方面？重点介绍了什么？</a:t>
            </a:r>
            <a:endParaRPr lang="zh-CN" altLang="en-US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3"/>
          <p:cNvSpPr>
            <a:spLocks noGrp="1"/>
          </p:cNvSpPr>
          <p:nvPr>
            <p:ph type="body" idx="4294967295"/>
          </p:nvPr>
        </p:nvSpPr>
        <p:spPr>
          <a:xfrm>
            <a:off x="3851275" y="1052513"/>
            <a:ext cx="4829175" cy="4525962"/>
          </a:xfrm>
          <a:ln/>
        </p:spPr>
        <p:txBody>
          <a:bodyPr wrap="square" lIns="91440" tIns="45720" rIns="91440" bIns="45720" anchor="t"/>
          <a:p>
            <a:pPr>
              <a:buNone/>
            </a:pPr>
            <a:r>
              <a:rPr lang="en-US" altLang="zh-CN" sz="4000" b="1"/>
              <a:t>         </a:t>
            </a:r>
            <a:r>
              <a:rPr lang="zh-CN" altLang="en-US" sz="4000" b="1"/>
              <a:t>学校操场北边墙上满是爬山虎。我家也有爬山虎，从小院的西墙爬上去，在房顶上占了一大片地方。</a:t>
            </a:r>
            <a:endParaRPr lang="zh-CN" altLang="en-US" sz="4000" b="1"/>
          </a:p>
        </p:txBody>
      </p:sp>
      <p:pic>
        <p:nvPicPr>
          <p:cNvPr id="8195" name="图片 3" descr="09350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23227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3" descr="WH14B_pashanhu80500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6800" y="2590800"/>
            <a:ext cx="3962400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Rectangle 4"/>
          <p:cNvSpPr/>
          <p:nvPr/>
        </p:nvSpPr>
        <p:spPr>
          <a:xfrm>
            <a:off x="457200" y="533400"/>
            <a:ext cx="3657600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latin typeface="宋体" panose="02010600030101010101" pitchFamily="2" charset="-122"/>
              </a:rPr>
              <a:t>刚长出来的叶子是（            ） （            ） 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grpSp>
        <p:nvGrpSpPr>
          <p:cNvPr id="9220" name="Group 7"/>
          <p:cNvGrpSpPr/>
          <p:nvPr/>
        </p:nvGrpSpPr>
        <p:grpSpPr>
          <a:xfrm>
            <a:off x="5334000" y="0"/>
            <a:ext cx="3352800" cy="2773363"/>
            <a:chOff x="3360" y="0"/>
            <a:chExt cx="1632" cy="1747"/>
          </a:xfrm>
        </p:grpSpPr>
        <p:sp>
          <p:nvSpPr>
            <p:cNvPr id="9221" name="Rectangle 5"/>
            <p:cNvSpPr/>
            <p:nvPr/>
          </p:nvSpPr>
          <p:spPr>
            <a:xfrm>
              <a:off x="3360" y="0"/>
              <a:ext cx="1536" cy="174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b="1">
                  <a:latin typeface="宋体" panose="02010600030101010101" pitchFamily="2" charset="-122"/>
                </a:rPr>
                <a:t> </a:t>
              </a:r>
              <a:r>
                <a:rPr lang="zh-CN" altLang="en-US" b="1">
                  <a:latin typeface="宋体" panose="02010600030101010101" pitchFamily="2" charset="-122"/>
                </a:rPr>
                <a:t>长大了叶子（        ）（         ）（        ）</a:t>
              </a:r>
              <a:endParaRPr lang="zh-CN" altLang="en-US" b="1">
                <a:latin typeface="宋体" panose="02010600030101010101" pitchFamily="2" charset="-122"/>
              </a:endParaRPr>
            </a:p>
            <a:p>
              <a:pPr marL="0" lvl="0" indent="0" eaLnBrk="1" hangingPunct="1">
                <a:spcBef>
                  <a:spcPct val="50000"/>
                </a:spcBef>
                <a:buNone/>
              </a:pPr>
              <a:endParaRPr lang="en-US" altLang="zh-CN" b="1">
                <a:latin typeface="宋体" panose="02010600030101010101" pitchFamily="2" charset="-122"/>
              </a:endParaRPr>
            </a:p>
          </p:txBody>
        </p:sp>
        <p:sp>
          <p:nvSpPr>
            <p:cNvPr id="9222" name="Text Box 6"/>
            <p:cNvSpPr/>
            <p:nvPr/>
          </p:nvSpPr>
          <p:spPr>
            <a:xfrm>
              <a:off x="3360" y="1200"/>
              <a:ext cx="1632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b="1"/>
                <a:t>（                ）</a:t>
              </a:r>
              <a:endParaRPr lang="zh-CN" altLang="en-US" b="1"/>
            </a:p>
          </p:txBody>
        </p:sp>
      </p:grpSp>
      <p:sp>
        <p:nvSpPr>
          <p:cNvPr id="9223" name="Text Box 8"/>
          <p:cNvSpPr/>
          <p:nvPr/>
        </p:nvSpPr>
        <p:spPr>
          <a:xfrm>
            <a:off x="1295400" y="990600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>
                <a:solidFill>
                  <a:srgbClr val="FF99CC"/>
                </a:solidFill>
              </a:rPr>
              <a:t>嫩红的</a:t>
            </a:r>
            <a:endParaRPr lang="zh-CN" altLang="en-US">
              <a:solidFill>
                <a:srgbClr val="FF99CC"/>
              </a:solidFill>
            </a:endParaRPr>
          </a:p>
        </p:txBody>
      </p:sp>
      <p:sp>
        <p:nvSpPr>
          <p:cNvPr id="9224" name="Text Box 9"/>
          <p:cNvSpPr/>
          <p:nvPr/>
        </p:nvSpPr>
        <p:spPr>
          <a:xfrm>
            <a:off x="1295400" y="1447800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>
                <a:solidFill>
                  <a:srgbClr val="00CC66"/>
                </a:solidFill>
              </a:rPr>
              <a:t>嫩绿的</a:t>
            </a:r>
            <a:endParaRPr lang="zh-CN" altLang="en-US">
              <a:solidFill>
                <a:srgbClr val="00CC66"/>
              </a:solidFill>
            </a:endParaRPr>
          </a:p>
        </p:txBody>
      </p:sp>
      <p:sp>
        <p:nvSpPr>
          <p:cNvPr id="9225" name="Text Box 10"/>
          <p:cNvSpPr/>
          <p:nvPr/>
        </p:nvSpPr>
        <p:spPr>
          <a:xfrm>
            <a:off x="5791200" y="457200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>
                <a:solidFill>
                  <a:srgbClr val="009900"/>
                </a:solidFill>
              </a:rPr>
              <a:t>绿得新鲜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9226" name="Text Box 11"/>
          <p:cNvSpPr/>
          <p:nvPr/>
        </p:nvSpPr>
        <p:spPr>
          <a:xfrm>
            <a:off x="5715000" y="990600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>
                <a:solidFill>
                  <a:srgbClr val="009900"/>
                </a:solidFill>
              </a:rPr>
              <a:t>一顺儿朝下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9227" name="Text Box 12"/>
          <p:cNvSpPr/>
          <p:nvPr/>
        </p:nvSpPr>
        <p:spPr>
          <a:xfrm>
            <a:off x="5715000" y="1447800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>
                <a:solidFill>
                  <a:srgbClr val="009900"/>
                </a:solidFill>
              </a:rPr>
              <a:t>铺得均匀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9228" name="Text Box 13"/>
          <p:cNvSpPr/>
          <p:nvPr/>
        </p:nvSpPr>
        <p:spPr>
          <a:xfrm>
            <a:off x="5715000" y="1905000"/>
            <a:ext cx="2743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>
                <a:solidFill>
                  <a:srgbClr val="009900"/>
                </a:solidFill>
              </a:rPr>
              <a:t>不留空隙     </a:t>
            </a:r>
            <a:endParaRPr lang="zh-CN" altLang="en-US">
              <a:solidFill>
                <a:srgbClr val="009900"/>
              </a:solidFill>
            </a:endParaRPr>
          </a:p>
        </p:txBody>
      </p:sp>
      <p:pic>
        <p:nvPicPr>
          <p:cNvPr id="9229" name="图片 13" descr="013000001767421228134894671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3" y="2571750"/>
            <a:ext cx="3857625" cy="3786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3" grpId="0" animBg="1"/>
      <p:bldP spid="9224" grpId="0" animBg="1"/>
      <p:bldP spid="9225" grpId="0" animBg="1"/>
      <p:bldP spid="9226" grpId="0" animBg="1"/>
      <p:bldP spid="9227" grpId="0" animBg="1"/>
      <p:bldP spid="92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3"/>
          <p:cNvSpPr>
            <a:spLocks noGrp="1"/>
          </p:cNvSpPr>
          <p:nvPr>
            <p:ph type="body" idx="4294967295"/>
          </p:nvPr>
        </p:nvSpPr>
        <p:spPr>
          <a:xfrm>
            <a:off x="755650" y="4902200"/>
            <a:ext cx="7772400" cy="1955800"/>
          </a:xfrm>
          <a:ln/>
        </p:spPr>
        <p:txBody>
          <a:bodyPr wrap="square" lIns="91440" tIns="45720" rIns="91440" bIns="45720" anchor="t"/>
          <a:p>
            <a:pPr marL="0" indent="0">
              <a:spcBef>
                <a:spcPct val="0"/>
              </a:spcBef>
              <a:buNone/>
            </a:pPr>
            <a:r>
              <a:rPr lang="zh-CN" altLang="en-US" b="1">
                <a:ea typeface="楷体" panose="02010609060101010101" pitchFamily="49" charset="-122"/>
              </a:rPr>
              <a:t>       它们一顺儿朝下，均匀的</a:t>
            </a:r>
            <a:r>
              <a:rPr lang="zh-CN" altLang="en-US" b="1">
                <a:solidFill>
                  <a:srgbClr val="FF3300"/>
                </a:solidFill>
                <a:ea typeface="楷体" panose="02010609060101010101" pitchFamily="49" charset="-122"/>
              </a:rPr>
              <a:t>铺</a:t>
            </a:r>
            <a:r>
              <a:rPr lang="zh-CN" altLang="en-US" b="1">
                <a:ea typeface="楷体" panose="02010609060101010101" pitchFamily="49" charset="-122"/>
              </a:rPr>
              <a:t>在墙上，没有重叠，也不留一点儿空隙。一阵风</a:t>
            </a:r>
            <a:r>
              <a:rPr lang="zh-CN" altLang="en-US" b="1">
                <a:solidFill>
                  <a:srgbClr val="FF3300"/>
                </a:solidFill>
                <a:ea typeface="楷体" panose="02010609060101010101" pitchFamily="49" charset="-122"/>
              </a:rPr>
              <a:t>拂</a:t>
            </a:r>
            <a:r>
              <a:rPr lang="zh-CN" altLang="en-US" b="1">
                <a:ea typeface="楷体" panose="02010609060101010101" pitchFamily="49" charset="-122"/>
              </a:rPr>
              <a:t>过，一墙的叶子就</a:t>
            </a:r>
            <a:r>
              <a:rPr lang="zh-CN" altLang="en-US" b="1">
                <a:solidFill>
                  <a:srgbClr val="FF3300"/>
                </a:solidFill>
                <a:ea typeface="楷体" panose="02010609060101010101" pitchFamily="49" charset="-122"/>
              </a:rPr>
              <a:t>漾</a:t>
            </a:r>
            <a:r>
              <a:rPr lang="zh-CN" altLang="en-US" b="1">
                <a:ea typeface="楷体" panose="02010609060101010101" pitchFamily="49" charset="-122"/>
              </a:rPr>
              <a:t>起波纹，好看得很。</a:t>
            </a:r>
            <a:endParaRPr lang="zh-CN" altLang="en-US" b="1">
              <a:ea typeface="楷体" panose="02010609060101010101" pitchFamily="49" charset="-122"/>
            </a:endParaRPr>
          </a:p>
        </p:txBody>
      </p:sp>
      <p:pic>
        <p:nvPicPr>
          <p:cNvPr id="10243" name="Picture 4" descr="DYW[44{6}I0}_9)HR0XWD2V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1057</Words>
  <Application>WPS 演示</Application>
  <PresentationFormat/>
  <Paragraphs>82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华文行楷</vt:lpstr>
      <vt:lpstr>黑体</vt:lpstr>
      <vt:lpstr>楷体</vt:lpstr>
      <vt:lpstr>隶书</vt:lpstr>
      <vt:lpstr>楷体_GB2312</vt:lpstr>
      <vt:lpstr>新宋体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2021-06-03T07:35:33Z</cp:lastPrinted>
  <dcterms:created xsi:type="dcterms:W3CDTF">2021-06-03T07:35:33Z</dcterms:created>
  <dcterms:modified xsi:type="dcterms:W3CDTF">2021-09-12T07:19:13Z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