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17.6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409" r:id="rId2"/>
    <p:sldId id="410" r:id="rId3"/>
    <p:sldId id="412" r:id="rId4"/>
    <p:sldId id="413" r:id="rId5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92" y="-108"/>
      </p:cViewPr>
      <p:guideLst>
        <p:guide orient="horz" pos="218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tags" Target="tags/tag66.xml" /><Relationship Id="rId7" Type="http://schemas.openxmlformats.org/officeDocument/2006/relationships/presProps" Target="presProps.xml" /><Relationship Id="rId8" Type="http://schemas.openxmlformats.org/officeDocument/2006/relationships/viewProps" Target="viewProps.xml" /><Relationship Id="rId9" Type="http://schemas.openxmlformats.org/officeDocument/2006/relationships/theme" Target="theme/theme1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8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tags" Target="../tags/tag51.xml" /><Relationship Id="rId5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.xml" /><Relationship Id="rId2" Type="http://schemas.openxmlformats.org/officeDocument/2006/relationships/tags" Target="../tags/tag53.xml" /><Relationship Id="rId3" Type="http://schemas.openxmlformats.org/officeDocument/2006/relationships/tags" Target="../tags/tag54.xml" /><Relationship Id="rId4" Type="http://schemas.openxmlformats.org/officeDocument/2006/relationships/tags" Target="../tags/tag55.xml" /><Relationship Id="rId5" Type="http://schemas.openxmlformats.org/officeDocument/2006/relationships/tags" Target="../tags/tag56.xml" /><Relationship Id="rId6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tags" Target="../tags/tag12.xml" /><Relationship Id="rId3" Type="http://schemas.openxmlformats.org/officeDocument/2006/relationships/tags" Target="../tags/tag13.xml" /><Relationship Id="rId4" Type="http://schemas.openxmlformats.org/officeDocument/2006/relationships/tags" Target="../tags/tag14.xml" /><Relationship Id="rId5" Type="http://schemas.openxmlformats.org/officeDocument/2006/relationships/tags" Target="../tags/tag15.xml" /><Relationship Id="rId6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.xml" /><Relationship Id="rId2" Type="http://schemas.openxmlformats.org/officeDocument/2006/relationships/tags" Target="../tags/tag17.xml" /><Relationship Id="rId3" Type="http://schemas.openxmlformats.org/officeDocument/2006/relationships/tags" Target="../tags/tag18.xml" /><Relationship Id="rId4" Type="http://schemas.openxmlformats.org/officeDocument/2006/relationships/tags" Target="../tags/tag19.xml" /><Relationship Id="rId5" Type="http://schemas.openxmlformats.org/officeDocument/2006/relationships/tags" Target="../tags/tag20.xml" /><Relationship Id="rId6" Type="http://schemas.openxmlformats.org/officeDocument/2006/relationships/tags" Target="../tags/tag21.xml" /><Relationship Id="rId7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tags" Target="../tags/tag23.xml" /><Relationship Id="rId3" Type="http://schemas.openxmlformats.org/officeDocument/2006/relationships/tags" Target="../tags/tag24.xml" /><Relationship Id="rId4" Type="http://schemas.openxmlformats.org/officeDocument/2006/relationships/tags" Target="../tags/tag25.xml" /><Relationship Id="rId5" Type="http://schemas.openxmlformats.org/officeDocument/2006/relationships/tags" Target="../tags/tag26.xml" /><Relationship Id="rId6" Type="http://schemas.openxmlformats.org/officeDocument/2006/relationships/tags" Target="../tags/tag27.xml" /><Relationship Id="rId7" Type="http://schemas.openxmlformats.org/officeDocument/2006/relationships/tags" Target="../tags/tag28.xml" /><Relationship Id="rId8" Type="http://schemas.openxmlformats.org/officeDocument/2006/relationships/tags" Target="../tags/tag29.xml" /><Relationship Id="rId9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0.xml" /><Relationship Id="rId2" Type="http://schemas.openxmlformats.org/officeDocument/2006/relationships/tags" Target="../tags/tag31.xml" /><Relationship Id="rId3" Type="http://schemas.openxmlformats.org/officeDocument/2006/relationships/tags" Target="../tags/tag32.xml" /><Relationship Id="rId4" Type="http://schemas.openxmlformats.org/officeDocument/2006/relationships/tags" Target="../tags/tag33.xm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.xml" /><Relationship Id="rId2" Type="http://schemas.openxmlformats.org/officeDocument/2006/relationships/tags" Target="../tags/tag38.xml" /><Relationship Id="rId3" Type="http://schemas.openxmlformats.org/officeDocument/2006/relationships/tags" Target="../tags/tag39.xml" /><Relationship Id="rId4" Type="http://schemas.openxmlformats.org/officeDocument/2006/relationships/tags" Target="../tags/tag40.xml" /><Relationship Id="rId5" Type="http://schemas.openxmlformats.org/officeDocument/2006/relationships/tags" Target="../tags/tag41.xml" /><Relationship Id="rId6" Type="http://schemas.openxmlformats.org/officeDocument/2006/relationships/tags" Target="../tags/tag42.xml" /><Relationship Id="rId7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.xml" /><Relationship Id="rId2" Type="http://schemas.openxmlformats.org/officeDocument/2006/relationships/tags" Target="../tags/tag44.xml" /><Relationship Id="rId3" Type="http://schemas.openxmlformats.org/officeDocument/2006/relationships/tags" Target="../tags/tag45.xml" /><Relationship Id="rId4" Type="http://schemas.openxmlformats.org/officeDocument/2006/relationships/tags" Target="../tags/tag46.xml" /><Relationship Id="rId5" Type="http://schemas.openxmlformats.org/officeDocument/2006/relationships/tags" Target="../tags/tag47.xml" /><Relationship Id="rId6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itchFamily="34" charset="0"/>
              <a:buChar char="●"/>
              <a:tabLst>
                <a:tab pos="1609725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●"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itchFamily="34" charset="0"/>
              <a:buChar char="●"/>
              <a:tabLst>
                <a:tab pos="1609725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微软雅黑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itchFamily="34" charset="0"/>
                <a:ea typeface="微软雅黑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●"/>
              <a:tabLst>
                <a:tab pos="1609725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57.xml" /><Relationship Id="rId13" Type="http://schemas.openxmlformats.org/officeDocument/2006/relationships/tags" Target="../tags/tag58.xml" /><Relationship Id="rId14" Type="http://schemas.openxmlformats.org/officeDocument/2006/relationships/tags" Target="../tags/tag59.xml" /><Relationship Id="rId15" Type="http://schemas.openxmlformats.org/officeDocument/2006/relationships/tags" Target="../tags/tag60.xml" /><Relationship Id="rId16" Type="http://schemas.openxmlformats.org/officeDocument/2006/relationships/tags" Target="../tags/tag61.xml" /><Relationship Id="rId17" Type="http://schemas.openxmlformats.org/officeDocument/2006/relationships/tags" Target="../tags/tag62.xml" /><Relationship Id="rId18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2020/11/16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微软雅黑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itchFamily="34" charset="0"/>
        <a:buChar char="●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itchFamily="34" charset="0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6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64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tags" Target="../tags/tag65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377190" y="253365"/>
            <a:ext cx="117176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2020~2021</a:t>
            </a:r>
            <a:r>
              <a:rPr lang="zh-CN" altLang="en-US" sz="3600" b="1">
                <a:sym typeface="+mn-ea"/>
              </a:rPr>
              <a:t>学年度第一学期九年级第二次模拟考化学答案</a:t>
            </a:r>
            <a:endParaRPr lang="zh-CN" altLang="en-US" sz="3600" b="1"/>
          </a:p>
          <a:p>
            <a:endParaRPr lang="zh-CN" altLang="en-US" sz="3600" b="1"/>
          </a:p>
        </p:txBody>
      </p:sp>
      <p:sp>
        <p:nvSpPr>
          <p:cNvPr id="5" name="文本框 4"/>
          <p:cNvSpPr txBox="1"/>
          <p:nvPr/>
        </p:nvSpPr>
        <p:spPr>
          <a:xfrm>
            <a:off x="596265" y="1252855"/>
            <a:ext cx="3984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一、单选题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92835" y="2021205"/>
            <a:ext cx="71297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BCBAA       DBDAC         BDCBD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6265" y="2735580"/>
            <a:ext cx="3984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二、填空题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64235" y="5895975"/>
            <a:ext cx="107334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17.   </a:t>
            </a:r>
            <a:r>
              <a:rPr lang="zh-CN" altLang="en-US" sz="3200"/>
              <a:t>（</a:t>
            </a:r>
            <a:r>
              <a:rPr lang="en-US" altLang="zh-CN" sz="3200"/>
              <a:t>1</a:t>
            </a:r>
            <a:r>
              <a:rPr lang="zh-CN" altLang="en-US" sz="3200"/>
              <a:t>）过滤</a:t>
            </a:r>
            <a:r>
              <a:rPr lang="en-US" altLang="zh-CN" sz="3200"/>
              <a:t>     </a:t>
            </a:r>
            <a:r>
              <a:rPr lang="zh-CN" altLang="en-US" sz="3200"/>
              <a:t>（</a:t>
            </a:r>
            <a:r>
              <a:rPr lang="en-US" altLang="zh-CN" sz="3200"/>
              <a:t>2</a:t>
            </a:r>
            <a:r>
              <a:rPr lang="zh-CN" altLang="en-US" sz="3200"/>
              <a:t>）活性炭       （</a:t>
            </a:r>
            <a:r>
              <a:rPr lang="en-US" altLang="zh-CN" sz="3200"/>
              <a:t>3</a:t>
            </a:r>
            <a:r>
              <a:rPr lang="zh-CN" altLang="en-US" sz="3200"/>
              <a:t>）肥皂水      煮沸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864235" y="3472815"/>
            <a:ext cx="11230610" cy="2061210"/>
            <a:chOff x="1361" y="5469"/>
            <a:chExt cx="17686" cy="3246"/>
          </a:xfrm>
        </p:grpSpPr>
        <p:sp>
          <p:nvSpPr>
            <p:cNvPr id="8" name="文本框 7"/>
            <p:cNvSpPr txBox="1"/>
            <p:nvPr/>
          </p:nvSpPr>
          <p:spPr>
            <a:xfrm>
              <a:off x="1361" y="5469"/>
              <a:ext cx="17686" cy="3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/>
                <a:t>16.  </a:t>
              </a:r>
              <a:r>
                <a:rPr lang="zh-CN" altLang="en-US" sz="3200"/>
                <a:t>（</a:t>
              </a:r>
              <a:r>
                <a:rPr lang="en-US" altLang="zh-CN" sz="3200"/>
                <a:t>1</a:t>
              </a:r>
              <a:r>
                <a:rPr lang="zh-CN" altLang="en-US" sz="3200"/>
                <a:t>）</a:t>
              </a:r>
              <a:r>
                <a:rPr lang="en-US" altLang="zh-CN" sz="3200"/>
                <a:t> 2Mg</a:t>
              </a:r>
              <a:r>
                <a:rPr lang="en-US" altLang="zh-CN" sz="3200" baseline="30000"/>
                <a:t>2+</a:t>
              </a:r>
              <a:r>
                <a:rPr lang="en-US" altLang="zh-CN" sz="3200"/>
                <a:t>        H</a:t>
              </a:r>
              <a:r>
                <a:rPr lang="en-US" altLang="zh-CN" sz="3200" baseline="-25000"/>
                <a:t>2</a:t>
              </a:r>
              <a:r>
                <a:rPr lang="en-US" altLang="zh-CN" sz="3200"/>
                <a:t>           2He        O</a:t>
              </a:r>
              <a:r>
                <a:rPr lang="en-US" altLang="zh-CN" sz="3200" baseline="-25000"/>
                <a:t>2</a:t>
              </a:r>
              <a:r>
                <a:rPr lang="en-US" altLang="zh-CN" sz="3200"/>
                <a:t>        Ca</a:t>
              </a:r>
              <a:r>
                <a:rPr lang="en-US" altLang="zh-CN" sz="3200" baseline="30000"/>
                <a:t>2+</a:t>
              </a:r>
              <a:r>
                <a:rPr lang="en-US" altLang="zh-CN" sz="3200"/>
                <a:t> </a:t>
              </a:r>
            </a:p>
            <a:p>
              <a:r>
                <a:rPr lang="en-US" altLang="zh-CN" sz="3200"/>
                <a:t>                  2</a:t>
              </a:r>
              <a:r>
                <a:rPr lang="zh-CN" altLang="en-US" sz="3200"/>
                <a:t>个亚铁离子         </a:t>
              </a:r>
              <a:r>
                <a:rPr lang="en-US" altLang="zh-CN" sz="3200"/>
                <a:t>2</a:t>
              </a:r>
              <a:r>
                <a:rPr lang="zh-CN" altLang="en-US" sz="3200"/>
                <a:t>个氢氧根离子</a:t>
              </a:r>
            </a:p>
            <a:p>
              <a:endParaRPr lang="zh-CN" altLang="en-US" sz="3200"/>
            </a:p>
            <a:p>
              <a:r>
                <a:rPr lang="zh-CN" altLang="en-US" sz="3200"/>
                <a:t>       （</a:t>
              </a:r>
              <a:r>
                <a:rPr lang="en-US" altLang="zh-CN" sz="3200"/>
                <a:t>2</a:t>
              </a:r>
              <a:r>
                <a:rPr lang="zh-CN" altLang="en-US" sz="3200"/>
                <a:t>）混合物  二氧化碳分子   </a:t>
              </a:r>
              <a:r>
                <a:rPr lang="en-US" altLang="zh-CN" sz="3200"/>
                <a:t>2CO+2NO====2CO</a:t>
              </a:r>
              <a:r>
                <a:rPr lang="en-US" altLang="zh-CN" sz="3200" baseline="-25000"/>
                <a:t>2</a:t>
              </a:r>
              <a:r>
                <a:rPr lang="en-US" altLang="zh-CN" sz="3200"/>
                <a:t>+N</a:t>
              </a:r>
              <a:r>
                <a:rPr lang="en-US" altLang="zh-CN" sz="3200" baseline="-25000"/>
                <a:t>2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757" y="7253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/>
                <a:t>催化剂</a:t>
              </a:r>
            </a:p>
          </p:txBody>
        </p:sp>
      </p:grpSp>
    </p:spTree>
    <p:custDataLst>
      <p:tags r:id="rId2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框 4"/>
          <p:cNvSpPr txBox="1"/>
          <p:nvPr/>
        </p:nvSpPr>
        <p:spPr>
          <a:xfrm>
            <a:off x="596265" y="216535"/>
            <a:ext cx="3984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三、实验题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89965" y="869315"/>
            <a:ext cx="936561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18.</a:t>
            </a: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）长颈漏斗 水槽</a:t>
            </a:r>
          </a:p>
          <a:p>
            <a:r>
              <a:rPr lang="zh-CN" altLang="en-US" sz="2800"/>
              <a:t>     （</a:t>
            </a:r>
            <a:r>
              <a:rPr lang="en-US" altLang="zh-CN" sz="2800"/>
              <a:t>2</a:t>
            </a:r>
            <a:r>
              <a:rPr lang="zh-CN" altLang="en-US" sz="2800"/>
              <a:t>）</a:t>
            </a:r>
            <a:r>
              <a:rPr lang="en-US" altLang="zh-CN" sz="2800"/>
              <a:t>A  </a:t>
            </a:r>
            <a:r>
              <a:rPr lang="zh-CN" altLang="en-US" sz="2800"/>
              <a:t>棉花  防止高锰酸钾粉末进入导管</a:t>
            </a:r>
          </a:p>
          <a:p>
            <a:r>
              <a:rPr lang="zh-CN" altLang="en-US" sz="2800"/>
              <a:t>            </a:t>
            </a:r>
          </a:p>
          <a:p>
            <a:r>
              <a:rPr lang="zh-CN" altLang="en-US" sz="2800"/>
              <a:t>             </a:t>
            </a:r>
            <a:r>
              <a:rPr lang="en-US" altLang="zh-CN" sz="2800"/>
              <a:t>3Fe+2O</a:t>
            </a:r>
            <a:r>
              <a:rPr lang="en-US" altLang="zh-CN" sz="2800" baseline="-25000"/>
              <a:t>2</a:t>
            </a:r>
            <a:r>
              <a:rPr lang="en-US" altLang="zh-CN" sz="2800"/>
              <a:t>===Fe</a:t>
            </a:r>
            <a:r>
              <a:rPr lang="en-US" altLang="zh-CN" sz="2800" baseline="-25000"/>
              <a:t>3</a:t>
            </a:r>
            <a:r>
              <a:rPr lang="en-US" altLang="zh-CN" sz="2800"/>
              <a:t>O</a:t>
            </a:r>
            <a:r>
              <a:rPr lang="en-US" altLang="zh-CN" sz="2800" baseline="-25000"/>
              <a:t>4</a:t>
            </a:r>
          </a:p>
          <a:p>
            <a:r>
              <a:rPr lang="en-US" altLang="zh-CN" sz="2800"/>
              <a:t> </a:t>
            </a:r>
            <a:r>
              <a:rPr lang="en-US" altLang="zh-CN" sz="2800" smtClean="0"/>
              <a:t>    </a:t>
            </a:r>
            <a:r>
              <a:rPr lang="zh-CN" altLang="en-US" sz="2800" smtClean="0"/>
              <a:t>（</a:t>
            </a:r>
            <a:r>
              <a:rPr lang="en-US" altLang="zh-CN" sz="2800" smtClean="0"/>
              <a:t>3</a:t>
            </a:r>
            <a:r>
              <a:rPr lang="zh-CN" altLang="en-US" sz="2800" smtClean="0"/>
              <a:t>）</a:t>
            </a:r>
            <a:r>
              <a:rPr lang="en-US" altLang="zh-CN" sz="2800" smtClean="0"/>
              <a:t>Zn </a:t>
            </a:r>
            <a:r>
              <a:rPr lang="en-US" altLang="zh-CN" sz="2800"/>
              <a:t>+ 2HCl === ZnCl</a:t>
            </a:r>
            <a:r>
              <a:rPr lang="en-US" altLang="zh-CN" sz="2800" baseline="-25000"/>
              <a:t>2 </a:t>
            </a:r>
            <a:r>
              <a:rPr lang="en-US" altLang="zh-CN" sz="2800"/>
              <a:t>+ H</a:t>
            </a:r>
            <a:r>
              <a:rPr lang="en-US" altLang="zh-CN" sz="2800" baseline="-25000"/>
              <a:t>2</a:t>
            </a: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↑      </a:t>
            </a:r>
            <a:r>
              <a:rPr lang="en-US" altLang="zh-CN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altLang="zh-CN" sz="28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zh-CN" sz="2800">
                <a:latin typeface="Arial" pitchFamily="34" charset="0"/>
                <a:cs typeface="Arial" pitchFamily="34" charset="0"/>
              </a:rPr>
              <a:t>     </a:t>
            </a:r>
            <a:r>
              <a:rPr lang="zh-CN" altLang="en-US" sz="2800">
                <a:latin typeface="Arial" pitchFamily="34" charset="0"/>
                <a:cs typeface="Arial" pitchFamily="34" charset="0"/>
              </a:rPr>
              <a:t>（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4</a:t>
            </a:r>
            <a:r>
              <a:rPr lang="zh-CN" altLang="en-US" sz="2800">
                <a:latin typeface="Arial" pitchFamily="34" charset="0"/>
                <a:cs typeface="Arial" pitchFamily="34" charset="0"/>
              </a:rPr>
              <a:t>） 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B       a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27120" y="1897380"/>
            <a:ext cx="1773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点燃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33195" y="3871595"/>
            <a:ext cx="880872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19.</a:t>
            </a:r>
            <a:r>
              <a:rPr lang="zh-CN" altLang="en-US" sz="2800"/>
              <a:t>【猜想】Ⅲ：质量和化学性质不变</a:t>
            </a:r>
          </a:p>
          <a:p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）有气泡生成     </a:t>
            </a:r>
            <a:r>
              <a:rPr lang="en-US" altLang="zh-CN" sz="2800"/>
              <a:t>0.2g   </a:t>
            </a:r>
            <a:r>
              <a:rPr lang="zh-CN" altLang="en-US" sz="2800"/>
              <a:t>带火星的木条复燃</a:t>
            </a:r>
          </a:p>
          <a:p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）与步骤</a:t>
            </a:r>
            <a:r>
              <a:rPr lang="zh-CN" altLang="en-US" sz="2800">
                <a:latin typeface="Calibri"/>
              </a:rPr>
              <a:t>③进行对比</a:t>
            </a:r>
          </a:p>
          <a:p>
            <a:r>
              <a:rPr lang="zh-CN" altLang="en-US" sz="2800">
                <a:latin typeface="Calibri"/>
              </a:rPr>
              <a:t>（</a:t>
            </a:r>
            <a:r>
              <a:rPr lang="en-US" altLang="zh-CN" sz="2800">
                <a:latin typeface="Calibri"/>
              </a:rPr>
              <a:t>3</a:t>
            </a:r>
            <a:r>
              <a:rPr lang="zh-CN" altLang="en-US" sz="2800">
                <a:latin typeface="Calibri"/>
              </a:rPr>
              <a:t>）玻璃棒</a:t>
            </a:r>
          </a:p>
          <a:p>
            <a:endParaRPr lang="zh-CN" altLang="en-US" sz="2800">
              <a:latin typeface="Calibri"/>
            </a:endParaRPr>
          </a:p>
          <a:p>
            <a:r>
              <a:rPr lang="zh-CN" altLang="en-US" sz="2800">
                <a:latin typeface="Calibri"/>
              </a:rPr>
              <a:t>（</a:t>
            </a:r>
            <a:r>
              <a:rPr lang="en-US" altLang="zh-CN" sz="2800">
                <a:latin typeface="Calibri"/>
              </a:rPr>
              <a:t>4</a:t>
            </a:r>
            <a:r>
              <a:rPr lang="zh-CN" altLang="en-US" sz="2800">
                <a:latin typeface="Calibri"/>
              </a:rPr>
              <a:t>）</a:t>
            </a:r>
            <a:r>
              <a:rPr lang="en-US" altLang="zh-CN" sz="2800">
                <a:latin typeface="Calibri"/>
              </a:rPr>
              <a:t>2H</a:t>
            </a:r>
            <a:r>
              <a:rPr lang="en-US" altLang="zh-CN" sz="2800" baseline="-25000">
                <a:latin typeface="Calibri"/>
              </a:rPr>
              <a:t>2</a:t>
            </a:r>
            <a:r>
              <a:rPr lang="en-US" altLang="zh-CN" sz="2800">
                <a:latin typeface="Calibri"/>
              </a:rPr>
              <a:t>O</a:t>
            </a:r>
            <a:r>
              <a:rPr lang="en-US" altLang="zh-CN" sz="2800" baseline="-25000">
                <a:latin typeface="Calibri"/>
              </a:rPr>
              <a:t>2</a:t>
            </a:r>
            <a:r>
              <a:rPr lang="en-US" altLang="zh-CN" sz="2800">
                <a:latin typeface="Calibri"/>
              </a:rPr>
              <a:t>===2H</a:t>
            </a:r>
            <a:r>
              <a:rPr lang="en-US" altLang="zh-CN" sz="2800" baseline="-25000">
                <a:latin typeface="Calibri"/>
              </a:rPr>
              <a:t>2</a:t>
            </a:r>
            <a:r>
              <a:rPr lang="en-US" altLang="zh-CN" sz="2800">
                <a:latin typeface="Calibri"/>
              </a:rPr>
              <a:t>O+O</a:t>
            </a:r>
            <a:r>
              <a:rPr lang="en-US" altLang="zh-CN" sz="2800" baseline="-25000">
                <a:latin typeface="Calibri"/>
              </a:rPr>
              <a:t>2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30880" y="5842000"/>
            <a:ext cx="867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CuO</a:t>
            </a: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框 4"/>
          <p:cNvSpPr txBox="1"/>
          <p:nvPr/>
        </p:nvSpPr>
        <p:spPr>
          <a:xfrm>
            <a:off x="596265" y="216535"/>
            <a:ext cx="39846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四、综合能力题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89965" y="869315"/>
            <a:ext cx="936561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/>
              <a:t>20.</a:t>
            </a: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）氧气     碳、氢</a:t>
            </a:r>
          </a:p>
          <a:p>
            <a:pPr>
              <a:lnSpc>
                <a:spcPct val="150000"/>
              </a:lnSpc>
            </a:pPr>
            <a:r>
              <a:rPr lang="zh-CN" altLang="en-US" sz="2800"/>
              <a:t>     </a:t>
            </a:r>
            <a:r>
              <a:rPr lang="zh-CN" altLang="en-US" sz="2800">
                <a:sym typeface="+mn-ea"/>
              </a:rPr>
              <a:t>（</a:t>
            </a:r>
            <a:r>
              <a:rPr lang="en-US" altLang="zh-CN" sz="2800">
                <a:sym typeface="+mn-ea"/>
              </a:rPr>
              <a:t>2</a:t>
            </a:r>
            <a:r>
              <a:rPr lang="zh-CN" altLang="en-US" sz="2800">
                <a:sym typeface="+mn-ea"/>
              </a:rPr>
              <a:t>）</a:t>
            </a:r>
            <a:r>
              <a:rPr lang="en-US" altLang="zh-CN" sz="2800"/>
              <a:t>2KMnO</a:t>
            </a:r>
            <a:r>
              <a:rPr lang="en-US" altLang="zh-CN" sz="2800" baseline="-25000"/>
              <a:t>4</a:t>
            </a:r>
            <a:r>
              <a:rPr lang="en-US" altLang="zh-CN" sz="2800"/>
              <a:t>===K</a:t>
            </a:r>
            <a:r>
              <a:rPr lang="en-US" altLang="zh-CN" sz="2800" baseline="-25000"/>
              <a:t>2</a:t>
            </a:r>
            <a:r>
              <a:rPr lang="en-US" altLang="zh-CN" sz="2800"/>
              <a:t>MnO</a:t>
            </a:r>
            <a:r>
              <a:rPr lang="en-US" altLang="zh-CN" sz="2800" baseline="-25000"/>
              <a:t>4</a:t>
            </a:r>
            <a:r>
              <a:rPr lang="en-US" altLang="zh-CN" sz="2800"/>
              <a:t>+MnO</a:t>
            </a:r>
            <a:r>
              <a:rPr lang="en-US" altLang="zh-CN" sz="2800" baseline="-25000"/>
              <a:t>2</a:t>
            </a:r>
            <a:r>
              <a:rPr lang="en-US" altLang="zh-CN" sz="2800"/>
              <a:t>+O</a:t>
            </a:r>
            <a:r>
              <a:rPr lang="en-US" altLang="zh-CN" sz="2800" baseline="-25000"/>
              <a:t>2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↑</a:t>
            </a:r>
            <a:endParaRPr lang="en-US" altLang="zh-CN" sz="2800" baseline="-25000"/>
          </a:p>
          <a:p>
            <a:pPr>
              <a:lnSpc>
                <a:spcPct val="150000"/>
              </a:lnSpc>
            </a:pPr>
            <a:r>
              <a:rPr lang="en-US" altLang="zh-CN" sz="2800"/>
              <a:t>             2H</a:t>
            </a:r>
            <a:r>
              <a:rPr lang="en-US" altLang="zh-CN" sz="2800" baseline="-25000"/>
              <a:t>2</a:t>
            </a:r>
            <a:r>
              <a:rPr lang="en-US" altLang="zh-CN" sz="2800"/>
              <a:t>O    === 2H</a:t>
            </a:r>
            <a:r>
              <a:rPr lang="en-US" altLang="zh-CN" sz="2800" baseline="-25000"/>
              <a:t>2 </a:t>
            </a:r>
            <a:r>
              <a:rPr lang="en-US" altLang="zh-CN" sz="2800">
                <a:latin typeface="Arial" pitchFamily="34" charset="0"/>
                <a:cs typeface="Arial" pitchFamily="34" charset="0"/>
                <a:sym typeface="+mn-ea"/>
              </a:rPr>
              <a:t>↑</a:t>
            </a:r>
            <a:r>
              <a:rPr lang="en-US" altLang="zh-CN" sz="2800"/>
              <a:t>+ O</a:t>
            </a:r>
            <a:r>
              <a:rPr lang="en-US" altLang="zh-CN" sz="2800" baseline="-25000"/>
              <a:t>2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↑       </a:t>
            </a:r>
            <a:r>
              <a:rPr lang="zh-CN" altLang="en-US" sz="2800">
                <a:latin typeface="Arial" pitchFamily="34" charset="0"/>
                <a:cs typeface="Arial" pitchFamily="34" charset="0"/>
              </a:rPr>
              <a:t>分解反应</a:t>
            </a:r>
            <a:endParaRPr lang="en-US" altLang="zh-CN" sz="280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Arial" pitchFamily="34" charset="0"/>
                <a:cs typeface="Arial" pitchFamily="34" charset="0"/>
              </a:rPr>
              <a:t>     </a:t>
            </a:r>
            <a:r>
              <a:rPr lang="zh-CN" altLang="en-US" sz="2800">
                <a:latin typeface="Arial" pitchFamily="34" charset="0"/>
                <a:cs typeface="Arial" pitchFamily="34" charset="0"/>
              </a:rPr>
              <a:t>        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C+O</a:t>
            </a:r>
            <a:r>
              <a:rPr lang="en-US" altLang="zh-CN" sz="2800" baseline="-25000">
                <a:latin typeface="Arial" pitchFamily="34" charset="0"/>
                <a:cs typeface="Arial" pitchFamily="34" charset="0"/>
              </a:rPr>
              <a:t>2</a:t>
            </a:r>
            <a:r>
              <a:rPr lang="en-US" altLang="zh-CN" sz="2800">
                <a:latin typeface="Arial" pitchFamily="34" charset="0"/>
                <a:cs typeface="Arial" pitchFamily="34" charset="0"/>
              </a:rPr>
              <a:t>===CO</a:t>
            </a:r>
            <a:r>
              <a:rPr lang="en-US" altLang="zh-CN" sz="2800" baseline="-25000">
                <a:latin typeface="Arial" pitchFamily="34" charset="0"/>
                <a:cs typeface="Arial" pitchFamily="34" charset="0"/>
              </a:rPr>
              <a:t>2                                   </a:t>
            </a:r>
            <a:r>
              <a:rPr lang="zh-CN" altLang="en-US" sz="2800">
                <a:latin typeface="Arial" pitchFamily="34" charset="0"/>
                <a:cs typeface="Arial" pitchFamily="34" charset="0"/>
              </a:rPr>
              <a:t>化合反应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10335" y="3871595"/>
            <a:ext cx="8808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21.</a:t>
            </a: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）化合物     （</a:t>
            </a:r>
            <a:r>
              <a:rPr lang="en-US" altLang="zh-CN" sz="2800"/>
              <a:t>2</a:t>
            </a:r>
            <a:r>
              <a:rPr lang="zh-CN" altLang="en-US" sz="2800"/>
              <a:t>）</a:t>
            </a:r>
            <a:r>
              <a:rPr lang="en-US" altLang="zh-CN" sz="2800"/>
              <a:t>2</a:t>
            </a:r>
            <a:r>
              <a:rPr lang="zh-CN" altLang="en-US" sz="2800"/>
              <a:t>：</a:t>
            </a:r>
            <a:r>
              <a:rPr lang="en-US" altLang="zh-CN" sz="2800"/>
              <a:t>6</a:t>
            </a:r>
            <a:r>
              <a:rPr lang="zh-CN" altLang="en-US" sz="2800"/>
              <a:t>：</a:t>
            </a:r>
            <a:r>
              <a:rPr lang="en-US" altLang="zh-CN" sz="2800"/>
              <a:t>1     </a:t>
            </a:r>
            <a:r>
              <a:rPr lang="zh-CN" altLang="en-US" sz="2800"/>
              <a:t>（</a:t>
            </a:r>
            <a:r>
              <a:rPr lang="en-US" altLang="zh-CN" sz="2800"/>
              <a:t>3</a:t>
            </a:r>
            <a:r>
              <a:rPr lang="zh-CN" altLang="en-US" sz="2800"/>
              <a:t>）</a:t>
            </a:r>
            <a:r>
              <a:rPr lang="en-US" altLang="zh-CN" sz="2800"/>
              <a:t>52.2%</a:t>
            </a:r>
            <a:endParaRPr lang="en-US" altLang="zh-CN" sz="28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8585" y="1530985"/>
            <a:ext cx="338455" cy="2978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15055" y="2125345"/>
            <a:ext cx="1773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通电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30880" y="2731135"/>
            <a:ext cx="1773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点燃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10335" y="5071110"/>
            <a:ext cx="8808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22.</a:t>
            </a:r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）氯化钾 二氧化锰     （</a:t>
            </a:r>
            <a:r>
              <a:rPr lang="en-US" altLang="zh-CN" sz="2800"/>
              <a:t>2</a:t>
            </a:r>
            <a:r>
              <a:rPr lang="zh-CN" altLang="en-US" sz="2800"/>
              <a:t>）</a:t>
            </a:r>
            <a:r>
              <a:rPr lang="en-US" sz="2800"/>
              <a:t>14.9</a:t>
            </a:r>
            <a:r>
              <a:rPr lang="en-US" altLang="zh-CN" sz="2800"/>
              <a:t>    </a:t>
            </a:r>
            <a:r>
              <a:rPr lang="zh-CN" altLang="en-US" sz="2800"/>
              <a:t>（</a:t>
            </a:r>
            <a:r>
              <a:rPr lang="en-US" altLang="zh-CN" sz="2800"/>
              <a:t>3</a:t>
            </a:r>
            <a:r>
              <a:rPr lang="zh-CN" altLang="en-US" sz="2800"/>
              <a:t>）</a:t>
            </a:r>
            <a:r>
              <a:rPr lang="en-US" altLang="zh-CN" sz="2800"/>
              <a:t>24.5g</a:t>
            </a: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310186" y="846161"/>
            <a:ext cx="6614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</a:rPr>
              <a:t>解：设参加反应的氯酸钾的质量为</a:t>
            </a:r>
            <a:r>
              <a:rPr lang="en-US" altLang="zh-CN" sz="3200" b="1" smtClean="0">
                <a:solidFill>
                  <a:srgbClr val="FF0000"/>
                </a:solidFill>
              </a:rPr>
              <a:t>X</a:t>
            </a:r>
          </a:p>
        </p:txBody>
      </p:sp>
      <p:grpSp>
        <p:nvGrpSpPr>
          <p:cNvPr id="3" name="组合 22533"/>
          <p:cNvGrpSpPr/>
          <p:nvPr/>
        </p:nvGrpSpPr>
        <p:grpSpPr>
          <a:xfrm>
            <a:off x="1680120" y="1654108"/>
            <a:ext cx="6049963" cy="646113"/>
            <a:chOff x="340" y="2566"/>
            <a:chExt cx="3811" cy="407"/>
          </a:xfrm>
        </p:grpSpPr>
        <p:sp>
          <p:nvSpPr>
            <p:cNvPr id="4" name="矩形 22534"/>
            <p:cNvSpPr>
              <a:spLocks noChangeArrowheads="1"/>
            </p:cNvSpPr>
            <p:nvPr/>
          </p:nvSpPr>
          <p:spPr bwMode="auto">
            <a:xfrm>
              <a:off x="340" y="2568"/>
              <a:ext cx="1236" cy="4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en-US" altLang="zh-CN" sz="3600" b="1">
                  <a:solidFill>
                    <a:srgbClr val="000099"/>
                  </a:solidFill>
                  <a:latin typeface="Times New Roman" pitchFamily="18" charset="0"/>
                </a:rPr>
                <a:t>2KClO</a:t>
              </a:r>
              <a:r>
                <a:rPr lang="en-US" altLang="zh-CN" sz="3600" b="1" baseline="-30000">
                  <a:solidFill>
                    <a:srgbClr val="000099"/>
                  </a:solidFill>
                  <a:latin typeface="Times New Roman" pitchFamily="18" charset="0"/>
                </a:rPr>
                <a:t>3</a:t>
              </a:r>
              <a:r>
                <a:rPr lang="en-US" altLang="zh-CN" sz="3600" b="1">
                  <a:solidFill>
                    <a:srgbClr val="0070C0"/>
                  </a:solidFill>
                  <a:latin typeface="Times New Roman" pitchFamily="18" charset="0"/>
                </a:rPr>
                <a:t>  </a:t>
              </a:r>
            </a:p>
          </p:txBody>
        </p:sp>
        <p:pic>
          <p:nvPicPr>
            <p:cNvPr id="5" name="图片 22535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474" y="2568"/>
              <a:ext cx="680" cy="3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</p:pic>
        <p:sp>
          <p:nvSpPr>
            <p:cNvPr id="6" name="矩形 22536"/>
            <p:cNvSpPr>
              <a:spLocks noChangeArrowheads="1"/>
            </p:cNvSpPr>
            <p:nvPr/>
          </p:nvSpPr>
          <p:spPr bwMode="auto">
            <a:xfrm>
              <a:off x="2245" y="2566"/>
              <a:ext cx="1906" cy="4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pPr eaLnBrk="1" hangingPunct="1">
                <a:buFont typeface="Arial" pitchFamily="34" charset="0"/>
                <a:buNone/>
              </a:pPr>
              <a:r>
                <a:rPr lang="zh-CN" altLang="en-US" sz="3600" b="1">
                  <a:solidFill>
                    <a:srgbClr val="0070C0"/>
                  </a:solidFill>
                  <a:latin typeface="Times New Roman" pitchFamily="18" charset="0"/>
                </a:rPr>
                <a:t> </a:t>
              </a:r>
              <a:r>
                <a:rPr lang="en-US" altLang="zh-CN" sz="3600" b="1">
                  <a:solidFill>
                    <a:srgbClr val="000099"/>
                  </a:solidFill>
                  <a:latin typeface="Times New Roman" pitchFamily="18" charset="0"/>
                </a:rPr>
                <a:t>2KCl + 3O</a:t>
              </a:r>
              <a:r>
                <a:rPr lang="en-US" altLang="zh-CN" sz="3600" b="1" baseline="-30000">
                  <a:solidFill>
                    <a:srgbClr val="000099"/>
                  </a:solidFill>
                  <a:latin typeface="Times New Roman" pitchFamily="18" charset="0"/>
                </a:rPr>
                <a:t>2 </a:t>
              </a:r>
              <a:r>
                <a:rPr lang="en-US" altLang="zh-CN" sz="3600" b="1">
                  <a:solidFill>
                    <a:srgbClr val="000099"/>
                  </a:solidFill>
                  <a:latin typeface="Times New Roman" pitchFamily="18" charset="0"/>
                </a:rPr>
                <a:t>↑</a:t>
              </a:r>
              <a:r>
                <a:rPr lang="en-US" altLang="zh-CN" sz="3600">
                  <a:solidFill>
                    <a:srgbClr val="000099"/>
                  </a:solidFill>
                </a:rPr>
                <a:t> 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35792" y="2336041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245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17" y="2295099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149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45039" y="2925171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14.9g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56431" y="296611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38066" y="3593910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245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65362" y="4126174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149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869743" y="4148919"/>
            <a:ext cx="1173708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32914" y="3623481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46310" y="4142096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14.9g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796352" y="4219432"/>
            <a:ext cx="1173708" cy="0"/>
          </a:xfrm>
          <a:prstGeom prst="line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73106" y="393738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27195" y="4783542"/>
            <a:ext cx="1745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</a:rPr>
              <a:t>X=24.5g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6694" y="5302155"/>
            <a:ext cx="6976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</a:rPr>
              <a:t>答：参加反应的氯酸钾的质量为</a:t>
            </a:r>
            <a:r>
              <a:rPr lang="en-US" altLang="zh-CN" sz="3200" b="1" smtClean="0">
                <a:solidFill>
                  <a:srgbClr val="FF0000"/>
                </a:solidFill>
              </a:rPr>
              <a:t>24.5g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11320" y="1696870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000099"/>
                </a:solidFill>
              </a:rPr>
              <a:t>1</a:t>
            </a:r>
            <a:r>
              <a:rPr lang="zh-CN" altLang="en-US" sz="3200" b="1" smtClean="0">
                <a:solidFill>
                  <a:srgbClr val="000099"/>
                </a:solidFill>
              </a:rPr>
              <a:t>分</a:t>
            </a:r>
            <a:endParaRPr lang="en-US" altLang="zh-CN" sz="3200" b="1" smtClean="0">
              <a:solidFill>
                <a:srgbClr val="0000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45356" y="2913796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000099"/>
                </a:solidFill>
              </a:rPr>
              <a:t>1</a:t>
            </a:r>
            <a:r>
              <a:rPr lang="zh-CN" altLang="en-US" sz="3200" b="1" smtClean="0">
                <a:solidFill>
                  <a:srgbClr val="000099"/>
                </a:solidFill>
              </a:rPr>
              <a:t>分</a:t>
            </a:r>
            <a:endParaRPr lang="en-US" altLang="zh-CN" sz="3200" b="1" smtClean="0">
              <a:solidFill>
                <a:srgbClr val="00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59003" y="3896434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000099"/>
                </a:solidFill>
              </a:rPr>
              <a:t>1</a:t>
            </a:r>
            <a:r>
              <a:rPr lang="zh-CN" altLang="en-US" sz="3200" b="1" smtClean="0">
                <a:solidFill>
                  <a:srgbClr val="000099"/>
                </a:solidFill>
              </a:rPr>
              <a:t>分</a:t>
            </a:r>
            <a:endParaRPr lang="en-US" altLang="zh-CN" sz="3200" b="1" smtClean="0">
              <a:solidFill>
                <a:srgbClr val="000099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04413" y="4810834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000099"/>
                </a:solidFill>
              </a:rPr>
              <a:t>1</a:t>
            </a:r>
            <a:r>
              <a:rPr lang="zh-CN" altLang="en-US" sz="3200" b="1" smtClean="0">
                <a:solidFill>
                  <a:srgbClr val="000099"/>
                </a:solidFill>
              </a:rPr>
              <a:t>分</a:t>
            </a:r>
            <a:endParaRPr lang="en-US" altLang="zh-CN" sz="3200" b="1" smtClean="0">
              <a:solidFill>
                <a:srgbClr val="00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09129" y="907574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rgbClr val="000099"/>
                </a:solidFill>
              </a:rPr>
              <a:t>1</a:t>
            </a:r>
            <a:r>
              <a:rPr lang="zh-CN" altLang="en-US" sz="3200" b="1" smtClean="0">
                <a:solidFill>
                  <a:srgbClr val="000099"/>
                </a:solidFill>
              </a:rPr>
              <a:t>分</a:t>
            </a:r>
            <a:endParaRPr lang="en-US" altLang="zh-CN" sz="3200" b="1" smtClean="0">
              <a:solidFill>
                <a:srgbClr val="000099"/>
              </a:solidFill>
            </a:endParaRPr>
          </a:p>
        </p:txBody>
      </p:sp>
      <p:pic>
        <p:nvPicPr>
          <p:cNvPr id="2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798300" y="105664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5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6.xml><?xml version="1.0" encoding="utf-8"?>
<p:tagLst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51</Paragraphs>
  <Slides>4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baseType="lpstr" size="5">
      <vt:lpstr>Office 主题​​</vt:lpstr>
      <vt:lpstr>Slide 1</vt:lpstr>
      <vt:lpstr>Slide 2</vt:lpstr>
      <vt:lpstr>Slide 3</vt:lpstr>
      <vt:lpstr>Slide 4</vt:lpstr>
    </vt:vector>
  </TitlesOfParts>
  <LinksUpToDate>0</LinksUpToDate>
  <SharedDoc>0</SharedDoc>
  <HyperlinksChanged>0</HyperlinksChanged>
  <Application>Aspose.Slides for Java</Application>
  <AppVersion>17.0600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2020-12-22T19:17:27.213</cp:lastPrinted>
  <dcterms:created xsi:type="dcterms:W3CDTF">2020-12-22T19:17:27Z</dcterms:created>
  <dcterms:modified xsi:type="dcterms:W3CDTF">2020-12-22T11:17:28Z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