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1407" r:id="rId3"/>
    <p:sldId id="2327" r:id="rId4"/>
    <p:sldId id="2323" r:id="rId5"/>
    <p:sldId id="2331" r:id="rId6"/>
    <p:sldId id="2324" r:id="rId7"/>
    <p:sldId id="2325" r:id="rId8"/>
    <p:sldId id="2326" r:id="rId9"/>
    <p:sldId id="2336" r:id="rId10"/>
    <p:sldId id="2329" r:id="rId11"/>
    <p:sldId id="2330" r:id="rId12"/>
    <p:sldId id="2332" r:id="rId13"/>
    <p:sldId id="2333" r:id="rId14"/>
    <p:sldId id="2334" r:id="rId15"/>
    <p:sldId id="2335" r:id="rId16"/>
    <p:sldId id="2082" r:id="rId1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0000FF"/>
    <a:srgbClr val="FF66FF"/>
    <a:srgbClr val="F074C7"/>
    <a:srgbClr val="2060BE"/>
    <a:srgbClr val="FF97FF"/>
    <a:srgbClr val="CAFAFE"/>
    <a:srgbClr val="9900CC"/>
    <a:srgbClr val="15F32A"/>
    <a:srgbClr val="F73B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55" autoAdjust="0"/>
    <p:restoredTop sz="94705" autoAdjust="0"/>
  </p:normalViewPr>
  <p:slideViewPr>
    <p:cSldViewPr>
      <p:cViewPr varScale="1">
        <p:scale>
          <a:sx n="92" d="100"/>
          <a:sy n="92" d="100"/>
        </p:scale>
        <p:origin x="906" y="90"/>
      </p:cViewPr>
      <p:guideLst>
        <p:guide pos="5760"/>
        <p:guide orient="horz" pos="162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81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9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Autofit/>
          </a:bodyPr>
          <a:lstStyle>
            <a:lvl1pPr algn="ctr">
              <a:defRPr sz="3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53" y="1659926"/>
            <a:ext cx="5104875" cy="973006"/>
          </a:xfrm>
        </p:spPr>
        <p:txBody>
          <a:bodyPr anchor="ctr" anchorCtr="0"/>
          <a:lstStyle>
            <a:lvl1pPr algn="ctr">
              <a:defRPr sz="4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再 见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79" y="2112871"/>
            <a:ext cx="7887066" cy="980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79" y="3093499"/>
            <a:ext cx="7887066" cy="1145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79" y="4768096"/>
            <a:ext cx="2057495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9090" y="4768096"/>
            <a:ext cx="308624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8250" y="4768096"/>
            <a:ext cx="2057495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3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21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827584" y="2283718"/>
            <a:ext cx="4982268" cy="790058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dirty="0">
                <a:solidFill>
                  <a:schemeClr val="tx1"/>
                </a:solidFill>
              </a:rPr>
              <a:t>第三单元</a:t>
            </a:r>
            <a:r>
              <a:rPr lang="en-US" altLang="zh-CN" sz="4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r>
              <a:rPr lang="zh-CN" altLang="en-US" sz="4000" dirty="0">
                <a:solidFill>
                  <a:schemeClr val="tx1"/>
                </a:solidFill>
              </a:rPr>
              <a:t>习作</a:t>
            </a:r>
            <a:endParaRPr lang="zh-CN" altLang="en-US" sz="4000" dirty="0">
              <a:solidFill>
                <a:schemeClr val="tx1"/>
              </a:solidFill>
            </a:endParaRPr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</p:nvPr>
        </p:nvSpPr>
        <p:spPr>
          <a:xfrm>
            <a:off x="294382" y="3152038"/>
            <a:ext cx="6048672" cy="1052195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zh-CN" altLang="en-US" sz="8000" dirty="0">
                <a:solidFill>
                  <a:schemeClr val="tx1"/>
                </a:solidFill>
              </a:rPr>
              <a:t>写观察日记</a:t>
            </a:r>
            <a:endParaRPr lang="zh-CN" altLang="en-US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5140" y="3062605"/>
            <a:ext cx="3093720" cy="17399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写作</a:t>
            </a:r>
            <a:r>
              <a:rPr lang="zh-CN" altLang="en-US" dirty="0"/>
              <a:t>指导</a:t>
            </a:r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704582" y="951313"/>
            <a:ext cx="791781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algn="l" fontAlgn="auto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内容要真实，贴近自己的生活。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 algn="l"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2.观察要细致，叙述才能具体。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 algn="l"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3.选材要精，中心要突出，做到有详有略。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流程图: 可选过程 7"/>
          <p:cNvSpPr/>
          <p:nvPr/>
        </p:nvSpPr>
        <p:spPr>
          <a:xfrm>
            <a:off x="704850" y="840740"/>
            <a:ext cx="8115300" cy="4082415"/>
          </a:xfrm>
          <a:prstGeom prst="flowChartAlternateProcess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900" y="865887"/>
            <a:ext cx="2125617" cy="1770127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小组</a:t>
            </a:r>
            <a:r>
              <a:rPr lang="zh-CN" altLang="en-US" dirty="0"/>
              <a:t>讨论</a:t>
            </a:r>
            <a:endParaRPr lang="zh-CN" altLang="en-US" dirty="0"/>
          </a:p>
        </p:txBody>
      </p:sp>
      <p:sp>
        <p:nvSpPr>
          <p:cNvPr id="3" name="对角圆角矩形 2"/>
          <p:cNvSpPr/>
          <p:nvPr/>
        </p:nvSpPr>
        <p:spPr>
          <a:xfrm>
            <a:off x="426565" y="1680468"/>
            <a:ext cx="6481823" cy="2538809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文本框 1"/>
          <p:cNvSpPr txBox="1"/>
          <p:nvPr/>
        </p:nvSpPr>
        <p:spPr>
          <a:xfrm>
            <a:off x="547370" y="1772285"/>
            <a:ext cx="5971540" cy="2168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整理观察日记，在小组内分享。评一评，谁观察得细致，内容记得准确、形象。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例文点评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1560" y="1068983"/>
            <a:ext cx="6916231" cy="3572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蚂蚁观察日记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20090" algn="ctr"/>
            <a:endParaRPr lang="zh-CN" altLang="en-US" sz="1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20090" algn="ctr"/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日    星期三      晴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今天，我观察了蚂蚁，发现了一个奇妙的事情。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我在我家的小院里玩，忽然，我看到了一群蚂蚁在地上爬，好像是在寻找食物。于是，很有好奇心的我想看一看蚂蚁到底是怎样对话和搬东西的。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5328165" y="2548886"/>
            <a:ext cx="2008660" cy="228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788024" y="702872"/>
            <a:ext cx="4268463" cy="437515"/>
          </a:xfrm>
          <a:prstGeom prst="rect">
            <a:avLst/>
          </a:prstGeom>
          <a:noFill/>
          <a:ln>
            <a:solidFill>
              <a:srgbClr val="49B50B"/>
            </a:solidFill>
          </a:ln>
        </p:spPr>
        <p:txBody>
          <a:bodyPr wrap="square" lIns="68590" tIns="34295" rIns="68590" bIns="34295">
            <a:spAutoFit/>
          </a:bodyPr>
          <a:lstStyle/>
          <a:p>
            <a:pPr algn="ctr"/>
            <a:r>
              <a:rPr lang="zh-CN" altLang="en-US" sz="24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开头引起下文，吸引读者兴趣。</a:t>
            </a:r>
            <a:endParaRPr lang="zh-CN" altLang="en-US" sz="24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下弧形箭头 7"/>
          <p:cNvSpPr/>
          <p:nvPr/>
        </p:nvSpPr>
        <p:spPr>
          <a:xfrm rot="16200000">
            <a:off x="7184390" y="1486535"/>
            <a:ext cx="1030605" cy="565785"/>
          </a:xfrm>
          <a:prstGeom prst="curvedUpArrow">
            <a:avLst>
              <a:gd name="adj1" fmla="val 25000"/>
              <a:gd name="adj2" fmla="val 50000"/>
              <a:gd name="adj3" fmla="val 48872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07417" y="3098381"/>
            <a:ext cx="15278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先写明要观察的对象。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7" name="直接连接符 16"/>
          <p:cNvCxnSpPr>
            <a:endCxn id="18" idx="1"/>
          </p:cNvCxnSpPr>
          <p:nvPr/>
        </p:nvCxnSpPr>
        <p:spPr>
          <a:xfrm>
            <a:off x="7092280" y="3288338"/>
            <a:ext cx="545617" cy="404891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流程图: 过程 17"/>
          <p:cNvSpPr/>
          <p:nvPr/>
        </p:nvSpPr>
        <p:spPr>
          <a:xfrm>
            <a:off x="7637897" y="3069341"/>
            <a:ext cx="1418590" cy="1247775"/>
          </a:xfrm>
          <a:prstGeom prst="flowChartProcess">
            <a:avLst/>
          </a:prstGeom>
          <a:grpFill/>
          <a:ln>
            <a:solidFill>
              <a:schemeClr val="accent6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5" y="617220"/>
            <a:ext cx="1974215" cy="126365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2"/>
    </p:custData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ldLvl="0" animBg="1"/>
      <p:bldP spid="8" grpId="0" bldLvl="0" animBg="1"/>
      <p:bldP spid="16" grpId="0"/>
      <p:bldP spid="18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00"/>
          <a:stretch>
            <a:fillRect/>
          </a:stretch>
        </p:blipFill>
        <p:spPr>
          <a:xfrm>
            <a:off x="6047522" y="3424980"/>
            <a:ext cx="2729143" cy="1514870"/>
          </a:xfrm>
          <a:prstGeom prst="round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1460" y="915670"/>
            <a:ext cx="6744335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12140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回到屋里去拿了一些面包渣和一支放大镜，并把面包渣放在那群蚂蚁的旁边，然后拿起放大镜仔细地观察了起来：只见领头的那只蚂蚁跑过来，然后又跟后边的蚂蚁碰了碰头上的触角，好像在说：“前边有一些好吃的，咱们把这些东西都搬回洞里去吧！”就这样，这些小蚂蚁把我放在那里的面包渣全部都搬回洞里去了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720090"/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094855" y="2357755"/>
            <a:ext cx="17983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详写蚂蚁对话的过程。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6806697" y="2374548"/>
            <a:ext cx="270552" cy="59397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流程图: 过程 17"/>
          <p:cNvSpPr/>
          <p:nvPr/>
        </p:nvSpPr>
        <p:spPr>
          <a:xfrm>
            <a:off x="7094855" y="2245995"/>
            <a:ext cx="1682115" cy="1012825"/>
          </a:xfrm>
          <a:prstGeom prst="flowChartProcess">
            <a:avLst/>
          </a:prstGeom>
          <a:grpFill/>
          <a:ln>
            <a:solidFill>
              <a:schemeClr val="accent6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例文点评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8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09252" y="1376820"/>
            <a:ext cx="6430856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我还观察了蚂蚁是怎样搬东西的：要是小一点的东西，就让一只蚂蚁放在背上背；要是大一点的东西，就让几只蚂蚁一同放在背上背。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　　通过了今天的观察，我知道了蚂蚁是怎样对话和搬东西的了。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32504" y="916415"/>
            <a:ext cx="270784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</a:rPr>
              <a:t>略写蚂蚁搬东西。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下弧形箭头 13"/>
          <p:cNvSpPr/>
          <p:nvPr/>
        </p:nvSpPr>
        <p:spPr>
          <a:xfrm rot="16200000">
            <a:off x="7113467" y="1442518"/>
            <a:ext cx="1562876" cy="510960"/>
          </a:xfrm>
          <a:prstGeom prst="curvedUpArrow">
            <a:avLst>
              <a:gd name="adj1" fmla="val 25000"/>
              <a:gd name="adj2" fmla="val 50000"/>
              <a:gd name="adj3" fmla="val 48872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28650" y="3482340"/>
            <a:ext cx="804989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这篇习作主要讲小作者观察蚂蚁的对话，蚂蚁搬东西等，了解了蚂蚁的一些生活习性，感受到观察的乐趣。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6" name="流程图: 过程 15"/>
          <p:cNvSpPr/>
          <p:nvPr/>
        </p:nvSpPr>
        <p:spPr>
          <a:xfrm>
            <a:off x="628015" y="3482340"/>
            <a:ext cx="8051165" cy="1177290"/>
          </a:xfrm>
          <a:prstGeom prst="flowChartProcess">
            <a:avLst/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流程图: 过程 16"/>
          <p:cNvSpPr/>
          <p:nvPr/>
        </p:nvSpPr>
        <p:spPr>
          <a:xfrm>
            <a:off x="4943850" y="915566"/>
            <a:ext cx="2591435" cy="458470"/>
          </a:xfrm>
          <a:prstGeom prst="flowChartProcess">
            <a:avLst/>
          </a:prstGeom>
          <a:grpFill/>
          <a:ln>
            <a:solidFill>
              <a:srgbClr val="00B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流程图: 终止 17"/>
          <p:cNvSpPr/>
          <p:nvPr/>
        </p:nvSpPr>
        <p:spPr>
          <a:xfrm>
            <a:off x="744210" y="3482625"/>
            <a:ext cx="7203454" cy="1059822"/>
          </a:xfrm>
          <a:prstGeom prst="flowChartTerminator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例文点评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 bldLvl="0" animBg="1"/>
      <p:bldP spid="15" grpId="0"/>
      <p:bldP spid="16" grpId="0" bldLvl="0" animBg="1"/>
      <p:bldP spid="1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539552" y="1851670"/>
            <a:ext cx="5104638" cy="972836"/>
          </a:xfrm>
        </p:spPr>
        <p:txBody>
          <a:bodyPr>
            <a:noAutofit/>
          </a:bodyPr>
          <a:lstStyle/>
          <a:p>
            <a:r>
              <a:rPr lang="zh-CN" altLang="en-US" sz="8000" dirty="0">
                <a:solidFill>
                  <a:schemeClr val="tx1"/>
                </a:solidFill>
              </a:rPr>
              <a:t>再见</a:t>
            </a:r>
            <a:endParaRPr lang="zh-CN" altLang="en-US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图片导入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pic>
        <p:nvPicPr>
          <p:cNvPr id="2" name="图片 1" descr="wen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21180000">
            <a:off x="1154611" y="893834"/>
            <a:ext cx="2583107" cy="1653189"/>
          </a:xfrm>
          <a:prstGeom prst="ellipse">
            <a:avLst/>
          </a:prstGeom>
        </p:spPr>
      </p:pic>
      <p:pic>
        <p:nvPicPr>
          <p:cNvPr id="3" name="图片 2" descr="wen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6255" y="3236283"/>
            <a:ext cx="2538679" cy="1550060"/>
          </a:xfrm>
          <a:prstGeom prst="snip2DiagRect">
            <a:avLst/>
          </a:prstGeom>
        </p:spPr>
      </p:pic>
      <p:pic>
        <p:nvPicPr>
          <p:cNvPr id="4" name="图片 3" descr="wen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0220" y="1635421"/>
            <a:ext cx="3618967" cy="2454498"/>
          </a:xfrm>
          <a:prstGeom prst="round2Diag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786888" y="712289"/>
            <a:ext cx="3318552" cy="2016281"/>
          </a:xfrm>
          <a:prstGeom prst="ellipse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对角圆角矩形 7"/>
          <p:cNvSpPr/>
          <p:nvPr/>
        </p:nvSpPr>
        <p:spPr>
          <a:xfrm>
            <a:off x="4716088" y="1484411"/>
            <a:ext cx="4012557" cy="2695996"/>
          </a:xfrm>
          <a:prstGeom prst="round2DiagRect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剪去对角的矩形 8"/>
          <p:cNvSpPr/>
          <p:nvPr/>
        </p:nvSpPr>
        <p:spPr>
          <a:xfrm>
            <a:off x="1517093" y="3019129"/>
            <a:ext cx="2897005" cy="1984368"/>
          </a:xfrm>
          <a:prstGeom prst="snip2DiagRect">
            <a:avLst/>
          </a:prstGeom>
          <a:grpFill/>
          <a:ln>
            <a:solidFill>
              <a:schemeClr val="tx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974004"/>
            <a:ext cx="3892908" cy="201153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情境设置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1150" y="939800"/>
            <a:ext cx="852233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《爬山虎的脚》是叶圣陶经过一段时间的观察发现的秘密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《蟋蟀的住宅》是作者法布尔观察了很久，看到了蟋蟀筑巢的全过程。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认真连续的观察才把文章写得生动有趣，有吸引力。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情境设置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6398" y="1335499"/>
            <a:ext cx="7486867" cy="1960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20090" algn="l" fontAlgn="auto"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在我们生活中的事物每天都在悄悄发生着变化。你有没有留意过？今天的习作就是写一篇观察日记。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539552" y="1059582"/>
            <a:ext cx="7940040" cy="2341880"/>
          </a:xfrm>
          <a:prstGeom prst="roundRect">
            <a:avLst>
              <a:gd name="adj" fmla="val 12581"/>
            </a:avLst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530781"/>
            <a:ext cx="2163949" cy="1416021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复习格式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687070"/>
            <a:ext cx="8281035" cy="4355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382270" y="687070"/>
            <a:ext cx="83305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写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观察日记，我们就要了解日记格式。谁能说说日记的格式是什么？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57580" y="2283460"/>
            <a:ext cx="511175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首先给日记取个标题；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其次在第一行写上写日记时的日期、天气、星期或心情。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练习说话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7357" y="3266787"/>
            <a:ext cx="829754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先观察什么，再观察什么，最后观察什么，并说说自己每步观察的结果。调动各种感观去认识事物、感知事物，可以闻，可以吃，可以发挥想象等。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7584" y="718541"/>
            <a:ext cx="6228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如果写观察水果的日记，应该怎么写？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281419"/>
            <a:ext cx="3297555" cy="20104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6143" y="1818868"/>
            <a:ext cx="5147945" cy="2451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68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观察它的干、茎、叶等各部分的特点，生长习性等，要仔细观察它的花、茎、叶、枝，对这株植物各部分的形状、颜色、姿态作全面了解，还可用鼻子闻一闻花散发出的香味。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8958" y="957957"/>
            <a:ext cx="6228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如果写观察植物的日记，应该怎么写？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189" y="1877695"/>
            <a:ext cx="3367291" cy="2501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练习说话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6143" y="2411095"/>
            <a:ext cx="5147945" cy="1035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68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如观察动物，就要观察动物的外形，生活习惯等特点。</a:t>
            </a:r>
            <a:endParaRPr lang="zh-CN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8467" y="1052546"/>
            <a:ext cx="6228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如果写观察动物的日记，应该怎么写？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练习说话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pic>
        <p:nvPicPr>
          <p:cNvPr id="4" name="图片 3" descr="6U(LP%@NMKD8N(@4SWKI1$W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55684" y="1992605"/>
            <a:ext cx="3192780" cy="23793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6842" y="-46990"/>
            <a:ext cx="7887066" cy="617328"/>
          </a:xfrm>
        </p:spPr>
        <p:txBody>
          <a:bodyPr/>
          <a:lstStyle/>
          <a:p>
            <a:r>
              <a:rPr lang="zh-CN" altLang="en-US" dirty="0">
                <a:latin typeface="黑体" panose="02010609060101010101" pitchFamily="49" charset="-122"/>
              </a:rPr>
              <a:t>习作指导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3" name="对角圆角矩形 2"/>
          <p:cNvSpPr/>
          <p:nvPr/>
        </p:nvSpPr>
        <p:spPr>
          <a:xfrm>
            <a:off x="544830" y="796925"/>
            <a:ext cx="8202295" cy="3912870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" name="文本框 5"/>
          <p:cNvSpPr txBox="1"/>
          <p:nvPr/>
        </p:nvSpPr>
        <p:spPr>
          <a:xfrm>
            <a:off x="2235800" y="1047201"/>
            <a:ext cx="322262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观察时要注意什么?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07663" y="1681793"/>
            <a:ext cx="58978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1.观察口记，主要是记录观察对象的变化</a:t>
            </a:r>
            <a:r>
              <a:rPr lang="zh-CN" altLang="en-US" sz="1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0890" y="2341880"/>
            <a:ext cx="79387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2.还可以写下是用什么方法观察的，观察的过程是怎样的。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7720" y="2802255"/>
            <a:ext cx="78651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3.观察者当时的想法和心情，如果能附上图画或照片就更好了。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983" y="3411329"/>
            <a:ext cx="1854201" cy="1166743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" grpId="0"/>
      <p:bldP spid="8" grpId="0"/>
      <p:bldP spid="10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1111</Words>
  <Application>WPS 演示</Application>
  <PresentationFormat>全屏显示(16:9)</PresentationFormat>
  <Paragraphs>91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黑体</vt:lpstr>
      <vt:lpstr>Times New Roman</vt:lpstr>
      <vt:lpstr>楷体</vt:lpstr>
      <vt:lpstr>微软雅黑</vt:lpstr>
      <vt:lpstr>Arial Unicode MS</vt:lpstr>
      <vt:lpstr>Calibri</vt:lpstr>
      <vt:lpstr>1_Office 主题</vt:lpstr>
      <vt:lpstr>第三单元•习作</vt:lpstr>
      <vt:lpstr>图片导入</vt:lpstr>
      <vt:lpstr>情境设置</vt:lpstr>
      <vt:lpstr>情境设置</vt:lpstr>
      <vt:lpstr>复习格式</vt:lpstr>
      <vt:lpstr>练习说话</vt:lpstr>
      <vt:lpstr>练习说话</vt:lpstr>
      <vt:lpstr>练习说话</vt:lpstr>
      <vt:lpstr>习作指导</vt:lpstr>
      <vt:lpstr>写作指导</vt:lpstr>
      <vt:lpstr>小组讨论</vt:lpstr>
      <vt:lpstr>例文点评</vt:lpstr>
      <vt:lpstr>例文点评</vt:lpstr>
      <vt:lpstr>例文点评</vt:lpstr>
      <vt:lpstr>再见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第三单元•习作</dc:title>
  <dc:creator/>
  <cp:lastModifiedBy>qwe</cp:lastModifiedBy>
  <cp:revision>1</cp:revision>
  <dcterms:created xsi:type="dcterms:W3CDTF">2021-10-04T10:46:21Z</dcterms:created>
  <dcterms:modified xsi:type="dcterms:W3CDTF">2021-10-04T10:46:21Z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D08A1A29114D4F16A6EBAA2CE526AE56</vt:lpwstr>
  </property>
</Properties>
</file>