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3"/>
  </p:notesMasterIdLst>
  <p:handoutMasterIdLst>
    <p:handoutMasterId r:id="rId21"/>
  </p:handoutMasterIdLst>
  <p:sldIdLst>
    <p:sldId id="1407" r:id="rId3"/>
    <p:sldId id="2085" r:id="rId4"/>
    <p:sldId id="2086" r:id="rId5"/>
    <p:sldId id="2087" r:id="rId6"/>
    <p:sldId id="2101" r:id="rId7"/>
    <p:sldId id="2102" r:id="rId8"/>
    <p:sldId id="2088" r:id="rId9"/>
    <p:sldId id="2092" r:id="rId10"/>
    <p:sldId id="2093" r:id="rId11"/>
    <p:sldId id="2094" r:id="rId12"/>
    <p:sldId id="2095" r:id="rId14"/>
    <p:sldId id="2096" r:id="rId15"/>
    <p:sldId id="2097" r:id="rId16"/>
    <p:sldId id="2098" r:id="rId17"/>
    <p:sldId id="2099" r:id="rId18"/>
    <p:sldId id="2100" r:id="rId19"/>
    <p:sldId id="2071" r:id="rId2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60BE"/>
    <a:srgbClr val="E8E8E8"/>
    <a:srgbClr val="0000FF"/>
    <a:srgbClr val="FF66FF"/>
    <a:srgbClr val="F074C7"/>
    <a:srgbClr val="FF97FF"/>
    <a:srgbClr val="CAFAFE"/>
    <a:srgbClr val="9900CC"/>
    <a:srgbClr val="15F32A"/>
    <a:srgbClr val="F73B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5" autoAdjust="0"/>
    <p:restoredTop sz="94705" autoAdjust="0"/>
  </p:normalViewPr>
  <p:slideViewPr>
    <p:cSldViewPr>
      <p:cViewPr varScale="1">
        <p:scale>
          <a:sx n="92" d="100"/>
          <a:sy n="92" d="100"/>
        </p:scale>
        <p:origin x="906" y="90"/>
      </p:cViewPr>
      <p:guideLst>
        <p:guide orient="horz" pos="3240"/>
        <p:guide pos="5766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814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409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3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 anchor="ctr" anchorCtr="0">
            <a:normAutofit/>
          </a:bodyPr>
          <a:lstStyle>
            <a:lvl1pPr algn="ctr">
              <a:defRPr sz="3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53" y="1659926"/>
            <a:ext cx="5104875" cy="973006"/>
          </a:xfrm>
        </p:spPr>
        <p:txBody>
          <a:bodyPr anchor="ctr" anchorCtr="0"/>
          <a:lstStyle>
            <a:lvl1pPr algn="ctr">
              <a:defRPr sz="4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/>
              <a:t>再 见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79" y="2112871"/>
            <a:ext cx="7887066" cy="980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79" y="3093499"/>
            <a:ext cx="7887066" cy="11454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79" y="4768096"/>
            <a:ext cx="2057495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9090" y="4768096"/>
            <a:ext cx="3086243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8250" y="4768096"/>
            <a:ext cx="2057495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3300" b="1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charset="0"/>
          <a:ea typeface="黑体" panose="02010609060101010101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Font typeface="Arial" panose="020B0604020202020204" pitchFamily="34" charset="0"/>
        <a:buChar char="•"/>
        <a:defRPr sz="21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charset="0"/>
          <a:ea typeface="黑体" panose="02010609060101010101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8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charset="0"/>
          <a:ea typeface="黑体" panose="02010609060101010101" pitchFamily="49" charset="-122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11560" y="2211710"/>
            <a:ext cx="4982268" cy="790058"/>
          </a:xfrm>
        </p:spPr>
        <p:txBody>
          <a:bodyPr>
            <a:noAutofit/>
          </a:bodyPr>
          <a:lstStyle/>
          <a:p>
            <a:pPr algn="ctr"/>
            <a:r>
              <a:rPr lang="zh-CN" altLang="en-US" sz="4000" dirty="0">
                <a:solidFill>
                  <a:schemeClr val="tx1"/>
                </a:solidFill>
              </a:rPr>
              <a:t>第三单元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6" name="副标题 5"/>
          <p:cNvSpPr>
            <a:spLocks noGrp="1"/>
          </p:cNvSpPr>
          <p:nvPr>
            <p:ph type="subTitle" idx="1"/>
          </p:nvPr>
        </p:nvSpPr>
        <p:spPr>
          <a:xfrm>
            <a:off x="359637" y="3210410"/>
            <a:ext cx="5486114" cy="1052494"/>
          </a:xfr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zh-CN" altLang="en-US" sz="8000" dirty="0">
                <a:solidFill>
                  <a:schemeClr val="tx1"/>
                </a:solidFill>
              </a:rPr>
              <a:t>语文园地</a:t>
            </a:r>
            <a:endParaRPr lang="zh-CN" altLang="en-US" sz="8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对角圆角矩形 5"/>
          <p:cNvSpPr/>
          <p:nvPr/>
        </p:nvSpPr>
        <p:spPr>
          <a:xfrm>
            <a:off x="485140" y="1564005"/>
            <a:ext cx="8050530" cy="2868930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文本框 1"/>
          <p:cNvSpPr txBox="1"/>
          <p:nvPr/>
        </p:nvSpPr>
        <p:spPr>
          <a:xfrm>
            <a:off x="1977890" y="1762635"/>
            <a:ext cx="43148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一叶落而知天下秋。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7710" y="2563495"/>
            <a:ext cx="764413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这句话的意思是从一片树叶的凋落，知道秋天的到来。比喻通过个别的细微的迹象，可以看到整个形势的发展趋向与结果。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标题 6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日积月累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95536" y="832114"/>
            <a:ext cx="21475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节气谚语</a:t>
            </a:r>
            <a:endParaRPr lang="zh-CN" altLang="en-US" sz="3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049" y="2997558"/>
            <a:ext cx="2840212" cy="1575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对角圆角矩形 5"/>
          <p:cNvSpPr/>
          <p:nvPr/>
        </p:nvSpPr>
        <p:spPr>
          <a:xfrm>
            <a:off x="288290" y="927735"/>
            <a:ext cx="8227695" cy="3830320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文本框 1"/>
          <p:cNvSpPr txBox="1"/>
          <p:nvPr/>
        </p:nvSpPr>
        <p:spPr>
          <a:xfrm>
            <a:off x="1269008" y="1162180"/>
            <a:ext cx="38557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立了秋，把扇丢。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6750" y="2076450"/>
            <a:ext cx="7586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这句话的意思是指立秋后，气温降低，炎热的天气就会逐渐凉下来。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标题 6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日积月累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对角圆角矩形 5"/>
          <p:cNvSpPr/>
          <p:nvPr/>
        </p:nvSpPr>
        <p:spPr>
          <a:xfrm>
            <a:off x="712470" y="1214120"/>
            <a:ext cx="7124065" cy="3116580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文本框 1"/>
          <p:cNvSpPr txBox="1"/>
          <p:nvPr/>
        </p:nvSpPr>
        <p:spPr>
          <a:xfrm>
            <a:off x="2179185" y="1760730"/>
            <a:ext cx="38557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二八月，乱穿衣。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0425" y="2699385"/>
            <a:ext cx="697547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民间用“二八月乱穿衣”，形容初春和初秋时人们乱穿衣服的情况。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标题 6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日积月累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754" y="751484"/>
            <a:ext cx="2759199" cy="1550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对角圆角矩形 5"/>
          <p:cNvSpPr/>
          <p:nvPr/>
        </p:nvSpPr>
        <p:spPr>
          <a:xfrm>
            <a:off x="469265" y="1203325"/>
            <a:ext cx="8271510" cy="2667000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文本框 1"/>
          <p:cNvSpPr txBox="1"/>
          <p:nvPr/>
        </p:nvSpPr>
        <p:spPr>
          <a:xfrm>
            <a:off x="2850919" y="1414137"/>
            <a:ext cx="38557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夏雨少，秋霜早。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37314" y="2550277"/>
            <a:ext cx="63785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这句话的意思是夏天雨少，秋天霜降就来的早。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标题 6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日积月累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  <p:pic>
        <p:nvPicPr>
          <p:cNvPr id="3" name="图片 2" descr="($_)HZFU8[$]1YBUB2L@XR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7710" y="1584325"/>
            <a:ext cx="1409700" cy="190500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657"/>
          <a:stretch>
            <a:fillRect/>
          </a:stretch>
        </p:blipFill>
        <p:spPr>
          <a:xfrm>
            <a:off x="5036547" y="3019313"/>
            <a:ext cx="3082016" cy="1677514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对角圆角矩形 5"/>
          <p:cNvSpPr/>
          <p:nvPr/>
        </p:nvSpPr>
        <p:spPr>
          <a:xfrm>
            <a:off x="534670" y="1029970"/>
            <a:ext cx="7851140" cy="3840480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sp>
        <p:nvSpPr>
          <p:cNvPr id="2" name="文本框 1"/>
          <p:cNvSpPr txBox="1"/>
          <p:nvPr/>
        </p:nvSpPr>
        <p:spPr>
          <a:xfrm>
            <a:off x="742739" y="1102610"/>
            <a:ext cx="671576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一场秋雨一场寒，十场秋雨要穿棉。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1030" y="1993900"/>
            <a:ext cx="736536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句话的意思是下一场秋雨天气就会寒冷一些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下了十场秋雨后就要穿棉袄了。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标题 6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日积月累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对角圆角矩形 5"/>
          <p:cNvSpPr/>
          <p:nvPr/>
        </p:nvSpPr>
        <p:spPr>
          <a:xfrm>
            <a:off x="628650" y="1059815"/>
            <a:ext cx="7724140" cy="3801745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sp>
        <p:nvSpPr>
          <p:cNvPr id="2" name="文本框 1"/>
          <p:cNvSpPr txBox="1"/>
          <p:nvPr/>
        </p:nvSpPr>
        <p:spPr>
          <a:xfrm>
            <a:off x="805254" y="1276054"/>
            <a:ext cx="712406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自八月暖，九月温，十月还有小阳春。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05254" y="2060818"/>
            <a:ext cx="724852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句话的意思是指北方一些地区，农历八九月 很暖和，十月里还像春天一样温暖。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标题 6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日积月累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500" y="3189605"/>
            <a:ext cx="4446270" cy="1595755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对角圆角矩形 5"/>
          <p:cNvSpPr/>
          <p:nvPr/>
        </p:nvSpPr>
        <p:spPr>
          <a:xfrm>
            <a:off x="778510" y="987574"/>
            <a:ext cx="7737475" cy="3839210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标题 6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拓展积累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16685" y="1187599"/>
            <a:ext cx="5080000" cy="28613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久雨刮南风，天气将转晴。 </a:t>
            </a:r>
            <a:b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云绞云，雨淋淋。 </a:t>
            </a:r>
            <a:b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朝起红霞晚落雨，晚起红霞晒死鱼。 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天有铁砧云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地下雨淋淋。 </a:t>
            </a:r>
            <a:b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直雷雨小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横雷雨大。 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5" name="Picture 2" descr="https://timgsa.baidu.com/timg?image&amp;quality=80&amp;size=b9999_10000&amp;sec=1524309589120&amp;di=1f36fde78fbc050613279579925b39d5&amp;imgtype=0&amp;src=http%3A%2F%2Fpic33.photophoto.cn%2F20141014%2F0044040983752639_b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489"/>
          <a:stretch>
            <a:fillRect/>
          </a:stretch>
        </p:blipFill>
        <p:spPr bwMode="auto">
          <a:xfrm>
            <a:off x="5626100" y="3129429"/>
            <a:ext cx="2695575" cy="16243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611560" y="1923678"/>
            <a:ext cx="5104638" cy="972836"/>
          </a:xfrm>
        </p:spPr>
        <p:txBody>
          <a:bodyPr>
            <a:noAutofit/>
          </a:bodyPr>
          <a:lstStyle/>
          <a:p>
            <a:r>
              <a:rPr lang="zh-CN" altLang="en-US" sz="8000" dirty="0">
                <a:solidFill>
                  <a:schemeClr val="tx1"/>
                </a:solidFill>
              </a:rPr>
              <a:t>再见</a:t>
            </a:r>
            <a:endParaRPr lang="zh-CN" altLang="en-US" sz="8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3441" y="1113681"/>
            <a:ext cx="4896544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《蟋蟀的住宅》中蟋蟀建造住宅是作者运用了一些动词来描写，如：扒、搬、踏、推、铺。作者进行了</a:t>
            </a:r>
            <a:r>
              <a:rPr lang="en-US" altLang="zh-CN" sz="2800" u="sng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的观察，才能写得这么准确？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495" y="1249045"/>
            <a:ext cx="3481070" cy="264604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文本框 3"/>
          <p:cNvSpPr txBox="1"/>
          <p:nvPr/>
        </p:nvSpPr>
        <p:spPr>
          <a:xfrm>
            <a:off x="2978552" y="3105501"/>
            <a:ext cx="93610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细致</a:t>
            </a:r>
            <a:endParaRPr lang="zh-CN" altLang="en-US" sz="28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ctrTitle"/>
          </p:nvPr>
        </p:nvSpPr>
        <p:spPr>
          <a:xfrm>
            <a:off x="628044" y="0"/>
            <a:ext cx="7887066" cy="617328"/>
          </a:xfrm>
        </p:spPr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交流平台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8620" y="920750"/>
            <a:ext cx="4440555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《爬山虎的脚》中表示时间的词：不过几天、后来，说明作者不但细致观察，还</a:t>
            </a:r>
            <a:r>
              <a:rPr lang="en-US" altLang="zh-CN" sz="2800" u="sng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观察了一段时间，把爬山虎的脚写的这么详细。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945" y="1167765"/>
            <a:ext cx="3566160" cy="28079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文本框 3"/>
          <p:cNvSpPr txBox="1"/>
          <p:nvPr/>
        </p:nvSpPr>
        <p:spPr>
          <a:xfrm>
            <a:off x="2278319" y="2901691"/>
            <a:ext cx="8940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连续</a:t>
            </a:r>
            <a:endParaRPr lang="zh-CN" altLang="en-US" sz="28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交流平台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198120" y="2626995"/>
            <a:ext cx="6761480" cy="203009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“平坦”是作者观察时用</a:t>
            </a:r>
            <a:r>
              <a:rPr lang="en-US" altLang="zh-CN" sz="2800" u="sng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到的，</a:t>
            </a:r>
            <a:endParaRPr lang="zh-CN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“安静”是作者用</a:t>
            </a:r>
            <a:r>
              <a:rPr lang="en-US" altLang="zh-CN" sz="2800" u="sng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到的，</a:t>
            </a:r>
            <a:endParaRPr lang="zh-CN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“弹琴”是作者用</a:t>
            </a:r>
            <a:r>
              <a:rPr lang="en-US" altLang="zh-CN" sz="2800" u="sng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到的。</a:t>
            </a:r>
            <a:endParaRPr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413385" y="582930"/>
            <a:ext cx="847280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那倾斜的门口，经过仔细耙扫，收拾得很平坦。这就是蟋蟀的平台。当四周很安静的时候，蟋蟀就在这平台上弹琴。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31191" y="2717031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眼睛看</a:t>
            </a:r>
            <a:endParaRPr lang="zh-CN" altLang="en-US" sz="28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76615" y="3365103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耳朵听</a:t>
            </a:r>
            <a:endParaRPr lang="zh-CN" altLang="en-US" sz="28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90647" y="4019282"/>
            <a:ext cx="894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心想</a:t>
            </a:r>
            <a:endParaRPr lang="zh-CN" altLang="en-US" sz="28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Picture 3" descr="《蟋蟀的住宅》插图"/>
          <p:cNvPicPr>
            <a:picLocks noChangeAspect="1" noChangeArrowheads="1"/>
          </p:cNvPicPr>
          <p:nvPr/>
        </p:nvPicPr>
        <p:blipFill>
          <a:blip r:embed="rId1" cstate="print">
            <a:lum bright="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385" y="3239135"/>
            <a:ext cx="2388870" cy="1807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标题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交流平台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48285" y="756285"/>
            <a:ext cx="8568055" cy="3969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fontAlgn="auto">
              <a:lnSpc>
                <a:spcPts val="3780"/>
              </a:lnSpc>
            </a:pPr>
            <a:r>
              <a:rPr lang="en-US" altLang="zh-CN" sz="2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en-US" altLang="zh-CN" sz="2000" b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sz="24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片段</a:t>
            </a:r>
            <a:r>
              <a:rPr 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一：</a:t>
            </a:r>
            <a:r>
              <a:rPr lang="zh-CN" sz="24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灰鹤在沼泽地上开舞会，它们围成一圈,起初用两条长腿蹦高，后来越跳越上劲，索性大跳特跳起来了。那奇形怪状的花步子，真能把人笑死！转圈呀，蹿跳呀，打矮步呀——活像踩着高跷跳俄罗斯舞！</a:t>
            </a:r>
            <a:endParaRPr lang="zh-CN" sz="24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66700" algn="l" fontAlgn="auto">
              <a:lnSpc>
                <a:spcPts val="3780"/>
              </a:lnSpc>
            </a:pPr>
            <a:r>
              <a:rPr lang="en-US" altLang="zh-CN" sz="2400" b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sz="24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片段</a:t>
            </a:r>
            <a:r>
              <a:rPr 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二：</a:t>
            </a:r>
            <a:r>
              <a:rPr lang="zh-CN" sz="24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街上出现了一些大苍蝇，他们身上蓝里透绿、闪着金光，它们跟秋天一样，一副没睡醒的样子。它们还不会飞，只能勉勉强强用它们的细腿在墙壁上爬摇摇晃晃的。</a:t>
            </a:r>
            <a:endParaRPr lang="zh-CN" sz="24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66700" algn="l" fontAlgn="auto">
              <a:lnSpc>
                <a:spcPts val="3780"/>
              </a:lnSpc>
            </a:pPr>
            <a:r>
              <a:rPr lang="zh-CN" sz="24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             </a:t>
            </a:r>
            <a:r>
              <a:rPr lang="en-US" altLang="zh-CN" sz="24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sz="24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选自法布尔《森林报》</a:t>
            </a:r>
            <a:endParaRPr lang="zh-CN" altLang="en-US" sz="24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628044" y="0"/>
            <a:ext cx="7887066" cy="617328"/>
          </a:xfrm>
        </p:spPr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交流平台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剪去对角的矩形 2"/>
          <p:cNvSpPr/>
          <p:nvPr/>
        </p:nvSpPr>
        <p:spPr>
          <a:xfrm>
            <a:off x="271780" y="1183640"/>
            <a:ext cx="8332470" cy="3332480"/>
          </a:xfrm>
          <a:prstGeom prst="snip2DiagRect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271145" y="1183005"/>
            <a:ext cx="8149590" cy="2953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2800" b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2400" b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这都是作者认真观察才写出来的。通过这些句子的学习，学习到：</a:t>
            </a:r>
            <a:endParaRPr 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    首先，要想把文章写具体、写准确必须进行认真观察；</a:t>
            </a:r>
            <a:endParaRPr 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    接着，要想写出事物的变化，还要连续观察一段时间；</a:t>
            </a:r>
            <a:endParaRPr 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    最后，观察时要动用多种感官等。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628044" y="0"/>
            <a:ext cx="7887066" cy="617328"/>
          </a:xfrm>
        </p:spPr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交流平台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09997" y="814914"/>
            <a:ext cx="73329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把下面的字组词，体会相同事物的不同说法。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1520" y="1879342"/>
            <a:ext cx="8361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狗窝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鸟窝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鸟巢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猪圈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猪棚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马厩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马棚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鱼塘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0159" y="3247494"/>
            <a:ext cx="894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犬舍</a:t>
            </a:r>
            <a:endParaRPr lang="zh-CN" altLang="en-US" sz="28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772746" y="3157572"/>
            <a:ext cx="894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鱼池</a:t>
            </a:r>
            <a:endParaRPr lang="zh-CN" altLang="en-US" sz="28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81336" y="1683752"/>
            <a:ext cx="914400" cy="914400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361456" y="1705013"/>
            <a:ext cx="914400" cy="914400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510625" y="1711283"/>
            <a:ext cx="914400" cy="914400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438715" y="1710207"/>
            <a:ext cx="914400" cy="914400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583866" y="1703788"/>
            <a:ext cx="914400" cy="914400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648897" y="1710207"/>
            <a:ext cx="914400" cy="914400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892888" y="4066004"/>
            <a:ext cx="7294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一个词还有另一种说法。我们写作时要注意。</a:t>
            </a:r>
            <a:endParaRPr lang="zh-CN" altLang="en-US" sz="28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611560" y="2402562"/>
            <a:ext cx="0" cy="8449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8172400" y="2382656"/>
            <a:ext cx="0" cy="8449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标题 5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词句段运用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剪去单角的矩形 6"/>
          <p:cNvSpPr/>
          <p:nvPr/>
        </p:nvSpPr>
        <p:spPr>
          <a:xfrm>
            <a:off x="467558" y="3515712"/>
            <a:ext cx="8136890" cy="1144270"/>
          </a:xfrm>
          <a:prstGeom prst="snip1Rect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27682" y="833980"/>
            <a:ext cx="80842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下面两组句子，注意变色的词语，体会每组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句子意思的不同。 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558" y="3534127"/>
            <a:ext cx="7921064" cy="1050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96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逐渐：在第二句写出了爬山虎的脚是一点儿一点儿变成灰色的，使句子更加具体。</a:t>
            </a:r>
            <a:endParaRPr altLang="zh-CN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15814" y="1880235"/>
            <a:ext cx="641921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触着墙的，细丝和小圆片变成灰色。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触着墙的，细丝和小圆片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逐渐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变成灰色。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词句段运用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剪去单角的矩形 6"/>
          <p:cNvSpPr/>
          <p:nvPr/>
        </p:nvSpPr>
        <p:spPr>
          <a:xfrm>
            <a:off x="323850" y="3120390"/>
            <a:ext cx="8403590" cy="1614805"/>
          </a:xfrm>
          <a:prstGeom prst="snip1Rect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23850" y="3120390"/>
            <a:ext cx="84963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960"/>
              </a:lnSpc>
            </a:pPr>
            <a:r>
              <a:rPr 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 smtClean="0">
                <a:solidFill>
                  <a:srgbClr val="2E2ED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最多</a:t>
            </a:r>
            <a:r>
              <a:rPr lang="zh-CN" altLang="en-US" sz="2400" b="1" dirty="0">
                <a:solidFill>
                  <a:srgbClr val="2E2ED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：表示程度，第二句中写出蟋蟀住宅的深度。</a:t>
            </a:r>
            <a:endParaRPr altLang="zh-CN" sz="3600" baseline="300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ts val="3960"/>
              </a:lnSpc>
            </a:pP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altLang="zh-CN" sz="2400" b="1" dirty="0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通过比较发现</a:t>
            </a:r>
            <a:r>
              <a:rPr altLang="zh-CN" sz="24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，一些句子加上某些限定的词语更加准确表达意思</a:t>
            </a:r>
            <a:r>
              <a:rPr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3850" y="653786"/>
            <a:ext cx="8219440" cy="24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456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隧道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顺着地势弯弯曲曲，九寸深，一指宽，这便是蟋蟀的住宅。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ts val="4560"/>
              </a:lnSpc>
            </a:pPr>
            <a:r>
              <a:rPr lang="zh-CN" altLang="en-US" sz="2800" b="1" dirty="0" smtClean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   隧道</a:t>
            </a:r>
            <a:r>
              <a:rPr lang="zh-CN" altLang="en-US" sz="2800" b="1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顺着</a:t>
            </a:r>
            <a:r>
              <a:rPr lang="zh-CN" altLang="en-US" sz="2800" b="1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宋体" panose="02010600030101010101" pitchFamily="2" charset="-122"/>
              </a:rPr>
              <a:t>地势弯弯曲曲</a:t>
            </a:r>
            <a:r>
              <a:rPr lang="zh-CN" altLang="en-US" sz="2800" b="1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，</a:t>
            </a:r>
            <a:r>
              <a:rPr lang="zh-CN" altLang="en-US" sz="2800" b="1" dirty="0">
                <a:solidFill>
                  <a:srgbClr val="2E2ED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最多</a:t>
            </a:r>
            <a:r>
              <a:rPr lang="zh-CN" altLang="en-US" sz="2800" b="1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九寸深，一指宽，这便是蟋蟀的住宅。</a:t>
            </a:r>
            <a:endParaRPr lang="zh-CN" altLang="en-US" sz="2800" b="1" dirty="0">
              <a:solidFill>
                <a:sysClr val="windowText" lastClr="00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词句段运用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3" grpId="0"/>
      <p:bldP spid="5" grpId="0"/>
    </p:bld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1337</Words>
  <Application>WPS 演示</Application>
  <PresentationFormat>全屏显示(16:9)</PresentationFormat>
  <Paragraphs>118</Paragraphs>
  <Slides>17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Wingdings</vt:lpstr>
      <vt:lpstr>黑体</vt:lpstr>
      <vt:lpstr>Times New Roman</vt:lpstr>
      <vt:lpstr>楷体</vt:lpstr>
      <vt:lpstr>微软雅黑</vt:lpstr>
      <vt:lpstr>Arial Unicode MS</vt:lpstr>
      <vt:lpstr>Calibri</vt:lpstr>
      <vt:lpstr>1_Office 主题</vt:lpstr>
      <vt:lpstr>第三单元</vt:lpstr>
      <vt:lpstr>交流平台</vt:lpstr>
      <vt:lpstr>交流平台</vt:lpstr>
      <vt:lpstr>交流平台</vt:lpstr>
      <vt:lpstr>交流平台</vt:lpstr>
      <vt:lpstr>交流平台</vt:lpstr>
      <vt:lpstr>词句段运用</vt:lpstr>
      <vt:lpstr>词句段运用</vt:lpstr>
      <vt:lpstr>词句段运用</vt:lpstr>
      <vt:lpstr>日积月累</vt:lpstr>
      <vt:lpstr>日积月累</vt:lpstr>
      <vt:lpstr>日积月累</vt:lpstr>
      <vt:lpstr>日积月累</vt:lpstr>
      <vt:lpstr>日积月累</vt:lpstr>
      <vt:lpstr>日积月累</vt:lpstr>
      <vt:lpstr>拓展积累</vt:lpstr>
      <vt:lpstr>再见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第三单元</dc:title>
  <dc:creator/>
  <cp:lastModifiedBy>qwe</cp:lastModifiedBy>
  <cp:revision>1</cp:revision>
  <dcterms:created xsi:type="dcterms:W3CDTF">2021-10-05T12:17:53Z</dcterms:created>
  <dcterms:modified xsi:type="dcterms:W3CDTF">2021-10-05T12:17:53Z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1EEA4F773B294853AC18F251CE39083D</vt:lpwstr>
  </property>
</Properties>
</file>