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handoutMasterIdLst>
    <p:handoutMasterId r:id="rId22"/>
  </p:handoutMasterIdLst>
  <p:sldIdLst>
    <p:sldId id="464" r:id="rId3"/>
    <p:sldId id="522" r:id="rId4"/>
    <p:sldId id="523" r:id="rId5"/>
    <p:sldId id="361" r:id="rId6"/>
    <p:sldId id="546" r:id="rId7"/>
    <p:sldId id="524" r:id="rId8"/>
    <p:sldId id="504" r:id="rId9"/>
    <p:sldId id="503" r:id="rId11"/>
    <p:sldId id="505" r:id="rId12"/>
    <p:sldId id="547" r:id="rId13"/>
    <p:sldId id="507" r:id="rId14"/>
    <p:sldId id="548" r:id="rId15"/>
    <p:sldId id="510" r:id="rId16"/>
    <p:sldId id="432" r:id="rId17"/>
    <p:sldId id="433" r:id="rId18"/>
    <p:sldId id="514" r:id="rId19"/>
    <p:sldId id="513" r:id="rId20"/>
    <p:sldId id="515" r:id="rId21"/>
  </p:sldIdLst>
  <p:sldSz cx="9144000" cy="5143500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6000"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FF"/>
    <a:srgbClr val="FFFF99"/>
    <a:srgbClr val="CCECFF"/>
    <a:srgbClr val="0000FF"/>
    <a:srgbClr val="33CCFF"/>
    <a:srgbClr val="0080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53"/>
    <p:restoredTop sz="94660"/>
  </p:normalViewPr>
  <p:slideViewPr>
    <p:cSldViewPr showGuides="1">
      <p:cViewPr varScale="1">
        <p:scale>
          <a:sx n="151" d="100"/>
          <a:sy n="151" d="100"/>
        </p:scale>
        <p:origin x="510" y="132"/>
      </p:cViewPr>
      <p:guideLst>
        <p:guide orient="horz" pos="156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1CF1C0E-D887-4618-9F53-669F6BE0319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7375B582-C3A6-4601-882B-A60E9C058127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3313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3314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/>
          </a:p>
        </p:txBody>
      </p:sp>
      <p:sp>
        <p:nvSpPr>
          <p:cNvPr id="13315" name="页眉占位符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 anchorCtr="0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  <p:sp>
        <p:nvSpPr>
          <p:cNvPr id="13316" name="页脚占位符 4"/>
          <p:cNvSpPr txBox="1">
            <a:spLocks noGrp="1"/>
          </p:cNvSpPr>
          <p:nvPr>
            <p:ph type="ftr" sz="quarte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b" anchorCtr="0"/>
          <a:p>
            <a:pPr lvl="0" eaLnBrk="1" hangingPunct="1"/>
            <a:r>
              <a:rPr lang="zh-CN" altLang="en-US" sz="1200" dirty="0"/>
              <a:t>状元成才路</a:t>
            </a:r>
            <a:endParaRPr lang="zh-CN" alt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2.png"/><Relationship Id="rId1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" name="矩形 7"/>
          <p:cNvSpPr/>
          <p:nvPr/>
        </p:nvSpPr>
        <p:spPr>
          <a:xfrm>
            <a:off x="2124075" y="1492250"/>
            <a:ext cx="6192838" cy="1408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7200" b="1" dirty="0">
                <a:latin typeface="宋体" panose="02010600030101010101" pitchFamily="2" charset="-122"/>
                <a:ea typeface="宋体" panose="02010600030101010101" pitchFamily="2" charset="-122"/>
              </a:rPr>
              <a:t>看图猜神话</a:t>
            </a:r>
            <a:endParaRPr lang="zh-CN" altLang="en-US" sz="7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文本框 1"/>
          <p:cNvSpPr txBox="1"/>
          <p:nvPr/>
        </p:nvSpPr>
        <p:spPr>
          <a:xfrm>
            <a:off x="303213" y="523875"/>
            <a:ext cx="8424862" cy="41529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</a:t>
            </a:r>
            <a:r>
              <a:rPr lang="zh-CN" altLang="en-US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混沌：</a:t>
            </a:r>
            <a:endParaRPr lang="zh-CN" altLang="en-US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1.我国传说中指宇宙形成以前模糊一团的现象。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2.形容蒙昧无知的样子。</a:t>
            </a:r>
            <a:endParaRPr lang="en-US" altLang="zh-CN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3.糊涂（常用来骂人）</a:t>
            </a:r>
            <a:r>
              <a:rPr lang="en-US" altLang="zh-CN" sz="7200" b="1" dirty="0">
                <a:latin typeface="Calibri" panose="020F0502020204030204" pitchFamily="34" charset="0"/>
                <a:ea typeface="宋体" panose="02010600030101010101" pitchFamily="2" charset="-122"/>
              </a:rPr>
              <a:t>。</a:t>
            </a:r>
            <a:endParaRPr lang="en-US" altLang="zh-CN" sz="72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笑脸 2"/>
          <p:cNvSpPr/>
          <p:nvPr/>
        </p:nvSpPr>
        <p:spPr>
          <a:xfrm>
            <a:off x="4779963" y="2152650"/>
            <a:ext cx="685800" cy="633413"/>
          </a:xfrm>
          <a:prstGeom prst="smileyFac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1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图片 1" descr="IMG_51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036888" y="284163"/>
            <a:ext cx="2759075" cy="304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5720397" y="3706177"/>
            <a:ext cx="2735262" cy="706436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一万八千年</a:t>
            </a:r>
            <a:endParaRPr kumimoji="0" lang="zh-CN" altLang="en-US" sz="4000" b="1" i="0" u="none" strike="noStrike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17411" name="图片 4" descr="IMG_516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5" y="284163"/>
            <a:ext cx="2790825" cy="30559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0" name="文本框 99"/>
          <p:cNvSpPr txBox="1"/>
          <p:nvPr/>
        </p:nvSpPr>
        <p:spPr>
          <a:xfrm>
            <a:off x="557213" y="669925"/>
            <a:ext cx="7664450" cy="3044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indent="304800" defTabSz="914400">
              <a:buClrTx/>
              <a:buSzTx/>
              <a:buFontTx/>
              <a:buNone/>
              <a:defRPr/>
            </a:pP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要求：</a:t>
            </a:r>
            <a:endParaRPr kumimoji="0" lang="zh-CN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indent="30480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kumimoji="0" lang="zh-CN" alt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默读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2-5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自然段，找出你认为在开天地过程中有哪些神奇的地方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,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用“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~~~~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”画出来，并做上批注。</a:t>
            </a:r>
            <a:endParaRPr kumimoji="0" lang="zh-CN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indent="304800" defTabSz="914400">
              <a:buClrTx/>
              <a:buSzTx/>
              <a:buFontTx/>
              <a:buNone/>
              <a:defRPr/>
            </a:pPr>
            <a:endParaRPr kumimoji="0" lang="zh-CN" altLang="en-US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  <a:p>
            <a:pPr marR="0" indent="304800" defTabSz="914400">
              <a:buClrTx/>
              <a:buSzTx/>
              <a:buFontTx/>
              <a:buNone/>
              <a:defRPr/>
            </a:pPr>
            <a:r>
              <a:rPr kumimoji="0" lang="zh-CN" alt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（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2</a:t>
            </a:r>
            <a:r>
              <a:rPr kumimoji="0" lang="zh-CN" alt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）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4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人小组交流，时间</a:t>
            </a:r>
            <a:r>
              <a:rPr kumimoji="0" lang="en-US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5</a:t>
            </a:r>
            <a:r>
              <a:rPr kumimoji="0" lang="zh-CN" sz="32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分钟。</a:t>
            </a:r>
            <a:endParaRPr kumimoji="0" lang="zh-CN" altLang="en-US" sz="32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3"/>
          <p:cNvSpPr txBox="1"/>
          <p:nvPr/>
        </p:nvSpPr>
        <p:spPr>
          <a:xfrm>
            <a:off x="228600" y="682625"/>
            <a:ext cx="8428038" cy="44005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ts val="42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有一天，盘古醒来了，睁眼一看，周围黑乎乎一片，什么也看不见。他一使劲翻身坐了起来，只听咔嚓一声，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大鸡蛋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裂开了一条缝，一丝微光透了进来。巨人见身边有一把斧头，就拿起斧头，对着眼前的黑暗劈过去，只听见一声巨响，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大鸡蛋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碎了。轻而清的东西，缓缓上升，变成了天；重而浊的东西，慢慢下降，变成了地。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 spd="slow"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矩形 2"/>
          <p:cNvSpPr/>
          <p:nvPr/>
        </p:nvSpPr>
        <p:spPr>
          <a:xfrm>
            <a:off x="522288" y="695325"/>
            <a:ext cx="8497887" cy="11953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轻而清的东西，缓缓上升，变成了天；重而浊的东西，慢慢下降，变成了地。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1"/>
          <a:srcRect b="3544"/>
          <a:stretch>
            <a:fillRect/>
          </a:stretch>
        </p:blipFill>
        <p:spPr bwMode="auto">
          <a:xfrm>
            <a:off x="683260" y="2032635"/>
            <a:ext cx="4234815" cy="2685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1505" name="Text Box 4"/>
          <p:cNvSpPr txBox="1"/>
          <p:nvPr/>
        </p:nvSpPr>
        <p:spPr>
          <a:xfrm>
            <a:off x="544513" y="614363"/>
            <a:ext cx="8064500" cy="14224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轻而清的东西，缓缓上升，变成了天；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重而浊的东西，慢慢下降，变成了地。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328613" y="3584575"/>
            <a:ext cx="8650288" cy="10763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    </a:t>
            </a:r>
            <a:r>
              <a:rPr kumimoji="0" lang="en-US" altLang="zh-CN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4</a:t>
            </a: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组反义词，将天和地进行了鲜明的对比，表现出了天地不同的变化！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25625" y="2128838"/>
            <a:ext cx="5969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轻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3" name="下箭头 2"/>
          <p:cNvSpPr/>
          <p:nvPr/>
        </p:nvSpPr>
        <p:spPr>
          <a:xfrm>
            <a:off x="2101850" y="2713038"/>
            <a:ext cx="115888" cy="24447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38325" y="2892425"/>
            <a:ext cx="5969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重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624263" y="2128838"/>
            <a:ext cx="59690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清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19" name="下箭头 18"/>
          <p:cNvSpPr/>
          <p:nvPr/>
        </p:nvSpPr>
        <p:spPr>
          <a:xfrm>
            <a:off x="3898900" y="2713038"/>
            <a:ext cx="115888" cy="24447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35375" y="2892425"/>
            <a:ext cx="59690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浊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10200" y="2128838"/>
            <a:ext cx="1008063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上升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22" name="下箭头 21"/>
          <p:cNvSpPr/>
          <p:nvPr/>
        </p:nvSpPr>
        <p:spPr>
          <a:xfrm>
            <a:off x="5891213" y="2713038"/>
            <a:ext cx="115888" cy="24447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421313" y="2892425"/>
            <a:ext cx="1009650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ea"/>
                <a:ea typeface="+mn-ea"/>
                <a:cs typeface="+mn-cs"/>
              </a:rPr>
              <a:t>下降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14358" y="2128834"/>
            <a:ext cx="591188" cy="583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</a:rPr>
              <a:t>天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14359" y="2893378"/>
            <a:ext cx="591188" cy="5835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14CD68"/>
                    </a:gs>
                    <a:gs pos="100000">
                      <a:srgbClr val="0B6E38"/>
                    </a:gs>
                  </a:gsLst>
                  <a:lin scaled="0"/>
                </a:gradFill>
                <a:effectLst/>
                <a:uLnTx/>
                <a:uFillTx/>
                <a:latin typeface="+mn-ea"/>
                <a:ea typeface="+mn-ea"/>
                <a:cs typeface="+mn-cs"/>
              </a:rPr>
              <a:t>地</a:t>
            </a: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gradFill>
                <a:gsLst>
                  <a:gs pos="0">
                    <a:srgbClr val="14CD68"/>
                  </a:gs>
                  <a:gs pos="100000">
                    <a:srgbClr val="0B6E38"/>
                  </a:gs>
                </a:gsLst>
                <a:lin scaled="0"/>
              </a:gradFill>
              <a:effectLst/>
              <a:uLnTx/>
              <a:uFillTx/>
              <a:latin typeface="+mn-ea"/>
              <a:ea typeface="+mn-ea"/>
              <a:cs typeface="+mn-cs"/>
            </a:endParaRPr>
          </a:p>
        </p:txBody>
      </p:sp>
      <p:sp>
        <p:nvSpPr>
          <p:cNvPr id="6" name="下箭头 5"/>
          <p:cNvSpPr/>
          <p:nvPr/>
        </p:nvSpPr>
        <p:spPr>
          <a:xfrm>
            <a:off x="852488" y="2649538"/>
            <a:ext cx="115888" cy="244475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>
                                            <p:txEl>
                                              <p:charRg st="0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15" grpId="0"/>
      <p:bldP spid="18" grpId="0"/>
      <p:bldP spid="19" grpId="0" animBg="1"/>
      <p:bldP spid="20" grpId="0"/>
      <p:bldP spid="21" grpId="0"/>
      <p:bldP spid="22" grpId="0" animBg="1"/>
      <p:bldP spid="23" grpId="0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5" name="文本框 1"/>
          <p:cNvSpPr txBox="1"/>
          <p:nvPr/>
        </p:nvSpPr>
        <p:spPr>
          <a:xfrm>
            <a:off x="1673225" y="1370013"/>
            <a:ext cx="1714500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缓缓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46" name="文本框 2"/>
          <p:cNvSpPr txBox="1"/>
          <p:nvPr/>
        </p:nvSpPr>
        <p:spPr>
          <a:xfrm>
            <a:off x="5381625" y="1370013"/>
            <a:ext cx="1712913" cy="1014412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</a:t>
            </a:r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1747" name="文本框 3"/>
          <p:cNvSpPr txBox="1"/>
          <p:nvPr/>
        </p:nvSpPr>
        <p:spPr>
          <a:xfrm>
            <a:off x="1266825" y="3290888"/>
            <a:ext cx="7069138" cy="6445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一组近义词，说明变化是漫长的。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5" grpId="0"/>
      <p:bldP spid="31746" grpId="0"/>
      <p:bldP spid="3174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t="34692" b="6712"/>
          <a:stretch>
            <a:fillRect/>
          </a:stretch>
        </p:blipFill>
        <p:spPr>
          <a:xfrm>
            <a:off x="0" y="3746500"/>
            <a:ext cx="9144000" cy="1397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rcRect b="17493"/>
          <a:stretch>
            <a:fillRect/>
          </a:stretch>
        </p:blipFill>
        <p:spPr>
          <a:xfrm>
            <a:off x="0" y="0"/>
            <a:ext cx="9136063" cy="15795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885" name="Text Box 5"/>
          <p:cNvSpPr txBox="1"/>
          <p:nvPr/>
        </p:nvSpPr>
        <p:spPr>
          <a:xfrm>
            <a:off x="2195513" y="3327400"/>
            <a:ext cx="4392612" cy="588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5000"/>
              </a:lnSpc>
              <a:spcBef>
                <a:spcPct val="50000"/>
              </a:spcBef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endParaRPr lang="en-US" altLang="zh-CN" sz="2800" b="1" dirty="0">
              <a:solidFill>
                <a:srgbClr val="0A922A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884" name="Text Box 4"/>
          <p:cNvSpPr txBox="1"/>
          <p:nvPr/>
        </p:nvSpPr>
        <p:spPr>
          <a:xfrm>
            <a:off x="179388" y="2463800"/>
            <a:ext cx="8964612" cy="8016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ct val="135000"/>
              </a:lnSpc>
              <a:spcBef>
                <a:spcPct val="50000"/>
              </a:spcBef>
            </a:pPr>
            <a:r>
              <a:rPr lang="zh-CN" altLang="en-US" sz="4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重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r>
              <a:rPr lang="zh-CN" altLang="en-US" sz="4000" b="1" dirty="0">
                <a:solidFill>
                  <a:srgbClr val="66FF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浊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的东西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慢慢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下降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变成了</a:t>
            </a:r>
            <a:r>
              <a:rPr lang="zh-CN" altLang="en-US" sz="40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2888" name="Rectangle 8"/>
          <p:cNvSpPr/>
          <p:nvPr/>
        </p:nvSpPr>
        <p:spPr>
          <a:xfrm>
            <a:off x="225425" y="1708150"/>
            <a:ext cx="8904288" cy="706438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4000" b="1" dirty="0">
                <a:solidFill>
                  <a:srgbClr val="CC33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轻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而</a:t>
            </a:r>
            <a:r>
              <a:rPr lang="zh-CN" altLang="en-US" sz="4000" b="1" dirty="0">
                <a:solidFill>
                  <a:srgbClr val="66FF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清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的东西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>
                <a:solidFill>
                  <a:srgbClr val="CC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缓缓</a:t>
            </a:r>
            <a:r>
              <a:rPr lang="zh-CN" altLang="en-US" sz="40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上升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变成了</a:t>
            </a:r>
            <a:r>
              <a:rPr lang="zh-CN" altLang="en-US" sz="4000" b="1" dirty="0">
                <a:solidFill>
                  <a:srgbClr val="FF006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</a:t>
            </a:r>
            <a:r>
              <a:rPr lang="zh-CN" altLang="en-US" sz="40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zh-CN" altLang="en-US" sz="40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2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8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003611 -0.250741 " pathEditMode="relative" rAng="0" ptsTypes="">
                                      <p:cBhvr>
                                        <p:cTn id="18" dur="2000" fill="hold"/>
                                        <p:tgtEl>
                                          <p:spTgt spid="1228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28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91 -0.00092 L -0.00191 0.23804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1228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1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884" grpId="0" bldLvl="0" animBg="1"/>
      <p:bldP spid="122884" grpId="1" bldLvl="0" animBg="1"/>
      <p:bldP spid="122888" grpId="0" bldLvl="0" animBg="1"/>
      <p:bldP spid="122888" grpId="1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文本框 3"/>
          <p:cNvSpPr txBox="1"/>
          <p:nvPr/>
        </p:nvSpPr>
        <p:spPr>
          <a:xfrm>
            <a:off x="377825" y="806450"/>
            <a:ext cx="8435975" cy="40306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有一天，盘古醒来了，睁眼一看，周围黑乎乎一片，什么也看不见。他一使劲翻身坐了起来，只听咔嚓一声，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大鸡蛋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裂开了一条缝，一丝微光透了进来。巨人见身边有一把斧头，就拿起斧头，对着眼前的黑暗劈过去，只听见一声巨响，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“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大鸡蛋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”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碎了。轻而清的东西，缓缓上升，变成了天；重而浊的东西，慢慢下降，变成了地。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宋体" panose="02010600030101010101" pitchFamily="2" charset="-122"/>
            </a:endParaRPr>
          </a:p>
        </p:txBody>
      </p:sp>
      <p:sp>
        <p:nvSpPr>
          <p:cNvPr id="2" name="圆角矩形 1"/>
          <p:cNvSpPr/>
          <p:nvPr/>
        </p:nvSpPr>
        <p:spPr>
          <a:xfrm>
            <a:off x="6635750" y="2808288"/>
            <a:ext cx="393700" cy="415925"/>
          </a:xfrm>
          <a:prstGeom prst="roundRect">
            <a:avLst/>
          </a:prstGeom>
          <a:grpFill/>
          <a:ln>
            <a:solidFill>
              <a:srgbClr val="0066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1665288" y="2808288"/>
            <a:ext cx="412750" cy="434975"/>
          </a:xfrm>
          <a:prstGeom prst="roundRect">
            <a:avLst/>
          </a:prstGeom>
          <a:grpFill/>
          <a:ln>
            <a:solidFill>
              <a:srgbClr val="0066FF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6443663" y="3724275"/>
            <a:ext cx="16573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1317625" y="4227513"/>
            <a:ext cx="1598613" cy="142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364163" y="4300538"/>
            <a:ext cx="12969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101013" y="4276725"/>
            <a:ext cx="647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圆角矩形 9"/>
          <p:cNvSpPr/>
          <p:nvPr/>
        </p:nvSpPr>
        <p:spPr>
          <a:xfrm>
            <a:off x="5375275" y="3790950"/>
            <a:ext cx="412750" cy="415925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圆角矩形 16"/>
          <p:cNvSpPr/>
          <p:nvPr/>
        </p:nvSpPr>
        <p:spPr>
          <a:xfrm>
            <a:off x="6635750" y="3289300"/>
            <a:ext cx="371475" cy="41433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6210300" y="3827463"/>
            <a:ext cx="423863" cy="41433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7404100" y="3352800"/>
            <a:ext cx="412750" cy="41433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119313" y="3827463"/>
            <a:ext cx="758825" cy="41433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893763" y="4276725"/>
            <a:ext cx="831850" cy="414338"/>
          </a:xfrm>
          <a:prstGeom prst="roundRect">
            <a:avLst/>
          </a:prstGeom>
          <a:grpFill/>
          <a:ln>
            <a:solidFill>
              <a:srgbClr val="FF000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466725" y="4803775"/>
            <a:ext cx="129698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19429" y="274953"/>
            <a:ext cx="3989070" cy="26035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https://timgsa.baidu.com/timg?image&amp;quality=80&amp;size=b9999_10000&amp;sec=1489391257800&amp;di=2625ef902ce8754e9465c22d57f82bb1&amp;imgtype=0&amp;src=http%3A%2F%2Ff.hiphotos.baidu.com%2Fzhidao%2Fwh%253D450%252C600%2Fsign%3Dfd58798cfcf2b211e47b8d4affb0490e%2Fe824b899a9014c088366375a0d7b02087af4f4f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2038" y="185738"/>
            <a:ext cx="3455988" cy="2779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123" name="矩形 1"/>
          <p:cNvSpPr/>
          <p:nvPr/>
        </p:nvSpPr>
        <p:spPr>
          <a:xfrm>
            <a:off x="1204913" y="3657600"/>
            <a:ext cx="24257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后羿射日</a:t>
            </a:r>
            <a:endParaRPr lang="zh-CN" altLang="en-US" sz="44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387975" y="3716338"/>
            <a:ext cx="2425700" cy="762000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eaLnBrk="0" hangingPunct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夸父逐日</a:t>
            </a:r>
            <a:endParaRPr lang="zh-CN" altLang="en-US" sz="44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5" name="图片 8204" descr="Img4194470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33400" y="495300"/>
            <a:ext cx="4211638" cy="2349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09820" y="360679"/>
            <a:ext cx="2769870" cy="38284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147" name="文本框 8205"/>
          <p:cNvSpPr txBox="1"/>
          <p:nvPr/>
        </p:nvSpPr>
        <p:spPr>
          <a:xfrm>
            <a:off x="1038225" y="3260725"/>
            <a:ext cx="3097213" cy="76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spcBef>
                <a:spcPct val="50000"/>
              </a:spcBef>
            </a:pPr>
            <a:r>
              <a:rPr lang="zh-CN" altLang="en-US" sz="4400" b="1" dirty="0">
                <a:latin typeface="Calibri" panose="020F0502020204030204" pitchFamily="34" charset="0"/>
                <a:ea typeface="楷体" panose="02010609060101010101" pitchFamily="49" charset="-122"/>
              </a:rPr>
              <a:t>哪吒闹海</a:t>
            </a:r>
            <a:endParaRPr lang="zh-CN" altLang="en-US" sz="4400" b="1" dirty="0">
              <a:latin typeface="Calibri" panose="020F0502020204030204" pitchFamily="34" charset="0"/>
              <a:ea typeface="楷体" panose="02010609060101010101" pitchFamily="49" charset="-122"/>
            </a:endParaRPr>
          </a:p>
        </p:txBody>
      </p:sp>
      <p:sp>
        <p:nvSpPr>
          <p:cNvPr id="6148" name="矩形 6"/>
          <p:cNvSpPr/>
          <p:nvPr/>
        </p:nvSpPr>
        <p:spPr>
          <a:xfrm>
            <a:off x="7802563" y="1055688"/>
            <a:ext cx="822325" cy="27717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/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嫦娥奔月</a:t>
            </a:r>
            <a:endParaRPr lang="zh-CN" altLang="en-US" sz="44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  <p:bldP spid="61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grpSp>
        <p:nvGrpSpPr>
          <p:cNvPr id="9218" name="组合 1"/>
          <p:cNvGrpSpPr/>
          <p:nvPr/>
        </p:nvGrpSpPr>
        <p:grpSpPr>
          <a:xfrm>
            <a:off x="4046538" y="1116013"/>
            <a:ext cx="4918075" cy="914400"/>
            <a:chOff x="3063500" y="-1013469"/>
            <a:chExt cx="3981454" cy="881578"/>
          </a:xfrm>
        </p:grpSpPr>
        <p:sp>
          <p:nvSpPr>
            <p:cNvPr id="7" name="椭圆 6"/>
            <p:cNvSpPr/>
            <p:nvPr/>
          </p:nvSpPr>
          <p:spPr>
            <a:xfrm>
              <a:off x="3100770" y="-875722"/>
              <a:ext cx="677285" cy="606085"/>
            </a:xfrm>
            <a:prstGeom prst="ellipse">
              <a:avLst/>
            </a:prstGeom>
            <a:solidFill>
              <a:srgbClr val="00B0F0"/>
            </a:solidFill>
            <a:ln w="15875">
              <a:noFill/>
              <a:prstDash val="lgDash"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楷体" panose="02010609060101010101" pitchFamily="49" charset="-122"/>
                <a:ea typeface="+mn-ea"/>
                <a:cs typeface="+mn-cs"/>
              </a:endParaRPr>
            </a:p>
          </p:txBody>
        </p:sp>
        <p:sp>
          <p:nvSpPr>
            <p:cNvPr id="9220" name="文本框 5"/>
            <p:cNvSpPr txBox="1"/>
            <p:nvPr/>
          </p:nvSpPr>
          <p:spPr>
            <a:xfrm>
              <a:off x="3063500" y="-1013469"/>
              <a:ext cx="3981454" cy="88157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 anchorCtr="0">
              <a:spAutoFit/>
            </a:bodyPr>
            <a:p>
              <a:r>
                <a:rPr lang="en-US" altLang="zh-CN" sz="5400" b="1" dirty="0">
                  <a:solidFill>
                    <a:srgbClr val="FFFF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12</a:t>
              </a:r>
              <a:r>
                <a:rPr lang="en-US" altLang="zh-CN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5400" b="1" dirty="0">
                  <a:latin typeface="楷体" panose="02010609060101010101" pitchFamily="49" charset="-122"/>
                  <a:ea typeface="楷体" panose="02010609060101010101" pitchFamily="49" charset="-122"/>
                </a:rPr>
                <a:t>盘古开天地</a:t>
              </a:r>
              <a:endPara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pic>
        <p:nvPicPr>
          <p:cNvPr id="9221" name="图片 1"/>
          <p:cNvPicPr>
            <a:picLocks noChangeAspect="1"/>
          </p:cNvPicPr>
          <p:nvPr/>
        </p:nvPicPr>
        <p:blipFill>
          <a:blip r:embed="rId2"/>
          <a:srcRect r="7867"/>
          <a:stretch>
            <a:fillRect/>
          </a:stretch>
        </p:blipFill>
        <p:spPr>
          <a:xfrm>
            <a:off x="5364163" y="50800"/>
            <a:ext cx="3600450" cy="4635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4" name="文本框 1"/>
          <p:cNvSpPr txBox="1"/>
          <p:nvPr/>
        </p:nvSpPr>
        <p:spPr>
          <a:xfrm>
            <a:off x="6477000" y="1116013"/>
            <a:ext cx="698500" cy="9223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5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</a:t>
            </a:r>
            <a:endParaRPr lang="zh-CN" altLang="en-US" sz="5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73638" y="2500313"/>
            <a:ext cx="3817938" cy="922338"/>
          </a:xfrm>
          <a:prstGeom prst="rect">
            <a:avLst/>
          </a:prstGeom>
          <a:solidFill>
            <a:srgbClr val="92D050"/>
          </a:solidFill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5400" b="1" kern="1200" cap="none" spc="0" normalizeH="0" baseline="0" noProof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开创，创造</a:t>
            </a:r>
            <a:endParaRPr kumimoji="0" lang="zh-CN" altLang="en-US" sz="5400" b="1" kern="1200" cap="none" spc="0" normalizeH="0" baseline="0" noProof="1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6667500" y="1965325"/>
            <a:ext cx="431800" cy="4333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4" grpId="0"/>
      <p:bldP spid="3" grpId="0" animBg="1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1" name="图片 1"/>
          <p:cNvPicPr>
            <a:picLocks noChangeAspect="1"/>
          </p:cNvPicPr>
          <p:nvPr/>
        </p:nvPicPr>
        <p:blipFill>
          <a:blip r:embed="rId1"/>
          <a:srcRect r="30917" b="3773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" name="TextBox 11"/>
          <p:cNvSpPr txBox="1"/>
          <p:nvPr/>
        </p:nvSpPr>
        <p:spPr>
          <a:xfrm>
            <a:off x="112713" y="109538"/>
            <a:ext cx="8918575" cy="5876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eaLnBrk="0" hangingPunct="0">
              <a:lnSpc>
                <a:spcPts val="6000"/>
              </a:lnSpc>
            </a:pPr>
            <a:r>
              <a:rPr lang="en-US" altLang="zh-CN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fān   pī  huǎn    zhànɡ  chēnɡ</a:t>
            </a:r>
            <a:endParaRPr lang="zh-CN" altLang="en-US" sz="3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翻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身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劈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开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缓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慢  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丈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支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撑</a:t>
            </a:r>
            <a:endParaRPr lang="zh-CN" altLang="en-US" sz="3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6000"/>
              </a:lnSpc>
            </a:pPr>
            <a:r>
              <a:rPr lang="en-US" altLang="zh-CN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l</a:t>
            </a:r>
            <a:r>
              <a:rPr lang="en-US" altLang="en-US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è</a:t>
            </a:r>
            <a:r>
              <a:rPr lang="en-US" altLang="zh-CN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i   mào     zī      </a:t>
            </a:r>
            <a:r>
              <a:rPr lang="en-US" altLang="zh-CN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xuè yè</a:t>
            </a:r>
            <a:endParaRPr lang="en-US" altLang="zh-CN" sz="3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6000"/>
              </a:lnSpc>
            </a:pP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累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得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茂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盛 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滋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润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血 液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6000"/>
              </a:lnSpc>
            </a:pPr>
            <a:r>
              <a:rPr lang="en-US" altLang="zh-CN" sz="3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hùn dùn           jié  bēn</a:t>
            </a:r>
            <a:endParaRPr lang="zh-CN" altLang="en-US" sz="3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ts val="6000"/>
              </a:lnSpc>
            </a:pP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混 沌一片  精疲力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竭</a:t>
            </a: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奔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流不息</a:t>
            </a:r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en-US" altLang="zh-CN" sz="36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   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/>
            <a:r>
              <a:rPr lang="zh-CN" altLang="en-US" sz="4000" b="1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4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" descr="QQ截图2019090914311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3750" y="1125538"/>
            <a:ext cx="3738563" cy="39020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2"/>
          <p:cNvSpPr txBox="1"/>
          <p:nvPr/>
        </p:nvSpPr>
        <p:spPr>
          <a:xfrm>
            <a:off x="2971800" y="111125"/>
            <a:ext cx="2100263" cy="10144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60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jié</a:t>
            </a: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979988" y="901700"/>
            <a:ext cx="378618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精疲力竭</a:t>
            </a:r>
            <a:endParaRPr kumimoji="0" lang="zh-CN" altLang="en-US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pic>
        <p:nvPicPr>
          <p:cNvPr id="4" name="图片 3" descr="QQ截图201909092033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0288" y="1042988"/>
            <a:ext cx="855662" cy="6937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下箭头 4"/>
          <p:cNvSpPr/>
          <p:nvPr/>
        </p:nvSpPr>
        <p:spPr>
          <a:xfrm>
            <a:off x="7604125" y="1995488"/>
            <a:ext cx="346075" cy="43021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89114" y="2569844"/>
            <a:ext cx="1776095" cy="10147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耗尽</a:t>
            </a:r>
            <a:endParaRPr kumimoji="0" lang="zh-CN" altLang="en-US" b="1" kern="1200" cap="none" spc="0" normalizeH="0" baseline="0" noProof="1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7" name="左弧形箭头 6"/>
          <p:cNvSpPr/>
          <p:nvPr/>
        </p:nvSpPr>
        <p:spPr>
          <a:xfrm>
            <a:off x="4267200" y="1917700"/>
            <a:ext cx="954088" cy="2147888"/>
          </a:xfrm>
          <a:prstGeom prst="curved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221288" y="3897313"/>
            <a:ext cx="3316288" cy="1014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精疲力尽</a:t>
            </a:r>
            <a:endParaRPr kumimoji="0" lang="zh-CN" altLang="en-US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" grpId="0"/>
      <p:bldP spid="2" grpId="1"/>
      <p:bldP spid="5" grpId="0" bldLvl="0" animBg="1"/>
      <p:bldP spid="5" grpId="1" animBg="1"/>
      <p:bldP spid="7" grpId="0" animBg="1"/>
      <p:bldP spid="7" grpId="1" animBg="1"/>
      <p:bldP spid="8" grpId="0"/>
      <p:bldP spid="8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89" name="图片 1"/>
          <p:cNvPicPr>
            <a:picLocks noChangeAspect="1"/>
          </p:cNvPicPr>
          <p:nvPr/>
        </p:nvPicPr>
        <p:blipFill>
          <a:blip r:embed="rId1"/>
          <a:srcRect b="25218"/>
          <a:stretch>
            <a:fillRect/>
          </a:stretch>
        </p:blipFill>
        <p:spPr>
          <a:xfrm>
            <a:off x="0" y="0"/>
            <a:ext cx="9170988" cy="5143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7" name="文本框 2"/>
          <p:cNvSpPr txBox="1">
            <a:spLocks noChangeArrowheads="1"/>
          </p:cNvSpPr>
          <p:nvPr/>
        </p:nvSpPr>
        <p:spPr bwMode="auto">
          <a:xfrm>
            <a:off x="276225" y="385763"/>
            <a:ext cx="8782050" cy="2368550"/>
          </a:xfrm>
          <a:prstGeom prst="rect">
            <a:avLst/>
          </a:prstGeom>
          <a:solidFill>
            <a:schemeClr val="accent6">
              <a:lumMod val="20000"/>
              <a:lumOff val="80000"/>
              <a:alpha val="46000"/>
            </a:schemeClr>
          </a:solidFill>
          <a:ln>
            <a:noFill/>
          </a:ln>
        </p:spPr>
        <p:txBody>
          <a:bodyPr lIns="68580" tIns="34290" rIns="68580" bIns="34290">
            <a:spAutoFit/>
          </a:bodyPr>
          <a:lstStyle/>
          <a:p>
            <a:pPr marR="0" algn="just" defTabSz="914400" eaLnBrk="0" hangingPunct="0">
              <a:lnSpc>
                <a:spcPct val="120000"/>
              </a:lnSpc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盘古为什么要开天地？（原因）</a:t>
            </a:r>
            <a:endParaRPr kumimoji="0" lang="zh-CN" altLang="en-US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just" defTabSz="914400" eaLnBrk="0" hangingPunct="0">
              <a:lnSpc>
                <a:spcPct val="120000"/>
              </a:lnSpc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他是怎么开天地的？（过程）  </a:t>
            </a:r>
            <a:endParaRPr kumimoji="0" lang="zh-CN" altLang="en-US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  <a:p>
            <a:pPr marR="0" algn="just" defTabSz="914400" eaLnBrk="0" hangingPunct="0">
              <a:lnSpc>
                <a:spcPct val="120000"/>
              </a:lnSpc>
              <a:spcBef>
                <a:spcPts val="1200"/>
              </a:spcBef>
              <a:buClrTx/>
              <a:buSzTx/>
              <a:buFont typeface="Wingdings" panose="05000000000000000000" pitchFamily="2" charset="2"/>
              <a:buChar char="Ø"/>
              <a:defRPr/>
            </a:pPr>
            <a:r>
              <a:rPr kumimoji="0" lang="zh-CN" altLang="en-US" sz="36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他开成功了吗？（结果）  </a:t>
            </a:r>
            <a:endParaRPr kumimoji="0" lang="en-US" altLang="zh-CN" sz="3600" b="1" kern="1200" cap="none" spc="0" normalizeH="0" baseline="0" noProof="1">
              <a:latin typeface="楷体" panose="02010609060101010101" pitchFamily="49" charset="-122"/>
              <a:ea typeface="楷体" panose="02010609060101010101" pitchFamily="49" charset="-122"/>
              <a:cs typeface="+mn-cs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7062788" y="666750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右箭头 2"/>
          <p:cNvSpPr/>
          <p:nvPr/>
        </p:nvSpPr>
        <p:spPr>
          <a:xfrm>
            <a:off x="6630988" y="1463675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右箭头 3"/>
          <p:cNvSpPr/>
          <p:nvPr/>
        </p:nvSpPr>
        <p:spPr>
          <a:xfrm>
            <a:off x="5702300" y="2317750"/>
            <a:ext cx="431800" cy="2159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上下箭头 4"/>
          <p:cNvSpPr/>
          <p:nvPr/>
        </p:nvSpPr>
        <p:spPr>
          <a:xfrm>
            <a:off x="3705225" y="2889250"/>
            <a:ext cx="431800" cy="719138"/>
          </a:xfrm>
          <a:prstGeom prst="up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60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278063" y="3741738"/>
            <a:ext cx="3475037" cy="1014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主要内容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672704" y="480059"/>
            <a:ext cx="561341" cy="70675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threePt" dir="t"/>
            </a:scene3d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en-US" altLang="zh-CN" sz="4000" b="1" kern="1200" cap="none" spc="0" normalizeH="0" baseline="0" noProof="1"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rPr>
              <a:t>1</a:t>
            </a:r>
            <a:endParaRPr kumimoji="0" lang="en-US" altLang="zh-CN" sz="4000" b="1" kern="1200" cap="none" spc="0" normalizeH="0" baseline="0" noProof="1"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+mn-ea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7342188" y="1187450"/>
            <a:ext cx="1222375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2-5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50000" y="2041525"/>
            <a:ext cx="509588" cy="768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4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6</a:t>
            </a:r>
            <a:endParaRPr lang="en-US" altLang="zh-CN" sz="44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09" name="文本框 1"/>
          <p:cNvSpPr txBox="1"/>
          <p:nvPr/>
        </p:nvSpPr>
        <p:spPr>
          <a:xfrm>
            <a:off x="347663" y="688975"/>
            <a:ext cx="8450262" cy="1089025"/>
          </a:xfrm>
          <a:prstGeom prst="rect">
            <a:avLst/>
          </a:prstGeom>
          <a:noFill/>
          <a:ln w="9525">
            <a:noFill/>
          </a:ln>
        </p:spPr>
        <p:txBody>
          <a:bodyPr wrap="none" anchor="t" anchorCtr="0">
            <a:spAutoFit/>
          </a:bodyPr>
          <a:p>
            <a:pPr algn="just" eaLnBrk="0" hangingPunct="0">
              <a:lnSpc>
                <a:spcPct val="120000"/>
              </a:lnSpc>
              <a:spcBef>
                <a:spcPts val="1200"/>
              </a:spcBef>
              <a:buFont typeface="Wingdings" panose="05000000000000000000" pitchFamily="2" charset="2"/>
            </a:pPr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</a:rPr>
              <a:t>概括课文主要内容的方法：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0" name="文本框 2"/>
          <p:cNvSpPr txBox="1"/>
          <p:nvPr/>
        </p:nvSpPr>
        <p:spPr>
          <a:xfrm>
            <a:off x="4619943" y="3580765"/>
            <a:ext cx="3240086" cy="706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1"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课题扩充法</a:t>
            </a:r>
            <a:r>
              <a:rPr kumimoji="0" lang="zh-CN" altLang="en-US" sz="4000" kern="1200" cap="none" spc="0" normalizeH="0" baseline="0" noProof="1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 </a:t>
            </a:r>
            <a:endParaRPr kumimoji="0" lang="zh-CN" altLang="en-US" sz="4000" kern="1200" cap="none" spc="0" normalizeH="0" baseline="0" noProof="1">
              <a:ln w="10160">
                <a:solidFill>
                  <a:schemeClr val="accent5"/>
                </a:soli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1" name="文本框 3"/>
          <p:cNvSpPr txBox="1"/>
          <p:nvPr/>
        </p:nvSpPr>
        <p:spPr>
          <a:xfrm>
            <a:off x="912494" y="1777364"/>
            <a:ext cx="3443289" cy="70675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要素串联法</a:t>
            </a:r>
            <a:r>
              <a:rPr kumimoji="0" lang="zh-CN" altLang="en-US" sz="4000" kern="1200" cap="none" spc="0" normalizeH="0" baseline="0" noProof="1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</a:t>
            </a:r>
            <a:r>
              <a:rPr kumimoji="0" lang="zh-CN" altLang="en-US" sz="4000" kern="1200" cap="none" spc="0" normalizeH="0" baseline="0" noProof="1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 </a:t>
            </a:r>
            <a:endParaRPr kumimoji="0" lang="zh-CN" altLang="en-US" sz="4000" kern="1200" cap="none" spc="0" normalizeH="0" baseline="0" noProof="1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7412" name="文本框 4"/>
          <p:cNvSpPr txBox="1"/>
          <p:nvPr/>
        </p:nvSpPr>
        <p:spPr>
          <a:xfrm>
            <a:off x="2851150" y="2679700"/>
            <a:ext cx="3443288" cy="706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zh-CN" altLang="en-US" sz="4000" b="1" kern="1200" cap="none" spc="0" normalizeH="0" baseline="0" noProof="1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</a:rPr>
              <a:t>抓中心句概括</a:t>
            </a:r>
            <a:r>
              <a:rPr kumimoji="0" lang="zh-CN" altLang="en-US" sz="4000" kern="1200" cap="none" spc="0" normalizeH="0" baseline="0" noProof="1">
                <a:solidFill>
                  <a:srgbClr val="00B050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zh-CN" altLang="en-US" sz="4000" kern="1200" cap="none" spc="0" normalizeH="0" baseline="0" noProof="1">
              <a:solidFill>
                <a:srgbClr val="00B050"/>
              </a:solidFill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/>
      <p:bldP spid="174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61925" y="854075"/>
            <a:ext cx="8070850" cy="2798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marR="0" defTabSz="914400" eaLnBrk="0" hangingPunct="0">
              <a:buClrTx/>
              <a:buSzTx/>
              <a:buFontTx/>
              <a:buNone/>
              <a:defRPr/>
            </a:pPr>
            <a:r>
              <a:rPr kumimoji="0" lang="en-US" altLang="zh-CN" sz="2800" b="1" kern="1200" cap="none" spc="0" normalizeH="0" baseline="0" noProof="1"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      </a:t>
            </a:r>
            <a:r>
              <a:rPr kumimoji="0" lang="zh-CN" altLang="en-US" sz="4400" b="1" kern="1200" cap="none" spc="0" normalizeH="0" baseline="0" noProof="1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宋体" panose="02010600030101010101" pitchFamily="2" charset="-122"/>
              </a:rPr>
              <a:t>很久很久以前，天和地还没有分开，宇宙混沌一片，像个大鸡蛋。有个叫盘古的巨人，在这混沌之中睡了一万八千年。</a:t>
            </a:r>
            <a:endParaRPr kumimoji="0" lang="zh-CN" altLang="en-US" sz="4400" b="1" kern="1200" cap="none" spc="0" normalizeH="0" baseline="0" noProof="1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楷体" panose="02010609060101010101" pitchFamily="49" charset="-122"/>
              <a:ea typeface="楷体" panose="02010609060101010101" pitchFamily="49" charset="-122"/>
              <a:cs typeface="+mn-cs"/>
              <a:sym typeface="宋体" panose="02010600030101010101" pitchFamily="2" charset="-122"/>
            </a:endParaRPr>
          </a:p>
        </p:txBody>
      </p:sp>
      <p:pic>
        <p:nvPicPr>
          <p:cNvPr id="3" name="图片 2" descr="QQ截图2019090921132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113" y="968375"/>
            <a:ext cx="7864475" cy="130175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5" name="直接连接符 4"/>
          <p:cNvCxnSpPr/>
          <p:nvPr/>
        </p:nvCxnSpPr>
        <p:spPr>
          <a:xfrm>
            <a:off x="3563938" y="2211388"/>
            <a:ext cx="1223963" cy="0"/>
          </a:xfrm>
          <a:prstGeom prst="line">
            <a:avLst/>
          </a:prstGeom>
          <a:ln w="41275" cmpd="sng">
            <a:solidFill>
              <a:schemeClr val="accent1">
                <a:shade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93510" y="3432810"/>
            <a:ext cx="2685415" cy="1719578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954</Words>
  <Application>WPS 演示</Application>
  <PresentationFormat/>
  <Paragraphs>106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楷体</vt:lpstr>
      <vt:lpstr>+mn-ea</vt:lpstr>
      <vt:lpstr>Segoe Print</vt:lpstr>
      <vt:lpstr>Times New Roman</vt:lpstr>
      <vt:lpstr>微软雅黑</vt:lpstr>
      <vt:lpstr>Arial Unicode MS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631</cp:revision>
  <dcterms:created xsi:type="dcterms:W3CDTF">2016-10-29T08:56:49Z</dcterms:created>
  <dcterms:modified xsi:type="dcterms:W3CDTF">2021-10-05T12:22:39Z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3DE0208C4EEA4E589E81E37175FA0C2B</vt:lpwstr>
  </property>
</Properties>
</file>