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61" r:id="rId4"/>
    <p:sldId id="668" r:id="rId5"/>
    <p:sldId id="260" r:id="rId6"/>
    <p:sldId id="583" r:id="rId7"/>
    <p:sldId id="438" r:id="rId8"/>
    <p:sldId id="635" r:id="rId9"/>
    <p:sldId id="484" r:id="rId10"/>
    <p:sldId id="486" r:id="rId11"/>
    <p:sldId id="282" r:id="rId12"/>
    <p:sldId id="663" r:id="rId13"/>
    <p:sldId id="666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3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85CC-4730-44A8-9C99-539AFE067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E3B5-157B-469E-8E0D-8A041FF9E6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0"/>
            <a:r>
              <a:rPr lang="zh-CN" altLang="en-US" smtClean="0"/>
              <a:t>第二级</a:t>
            </a:r>
            <a:endParaRPr lang="zh-CN" altLang="en-US" smtClean="0"/>
          </a:p>
          <a:p>
            <a:pPr lvl="0"/>
            <a:r>
              <a:rPr lang="zh-CN" altLang="en-US" smtClean="0"/>
              <a:t>第三级</a:t>
            </a:r>
            <a:endParaRPr lang="zh-CN" altLang="en-US" smtClean="0"/>
          </a:p>
          <a:p>
            <a:pPr lvl="0"/>
            <a:r>
              <a:rPr lang="zh-CN" altLang="en-US" smtClean="0"/>
              <a:t>第四级</a:t>
            </a:r>
            <a:endParaRPr lang="zh-CN" altLang="en-US" smtClean="0"/>
          </a:p>
          <a:p>
            <a:pPr lvl="0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A9CA5-A8A2-4414-A7D0-401388E70D80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88A11-1C4A-4F4F-A144-CCFE2504249E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130300" y="2616835"/>
            <a:ext cx="9931400" cy="13106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8000" b="1" i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13 精卫填海</a:t>
            </a:r>
            <a:endParaRPr lang="en-US" altLang="zh-CN" sz="8000" b="1" i="1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32790" y="436245"/>
            <a:ext cx="10725150" cy="5985510"/>
            <a:chOff x="947" y="769"/>
            <a:chExt cx="16890" cy="9426"/>
          </a:xfrm>
        </p:grpSpPr>
        <p:pic>
          <p:nvPicPr>
            <p:cNvPr id="3" name="图片 2" descr="438qt7cpfor9u6v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47" y="769"/>
              <a:ext cx="16891" cy="942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812" y="2129"/>
              <a:ext cx="13576" cy="64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zh-CN" sz="4000" b="1">
                  <a:latin typeface="宋体" panose="02010600030101010101" pitchFamily="2" charset="-122"/>
                  <a:ea typeface="宋体" panose="02010600030101010101" pitchFamily="2" charset="-122"/>
                </a:rPr>
                <a:t>    我们结识了一个勇敢、坚毅的朋友——精卫鸟，它身上那种不畏困难。坚持到底的精神深深地感染了我们。生活中困难是在所难免的。我们要想想那个同大海抗争的精卫鸟吧，我们一定能从它身上汲取向上的力量。</a:t>
              </a:r>
              <a:endParaRPr lang="en-US" altLang="zh-CN" sz="4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4785" y="4955540"/>
            <a:ext cx="1306195" cy="13061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417830"/>
            <a:ext cx="3029585" cy="11582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9">
                  <a:alpha val="100000"/>
                </a:srgbClr>
              </a:clrFrom>
              <a:clrTo>
                <a:srgbClr val="FDFDF9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145" y="2894965"/>
            <a:ext cx="1238250" cy="1343025"/>
          </a:xfrm>
          <a:prstGeom prst="rect">
            <a:avLst/>
          </a:prstGeom>
          <a:effectLst/>
        </p:spPr>
      </p:pic>
      <p:sp>
        <p:nvSpPr>
          <p:cNvPr id="8" name="文本框 7"/>
          <p:cNvSpPr txBox="1"/>
          <p:nvPr/>
        </p:nvSpPr>
        <p:spPr>
          <a:xfrm>
            <a:off x="1996440" y="2289175"/>
            <a:ext cx="725805" cy="2529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>
                <a:solidFill>
                  <a:srgbClr val="EC008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精卫填海</a:t>
            </a:r>
            <a:endParaRPr lang="zh-CN" altLang="en-US" sz="4000" b="1">
              <a:solidFill>
                <a:srgbClr val="EC008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2908935" y="2163445"/>
            <a:ext cx="313690" cy="2804795"/>
          </a:xfrm>
          <a:prstGeom prst="leftBrace">
            <a:avLst>
              <a:gd name="adj1" fmla="val 42510"/>
              <a:gd name="adj2" fmla="val 50000"/>
            </a:avLst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03600" y="1741170"/>
            <a:ext cx="538480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炎帝之女——名叫女娃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03600" y="3242946"/>
            <a:ext cx="538480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溺于东海——不可返回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03600" y="4566284"/>
            <a:ext cx="538480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化为精卫——衔木石填海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右大括号 12"/>
          <p:cNvSpPr/>
          <p:nvPr/>
        </p:nvSpPr>
        <p:spPr>
          <a:xfrm>
            <a:off x="8608060" y="2163445"/>
            <a:ext cx="382905" cy="2804160"/>
          </a:xfrm>
          <a:prstGeom prst="rightBrace">
            <a:avLst>
              <a:gd name="adj1" fmla="val 41625"/>
              <a:gd name="adj2" fmla="val 50000"/>
            </a:avLst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225916" y="2967355"/>
            <a:ext cx="2274570" cy="1188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不畏艰难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勇往直前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91105" y="2191385"/>
            <a:ext cx="7209155" cy="2286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sz="4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1.订正预习卡，</a:t>
            </a:r>
            <a:endParaRPr sz="4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sz="4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完成随堂练。</a:t>
            </a:r>
            <a:endParaRPr sz="4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sz="4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2.推荐阅读《山海经》。</a:t>
            </a:r>
            <a:endParaRPr sz="4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417830"/>
            <a:ext cx="3029585" cy="11582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344170" y="2562860"/>
            <a:ext cx="12117705" cy="1801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6600" b="1">
                <a:latin typeface="楷体" panose="02010609060101010101" pitchFamily="49" charset="-122"/>
                <a:ea typeface="楷体" panose="02010609060101010101" pitchFamily="49" charset="-122"/>
              </a:rPr>
              <a:t>   帝  少  曰  溺  返  </a:t>
            </a:r>
            <a:endParaRPr lang="en-US" altLang="zh-CN" sz="6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75895" y="2575560"/>
            <a:ext cx="11826875" cy="0"/>
          </a:xfrm>
          <a:prstGeom prst="line">
            <a:avLst/>
          </a:prstGeom>
          <a:ln w="38100" cmpd="sng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775460" y="2575560"/>
            <a:ext cx="110299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dì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96590" y="2575560"/>
            <a:ext cx="134810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shào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29505" y="2575560"/>
            <a:ext cx="110299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yuē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57366" y="2575560"/>
            <a:ext cx="110299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nì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73744" y="2562860"/>
            <a:ext cx="178435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fǎn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75895" y="4232910"/>
            <a:ext cx="11826875" cy="0"/>
          </a:xfrm>
          <a:prstGeom prst="line">
            <a:avLst/>
          </a:prstGeom>
          <a:ln w="38100" cmpd="sng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805180" y="201930"/>
            <a:ext cx="1967230" cy="728345"/>
            <a:chOff x="1" y="86"/>
            <a:chExt cx="3098" cy="1147"/>
          </a:xfrm>
          <a:solidFill>
            <a:srgbClr val="FDD100"/>
          </a:solidFill>
        </p:grpSpPr>
        <p:sp>
          <p:nvSpPr>
            <p:cNvPr id="76" name="矩形 75"/>
            <p:cNvSpPr/>
            <p:nvPr/>
          </p:nvSpPr>
          <p:spPr>
            <a:xfrm>
              <a:off x="1" y="86"/>
              <a:ext cx="3098" cy="1147"/>
            </a:xfrm>
            <a:prstGeom prst="rect">
              <a:avLst/>
            </a:prstGeom>
            <a:solidFill>
              <a:srgbClr val="FDD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55" y="86"/>
              <a:ext cx="2791" cy="1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会认字</a:t>
              </a:r>
              <a:endParaRPr lang="zh-CN" altLang="en-US" sz="4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2402840" y="1673225"/>
            <a:ext cx="7386320" cy="30419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sz="4400" b="1">
                <a:latin typeface="宋体" panose="02010600030101010101" pitchFamily="2" charset="-122"/>
                <a:ea typeface="宋体" panose="02010600030101010101" pitchFamily="2" charset="-122"/>
              </a:rPr>
              <a:t>炎帝   少女   子曰   溺水   </a:t>
            </a:r>
            <a:endParaRPr lang="zh-CN" altLang="en-US" sz="4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20000"/>
              </a:lnSpc>
            </a:pPr>
            <a:r>
              <a:rPr lang="zh-CN" altLang="en-US" sz="4400" b="1">
                <a:latin typeface="宋体" panose="02010600030101010101" pitchFamily="2" charset="-122"/>
                <a:ea typeface="宋体" panose="02010600030101010101" pitchFamily="2" charset="-122"/>
              </a:rPr>
              <a:t>返回     </a:t>
            </a:r>
            <a:endParaRPr lang="zh-CN" altLang="en-US" sz="4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26410" y="1823085"/>
            <a:ext cx="1110615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dì</a:t>
            </a:r>
            <a:endParaRPr lang="zh-CN" altLang="en-US" sz="3600" b="1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17035" y="1901190"/>
            <a:ext cx="1953260" cy="213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800" b="1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shào</a:t>
            </a:r>
            <a:endParaRPr lang="en-US" altLang="zh-CN" sz="800" b="1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50380" y="1901190"/>
            <a:ext cx="1369695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3600" b="1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yuē</a:t>
            </a:r>
            <a:endParaRPr sz="3600" b="1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94699" y="1901190"/>
            <a:ext cx="181737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3600" b="1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nì</a:t>
            </a:r>
            <a:endParaRPr sz="3600" b="1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02840" y="3293745"/>
            <a:ext cx="116205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fǎn </a:t>
            </a:r>
            <a:endParaRPr lang="zh-CN" altLang="en-US" sz="3600" b="1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70645" y="4429125"/>
            <a:ext cx="818515" cy="16579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42805" y="2774633"/>
            <a:ext cx="1475105" cy="14751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875" y="2783523"/>
            <a:ext cx="1475105" cy="147510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835" y="2779078"/>
            <a:ext cx="1475105" cy="147510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9270" y="2779078"/>
            <a:ext cx="1475105" cy="147510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515" y="2774633"/>
            <a:ext cx="1475105" cy="147510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2805" y="2181860"/>
            <a:ext cx="1475105" cy="207264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8875" y="2190750"/>
            <a:ext cx="1475105" cy="207264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3835" y="2186305"/>
            <a:ext cx="1475105" cy="207264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9270" y="2186305"/>
            <a:ext cx="1475105" cy="207264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515" y="2181860"/>
            <a:ext cx="1475105" cy="207264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04190" y="2058035"/>
            <a:ext cx="210502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dì</a:t>
            </a:r>
            <a:endParaRPr lang="en-US" altLang="zh-CN" sz="4800" b="1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041015" y="2058035"/>
            <a:ext cx="147256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yuē</a:t>
            </a:r>
            <a:endParaRPr lang="en-US" altLang="zh-CN" sz="4800" b="1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283835" y="2058035"/>
            <a:ext cx="147256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nì</a:t>
            </a:r>
            <a:endParaRPr lang="en-US" altLang="zh-CN" sz="4800" b="1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511414" y="2058035"/>
            <a:ext cx="147256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fǎn</a:t>
            </a:r>
            <a:endParaRPr lang="en-US" altLang="zh-CN" sz="4800" b="1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742806" y="2058035"/>
            <a:ext cx="147256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xián</a:t>
            </a:r>
            <a:endParaRPr lang="en-US" altLang="zh-CN" sz="4800" b="1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18515" y="201930"/>
            <a:ext cx="1967230" cy="728345"/>
            <a:chOff x="1" y="86"/>
            <a:chExt cx="3098" cy="1147"/>
          </a:xfrm>
          <a:solidFill>
            <a:srgbClr val="FDD100"/>
          </a:solidFill>
        </p:grpSpPr>
        <p:sp>
          <p:nvSpPr>
            <p:cNvPr id="76" name="矩形 75"/>
            <p:cNvSpPr/>
            <p:nvPr/>
          </p:nvSpPr>
          <p:spPr>
            <a:xfrm>
              <a:off x="1" y="86"/>
              <a:ext cx="3098" cy="1147"/>
            </a:xfrm>
            <a:prstGeom prst="rect">
              <a:avLst/>
            </a:prstGeom>
            <a:solidFill>
              <a:srgbClr val="FDD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55" y="86"/>
              <a:ext cx="2791" cy="1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会写字</a:t>
              </a:r>
              <a:endParaRPr lang="zh-CN" altLang="en-US" sz="4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大括号 3"/>
          <p:cNvSpPr/>
          <p:nvPr/>
        </p:nvSpPr>
        <p:spPr>
          <a:xfrm>
            <a:off x="3747284" y="1471258"/>
            <a:ext cx="575945" cy="237680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23080" y="1109980"/>
            <a:ext cx="1847850" cy="822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4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shào</a:t>
            </a:r>
            <a:endParaRPr sz="4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48989" y="2306918"/>
            <a:ext cx="17767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algn="ctr"/>
            <a:r>
              <a:rPr sz="6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少</a:t>
            </a:r>
            <a:endParaRPr sz="60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42660" y="1109980"/>
            <a:ext cx="5549265" cy="822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 smtClean="0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少女 少年</a:t>
            </a:r>
            <a:endParaRPr lang="zh-CN" altLang="en-US" sz="4800" b="1" smtClean="0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43295" y="3339465"/>
            <a:ext cx="4965700" cy="822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 smtClean="0">
                <a:solidFill>
                  <a:srgbClr val="1C0CF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少数 多少  </a:t>
            </a:r>
            <a:endParaRPr lang="zh-CN" altLang="en-US" sz="4800" b="1" smtClean="0">
              <a:solidFill>
                <a:srgbClr val="1C0CF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22445" y="3339465"/>
            <a:ext cx="1720850" cy="822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4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shǎo</a:t>
            </a:r>
            <a:endParaRPr sz="4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0705" y="4523105"/>
            <a:ext cx="11247755" cy="1676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运用：像这样勤奋求学的少(shào)年,在我们学校不是少(shǎo)数。</a:t>
            </a:r>
            <a:endParaRPr lang="en-US" altLang="zh-CN" sz="4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070" y="604520"/>
            <a:ext cx="2167890" cy="672465"/>
          </a:xfrm>
          <a:prstGeom prst="rect">
            <a:avLst/>
          </a:prstGeom>
        </p:spPr>
      </p:pic>
      <p:pic>
        <p:nvPicPr>
          <p:cNvPr id="2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287000" y="116332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3" grpId="0"/>
      <p:bldP spid="1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1109980" y="1590675"/>
            <a:ext cx="9972040" cy="246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▲炎帝/之少女，名曰/女娃。女娃/游于东海，溺/而不返，故为/精卫，常衔/西山之木石，以/堙于东海。</a:t>
            </a:r>
            <a:endParaRPr lang="en-US" sz="4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16850" y="3069590"/>
            <a:ext cx="2150745" cy="33172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3000375" y="3011170"/>
            <a:ext cx="6191250" cy="8290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sz="44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炎帝之少女，名曰女娃。</a:t>
            </a:r>
            <a:endParaRPr lang="zh-CN" sz="44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85430" y="4303395"/>
            <a:ext cx="2050415" cy="22110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80585" y="3068955"/>
            <a:ext cx="1300480" cy="7620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少女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487920" y="1101090"/>
            <a:ext cx="2247265" cy="1049655"/>
            <a:chOff x="10510" y="1971"/>
            <a:chExt cx="3539" cy="1653"/>
          </a:xfrm>
        </p:grpSpPr>
        <p:sp>
          <p:nvSpPr>
            <p:cNvPr id="5" name="云形标注 4"/>
            <p:cNvSpPr/>
            <p:nvPr/>
          </p:nvSpPr>
          <p:spPr>
            <a:xfrm>
              <a:off x="10510" y="1971"/>
              <a:ext cx="2381" cy="1653"/>
            </a:xfrm>
            <a:prstGeom prst="cloudCallout">
              <a:avLst>
                <a:gd name="adj1" fmla="val -51205"/>
                <a:gd name="adj2" fmla="val 116980"/>
              </a:avLst>
            </a:prstGeom>
            <a:solidFill>
              <a:srgbClr val="95DFE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36" y="2218"/>
              <a:ext cx="2913" cy="110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叫</a:t>
              </a:r>
              <a:endParaRPr lang="zh-CN" altLang="en-US" sz="4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935469" y="3061970"/>
            <a:ext cx="741680" cy="7620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曰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60090" y="1562100"/>
            <a:ext cx="2423160" cy="1078230"/>
            <a:chOff x="10510" y="1925"/>
            <a:chExt cx="3816" cy="1698"/>
          </a:xfrm>
        </p:grpSpPr>
        <p:sp>
          <p:nvSpPr>
            <p:cNvPr id="10" name="云形标注 9"/>
            <p:cNvSpPr/>
            <p:nvPr/>
          </p:nvSpPr>
          <p:spPr>
            <a:xfrm>
              <a:off x="10510" y="1925"/>
              <a:ext cx="3816" cy="1699"/>
            </a:xfrm>
            <a:prstGeom prst="cloudCallout">
              <a:avLst>
                <a:gd name="adj1" fmla="val 34617"/>
                <a:gd name="adj2" fmla="val 97910"/>
              </a:avLst>
            </a:prstGeom>
            <a:solidFill>
              <a:srgbClr val="F3A49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136" y="2218"/>
              <a:ext cx="2913" cy="110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小女儿</a:t>
              </a:r>
              <a:endParaRPr lang="zh-CN" altLang="en-US" sz="4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04595" y="2487930"/>
            <a:ext cx="9598420" cy="1676400"/>
          </a:xfrm>
          <a:prstGeom prst="roundRect">
            <a:avLst/>
          </a:prstGeom>
          <a:solidFill>
            <a:schemeClr val="bg1">
              <a:alpha val="85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精卫经常衔着西山的树枝和石头去填东海，从这里能够看出精卫的坚忍不拔。</a:t>
            </a:r>
            <a:endParaRPr lang="en-US" altLang="zh-CN" sz="4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438400" y="1917700"/>
            <a:ext cx="7315200" cy="2137410"/>
            <a:chOff x="849" y="8214"/>
            <a:chExt cx="15024" cy="444"/>
          </a:xfrm>
        </p:grpSpPr>
        <p:sp>
          <p:nvSpPr>
            <p:cNvPr id="12" name="同侧圆角矩形 11"/>
            <p:cNvSpPr/>
            <p:nvPr/>
          </p:nvSpPr>
          <p:spPr>
            <a:xfrm>
              <a:off x="849" y="8219"/>
              <a:ext cx="14736" cy="439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905" y="8214"/>
              <a:ext cx="14968" cy="4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110000"/>
                </a:lnSpc>
              </a:pPr>
              <a:r>
                <a:rPr lang="en-US" sz="40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从“溺而不返，故为精卫”可以感受到精卫不屈服于命运，勇于挑战的精神。</a:t>
              </a:r>
              <a:endParaRPr 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80375" y="3767455"/>
            <a:ext cx="1532890" cy="21685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custom2020517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2.xml><?xml version="1.0" encoding="utf-8"?>
<p:tagLst xmlns:p="http://schemas.openxmlformats.org/presentationml/2006/main">
  <p:tag name="KSO_WM_UNIT_FLASH_PICTURE_TYPE" val="1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t">
        <a:spAutoFit/>
      </a:bodyPr>
      <a:lstStyle>
        <a:defPPr>
          <a:defRPr lang="en-US" altLang="zh-CN" sz="4000" b="1">
            <a:latin typeface="宋体" panose="02010600030101010101" pitchFamily="2" charset="-122"/>
            <a:ea typeface="宋体" panose="02010600030101010101" pitchFamily="2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WPS 演示</Application>
  <PresentationFormat/>
  <Paragraphs>86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楷体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2021-09-15T15:31:00Z</cp:lastPrinted>
  <dcterms:created xsi:type="dcterms:W3CDTF">2021-09-15T15:31:00Z</dcterms:created>
  <dcterms:modified xsi:type="dcterms:W3CDTF">2021-10-05T12:25:29Z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C00AFD6EE6BF4464B3D947C4C7CB9A4D</vt:lpwstr>
  </property>
  <property fmtid="{D5CDD505-2E9C-101B-9397-08002B2CF9AE}" pid="7" name="KSOProductBuildVer">
    <vt:lpwstr>2052-11.1.0.10938</vt:lpwstr>
  </property>
</Properties>
</file>