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4"/>
  </p:handoutMasterIdLst>
  <p:sldIdLst>
    <p:sldId id="1214" r:id="rId3"/>
    <p:sldId id="323" r:id="rId4"/>
    <p:sldId id="1012" r:id="rId6"/>
    <p:sldId id="1045" r:id="rId7"/>
    <p:sldId id="1080" r:id="rId8"/>
    <p:sldId id="1130" r:id="rId9"/>
    <p:sldId id="1081" r:id="rId10"/>
    <p:sldId id="1131" r:id="rId11"/>
    <p:sldId id="1135" r:id="rId12"/>
    <p:sldId id="1083" r:id="rId13"/>
    <p:sldId id="1268" r:id="rId14"/>
    <p:sldId id="1085" r:id="rId15"/>
    <p:sldId id="1136" r:id="rId16"/>
    <p:sldId id="1137" r:id="rId17"/>
    <p:sldId id="1269" r:id="rId18"/>
    <p:sldId id="1138" r:id="rId19"/>
    <p:sldId id="1093" r:id="rId20"/>
    <p:sldId id="1134" r:id="rId21"/>
    <p:sldId id="1139" r:id="rId22"/>
    <p:sldId id="1144" r:id="rId23"/>
  </p:sldIdLst>
  <p:sldSz cx="9144000" cy="5143500"/>
  <p:notesSz cx="6858000" cy="9144000"/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lvl="1" indent="1143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lvl="2" indent="2286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lvl="3" indent="3429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lvl="4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  <a:srgbClr val="5BF74F"/>
    <a:srgbClr val="CEF84E"/>
    <a:srgbClr val="F6A251"/>
    <a:srgbClr val="F17E0D"/>
    <a:srgbClr val="04FAF2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27"/>
    <p:restoredTop sz="99852"/>
  </p:normalViewPr>
  <p:slideViewPr>
    <p:cSldViewPr showGuides="1">
      <p:cViewPr>
        <p:scale>
          <a:sx n="100" d="100"/>
          <a:sy n="100" d="100"/>
        </p:scale>
        <p:origin x="-1218" y="-7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66" d="100"/>
        <a:sy n="66" d="100"/>
      </p:scale>
      <p:origin x="0" y="4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60C8EF0-063C-4EC8-822D-D4BEE606CB45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fontAlgn="base"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FD2E35E-6DB1-4671-AA13-E9173BD066DF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2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28700" marR="0" lvl="3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4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fontAlgn="base"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图片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192088" y="200025"/>
            <a:ext cx="8758238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_GB2312" charset="-122"/>
                <a:ea typeface="楷体_GB2312" charset="-122"/>
                <a:cs typeface="+mn-cs"/>
                <a:sym typeface="+mn-ea"/>
              </a:rPr>
              <a:t>时用爪倒挂在屋檐下或树下，冬季在隐藏的地方冬眠。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2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</p:spPr>
        <p:txBody>
          <a:bodyPr/>
          <a:p>
            <a:pPr lvl="0" fontAlgn="base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39270" name="AutoShape 6" descr="http://img4.imgtn.bdimg.com/it/u=2528577024,3564945485&amp;fm=214&amp;gp=0.jp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9272" name="AutoShape 8" descr="http://img4.imgtn.bdimg.com/it/u=2528577024,3564945485&amp;fm=214&amp;gp=0.jp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9274" name="AutoShape 10" descr="http://img4.imgtn.bdimg.com/it/u=2528577024,3564945485&amp;fm=214&amp;gp=0.jp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9276" name="AutoShape 12" descr="http://img4.imgtn.bdimg.com/it/u=2528577024,3564945485&amp;fm=214&amp;gp=0.jp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9280" name="AutoShape 16" descr="http://5b0988e595225.cdn.sohucs.com/images/20171229/b64d656adb7a4cadbf8fca9cb7a88513.jpe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9282" name="AutoShape 18" descr="http://5b0988e595225.cdn.sohucs.com/images/20171229/b64d656adb7a4cadbf8fca9cb7a88513.jpeg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2" name="图片 1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sp>
        <p:nvSpPr>
          <p:cNvPr id="21" name="矩形 20"/>
          <p:cNvSpPr/>
          <p:nvPr/>
        </p:nvSpPr>
        <p:spPr>
          <a:xfrm>
            <a:off x="192088" y="200025"/>
            <a:ext cx="8758238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_GB2312" charset="-122"/>
                <a:ea typeface="楷体_GB2312" charset="-122"/>
                <a:cs typeface="+mn-cs"/>
                <a:sym typeface="+mn-ea"/>
              </a:rPr>
              <a:t>时用爪倒挂在屋檐下或树下，冬季在隐藏的地方冬眠。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>
    <p:random/>
  </p:transition>
  <p:hf sldNum="0"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tags" Target="../tags/tag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9140825" cy="51435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sp>
        <p:nvSpPr>
          <p:cNvPr id="21" name="矩形 20"/>
          <p:cNvSpPr/>
          <p:nvPr/>
        </p:nvSpPr>
        <p:spPr>
          <a:xfrm>
            <a:off x="192088" y="200025"/>
            <a:ext cx="8758238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_GB2312" charset="-122"/>
                <a:ea typeface="楷体_GB2312" charset="-122"/>
                <a:cs typeface="+mn-cs"/>
                <a:sym typeface="+mn-ea"/>
              </a:rPr>
              <a:t>时用爪倒挂在屋檐下或树下，冬季在隐藏的地方冬眠。</a:t>
            </a:r>
            <a:endParaRPr kumimoji="0" lang="zh-CN" alt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01738" y="1752600"/>
            <a:ext cx="4165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14 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普罗米修斯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8" name="图片 7" descr="u=1128568332,1241887926&amp;fm=214&amp;gp=0.jpg"/>
          <p:cNvPicPr>
            <a:picLocks noChangeAspect="1"/>
          </p:cNvPicPr>
          <p:nvPr/>
        </p:nvPicPr>
        <p:blipFill>
          <a:blip r:embed="rId2" cstate="print"/>
          <a:srcRect r="34163"/>
          <a:stretch>
            <a:fillRect/>
          </a:stretch>
        </p:blipFill>
        <p:spPr>
          <a:xfrm>
            <a:off x="5655945" y="377190"/>
            <a:ext cx="2784634" cy="337232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476250" y="819150"/>
            <a:ext cx="4578350" cy="2244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普罗米修斯的双手和双脚戴着铁环，被死死地锁在高高的悬崖上。他既不能动弹，也不能睡觉，日夜遭受着风吹雨淋的痛苦。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0484" name="Picture 4" descr="http://pic.guoxuedashi.com/lishipic/4/161813.jpg"/>
          <p:cNvPicPr>
            <a:picLocks noChangeAspect="1" noChangeArrowheads="1"/>
          </p:cNvPicPr>
          <p:nvPr/>
        </p:nvPicPr>
        <p:blipFill>
          <a:blip r:embed="rId1" cstate="print"/>
          <a:srcRect r="40021"/>
          <a:stretch>
            <a:fillRect/>
          </a:stretch>
        </p:blipFill>
        <p:spPr bwMode="auto">
          <a:xfrm>
            <a:off x="5292080" y="555526"/>
            <a:ext cx="3456384" cy="357187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9" name="TextBox 8"/>
          <p:cNvSpPr txBox="1"/>
          <p:nvPr/>
        </p:nvSpPr>
        <p:spPr>
          <a:xfrm>
            <a:off x="5381625" y="3870325"/>
            <a:ext cx="3286125" cy="460375"/>
          </a:xfrm>
          <a:prstGeom prst="rect">
            <a:avLst/>
          </a:prstGeom>
          <a:solidFill>
            <a:srgbClr val="E72424"/>
          </a:solidFill>
          <a:ln w="9525">
            <a:noFill/>
          </a:ln>
        </p:spPr>
        <p:txBody>
          <a:bodyPr wrap="square" anchor="t" anchorCtr="0">
            <a:spAutoFit/>
          </a:bodyPr>
          <a:p>
            <a:pPr algn="ctr">
              <a:buSzTx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普罗米修斯太痛苦了！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1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-17462"/>
            <a:ext cx="9120188" cy="5216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69545" y="3089274"/>
            <a:ext cx="8691880" cy="2030729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marR="0" indent="457200" algn="just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zh-CN" sz="32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kumimoji="0" altLang="zh-CN" sz="28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高加索山脉平均海拔3000米以上，山顶终年积雪，主峰厄尔布鲁士峰海拔超过5000米，是欧洲第一高峰。至今还是人迹罕至，气候条件恶劣，地势险要的地方，连鸟都很难飞过。</a:t>
            </a:r>
            <a:endParaRPr kumimoji="0" altLang="zh-CN" sz="2800" b="1" kern="120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7" name="Text Box 5"/>
          <p:cNvSpPr txBox="1"/>
          <p:nvPr/>
        </p:nvSpPr>
        <p:spPr>
          <a:xfrm>
            <a:off x="463550" y="1476375"/>
            <a:ext cx="8404225" cy="1371600"/>
          </a:xfrm>
          <a:prstGeom prst="rect">
            <a:avLst/>
          </a:prstGeom>
          <a:solidFill>
            <a:srgbClr val="C1F9FE"/>
          </a:solidFill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  <a:buSzTx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他被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死死地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锁在高高的悬崖上。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不能动弹，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也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不能睡觉，日夜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遭受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着风吹雨淋的痛苦。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9458" name="矩形 6"/>
          <p:cNvSpPr/>
          <p:nvPr/>
        </p:nvSpPr>
        <p:spPr>
          <a:xfrm>
            <a:off x="684213" y="555625"/>
            <a:ext cx="828040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" name="矩形 19"/>
          <p:cNvSpPr/>
          <p:nvPr/>
        </p:nvSpPr>
        <p:spPr>
          <a:xfrm>
            <a:off x="971550" y="2852738"/>
            <a:ext cx="7056438" cy="5222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尽管如此，普罗米修斯就是不向宙斯屈服。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6525" y="3644900"/>
            <a:ext cx="8956675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可以看出普罗米修斯是一个（               ）的人。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54563" y="3644900"/>
            <a:ext cx="2865437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坚定 、不屈不挠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1188" y="685800"/>
            <a:ext cx="8064500" cy="1384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普罗米修斯摇摇头，坚定地回答：“为人类造福，有什么错？我可以忍受各种痛苦，但决不会承认错误，更不会归还火种！”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25" y="2217738"/>
            <a:ext cx="141287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840038" y="1130300"/>
            <a:ext cx="360363" cy="433388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40263" y="1563688"/>
            <a:ext cx="360363" cy="431800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7161213" y="1563688"/>
            <a:ext cx="1152525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2192338" y="1995488"/>
            <a:ext cx="1152525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3" grpId="0"/>
      <p:bldP spid="24" grpId="0"/>
      <p:bldP spid="25" grpId="0" bldLvl="0" animBg="1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617538" y="1449388"/>
            <a:ext cx="7908925" cy="2244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狠心的宙斯又派了一只凶恶的鹫（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jiù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）鹰，每天站在普罗米修斯的双膝上，用它尖利的嘴巴，啄食他的肝脏。白天，他的肝脏被吃光了，可是一到晚上，肝脏又重新长了出来。这样，普罗米修斯所承受的痛苦，永远没有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了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尽头。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文本框 1"/>
          <p:cNvSpPr txBox="1"/>
          <p:nvPr/>
        </p:nvSpPr>
        <p:spPr>
          <a:xfrm>
            <a:off x="785813" y="1219200"/>
            <a:ext cx="7361237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为人类造福，有什么错？我可以忍受各种痛苦，但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决不会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承认错误，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更不会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归还火种！</a:t>
            </a:r>
            <a:endParaRPr lang="zh-CN" altLang="en-US" sz="32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3550" y="1301750"/>
            <a:ext cx="1104900" cy="1581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1692275" y="1300163"/>
            <a:ext cx="6985000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15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英雄总是令人敬佩的，他的最终结局怎么样？齐读最后一个自然段。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" name="圆角矩形 2"/>
          <p:cNvSpPr/>
          <p:nvPr/>
        </p:nvSpPr>
        <p:spPr>
          <a:xfrm>
            <a:off x="149225" y="565150"/>
            <a:ext cx="5111750" cy="6477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是谁救了普罗米修斯？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爆炸形 1 4"/>
          <p:cNvSpPr/>
          <p:nvPr/>
        </p:nvSpPr>
        <p:spPr>
          <a:xfrm>
            <a:off x="3851275" y="-165100"/>
            <a:ext cx="5545138" cy="2233613"/>
          </a:xfrm>
          <a:prstGeom prst="irregularSeal1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大力士赫拉克勒斯</a:t>
            </a:r>
            <a:endParaRPr kumimoji="0" lang="zh-CN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3825" y="2139950"/>
            <a:ext cx="4830763" cy="2244725"/>
          </a:xfrm>
          <a:prstGeom prst="rect">
            <a:avLst/>
          </a:prstGeom>
          <a:solidFill>
            <a:srgbClr val="46ECFD"/>
          </a:solidFill>
          <a:ln w="9525">
            <a:noFill/>
          </a:ln>
        </p:spPr>
        <p:txBody>
          <a:bodyPr wrap="none" anchor="t" anchorCtr="0">
            <a:spAutoFit/>
          </a:bodyPr>
          <a:p>
            <a:pPr>
              <a:buSz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普罗米修斯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Sz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为人类驱走黑暗带来光明，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Sz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为人类驱走寒冷带来温暖，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Sz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为人类驱走痛苦带来幸福，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Sz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这样的人怎么能遭受不幸呢！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49225" y="2139950"/>
            <a:ext cx="3533775" cy="6477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为什么要救他？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  <p:bldP spid="7" grpId="0" bldLvl="0" animBg="1"/>
      <p:bldP spid="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" name="矩形 18"/>
          <p:cNvSpPr/>
          <p:nvPr/>
        </p:nvSpPr>
        <p:spPr>
          <a:xfrm>
            <a:off x="836613" y="833438"/>
            <a:ext cx="3836987" cy="952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你认为普罗米修斯是一位怎样的天神？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云形 21"/>
          <p:cNvSpPr/>
          <p:nvPr/>
        </p:nvSpPr>
        <p:spPr>
          <a:xfrm>
            <a:off x="1042988" y="2284413"/>
            <a:ext cx="3168650" cy="1582738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造福人类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1506" name="Picture 2" descr="http://img1.cache.netease.com/catchpic/9/95/95D39F6A4EE91080263C583D83C6F0D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34813" y="754152"/>
            <a:ext cx="4115930" cy="324036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云形 1"/>
          <p:cNvSpPr/>
          <p:nvPr/>
        </p:nvSpPr>
        <p:spPr>
          <a:xfrm>
            <a:off x="1169988" y="2411413"/>
            <a:ext cx="3168650" cy="1582738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勇敢善良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云形 2"/>
          <p:cNvSpPr/>
          <p:nvPr/>
        </p:nvSpPr>
        <p:spPr>
          <a:xfrm>
            <a:off x="735013" y="2536825"/>
            <a:ext cx="3802063" cy="1584325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富有正义感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ldLvl="0" animBg="1"/>
      <p:bldP spid="2" grpId="0" bldLvl="0" animBg="1"/>
      <p:bldP spid="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549275" y="1265238"/>
            <a:ext cx="8045450" cy="15636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algn="just">
              <a:lnSpc>
                <a:spcPct val="120000"/>
              </a:lnSpc>
            </a:pP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    普罗米修斯给予了我们物质上的火种，带来了</a:t>
            </a:r>
            <a:r>
              <a:rPr lang="zh-CN" altLang="en-US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温暖、光明、健康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更给予了我们生生不息的精神火种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勇敢、坚强、博爱、无私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145" name="组合 7"/>
          <p:cNvGrpSpPr/>
          <p:nvPr/>
        </p:nvGrpSpPr>
        <p:grpSpPr>
          <a:xfrm>
            <a:off x="0" y="0"/>
            <a:ext cx="9144000" cy="5143500"/>
            <a:chOff x="0" y="1"/>
            <a:chExt cx="9144000" cy="5143500"/>
          </a:xfrm>
        </p:grpSpPr>
        <p:pic>
          <p:nvPicPr>
            <p:cNvPr id="6146" name="Picture 2" descr="http://s13.sinaimg.cn/mw690/9a14540fhd48c1115446c&amp;69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"/>
              <a:ext cx="9144000" cy="5143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47" name="TextBox 6"/>
            <p:cNvSpPr txBox="1"/>
            <p:nvPr/>
          </p:nvSpPr>
          <p:spPr>
            <a:xfrm>
              <a:off x="2555776" y="555526"/>
              <a:ext cx="1015663" cy="2862322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none" anchor="t" anchorCtr="0">
              <a:spAutoFit/>
            </a:bodyPr>
            <a:p>
              <a:r>
                <a:rPr lang="zh-CN" altLang="en-US" sz="5400" dirty="0">
                  <a:latin typeface="楷体" panose="02010609060101010101" pitchFamily="49" charset="-122"/>
                  <a:ea typeface="楷体" panose="02010609060101010101" pitchFamily="49" charset="-122"/>
                </a:rPr>
                <a:t>夸父逐日</a:t>
              </a:r>
              <a:endParaRPr lang="zh-CN" altLang="en-US" sz="5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10"/>
          <p:cNvGrpSpPr/>
          <p:nvPr/>
        </p:nvGrpSpPr>
        <p:grpSpPr>
          <a:xfrm>
            <a:off x="0" y="0"/>
            <a:ext cx="9144000" cy="5262563"/>
            <a:chOff x="0" y="-1"/>
            <a:chExt cx="9144000" cy="5262839"/>
          </a:xfrm>
        </p:grpSpPr>
        <p:pic>
          <p:nvPicPr>
            <p:cNvPr id="6149" name="图片 8" descr="u=1350421795,3250687301&amp;fm=26&amp;gp=0.jpg"/>
            <p:cNvPicPr>
              <a:picLocks noChangeAspect="1"/>
            </p:cNvPicPr>
            <p:nvPr/>
          </p:nvPicPr>
          <p:blipFill>
            <a:blip r:embed="rId2"/>
            <a:srcRect b="5746"/>
            <a:stretch>
              <a:fillRect/>
            </a:stretch>
          </p:blipFill>
          <p:spPr>
            <a:xfrm>
              <a:off x="0" y="-1"/>
              <a:ext cx="9144000" cy="526283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0" name="TextBox 9"/>
            <p:cNvSpPr txBox="1"/>
            <p:nvPr/>
          </p:nvSpPr>
          <p:spPr>
            <a:xfrm>
              <a:off x="295896" y="2211710"/>
              <a:ext cx="859790" cy="233680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none" anchor="t" anchorCtr="0">
              <a:spAutoFit/>
            </a:bodyPr>
            <a:p>
              <a:r>
                <a:rPr lang="zh-CN" altLang="en-US" sz="4400" b="1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嫦娥奔月</a:t>
              </a:r>
              <a:endParaRPr lang="zh-CN" altLang="en-US" sz="4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13"/>
          <p:cNvGrpSpPr/>
          <p:nvPr/>
        </p:nvGrpSpPr>
        <p:grpSpPr>
          <a:xfrm>
            <a:off x="0" y="0"/>
            <a:ext cx="9144000" cy="5308600"/>
            <a:chOff x="0" y="1"/>
            <a:chExt cx="9144000" cy="5308053"/>
          </a:xfrm>
        </p:grpSpPr>
        <p:pic>
          <p:nvPicPr>
            <p:cNvPr id="6152" name="Picture 6" descr="http://5b0988e595225.cdn.sohucs.com/q_mini,c_zoom,w_640/images/20170911/a09cd39767c8429898ab62112a9763ca.jpe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"/>
              <a:ext cx="9144000" cy="530805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3" name="TextBox 12"/>
            <p:cNvSpPr txBox="1"/>
            <p:nvPr/>
          </p:nvSpPr>
          <p:spPr>
            <a:xfrm>
              <a:off x="683568" y="3219822"/>
              <a:ext cx="2441694" cy="7694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en-US" sz="4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女娲补天</a:t>
              </a:r>
              <a:endPara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16"/>
          <p:cNvGrpSpPr/>
          <p:nvPr/>
        </p:nvGrpSpPr>
        <p:grpSpPr>
          <a:xfrm>
            <a:off x="0" y="0"/>
            <a:ext cx="9144000" cy="5308600"/>
            <a:chOff x="0" y="0"/>
            <a:chExt cx="9144000" cy="5308054"/>
          </a:xfrm>
        </p:grpSpPr>
        <p:pic>
          <p:nvPicPr>
            <p:cNvPr id="6155" name="Picture 8" descr="http://www.kedo.gov.cn/photo/bjkpw/upload/Image/khsj/1_3961505008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9144000" cy="53080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467544" y="3435846"/>
              <a:ext cx="3550920" cy="1106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defTabSz="6858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6600" b="1" kern="1200" cap="none" spc="0" normalizeH="0" baseline="0" noProof="0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后羿射日</a:t>
              </a:r>
              <a:endParaRPr kumimoji="0" lang="zh-CN" altLang="en-US" sz="6600" b="1" kern="1200" cap="none" spc="0" normalizeH="0" baseline="0" noProof="0" dirty="0">
                <a:solidFill>
                  <a:schemeClr val="accent6">
                    <a:lumMod val="20000"/>
                    <a:lumOff val="8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7544" y="942106"/>
            <a:ext cx="8280920" cy="169164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marR="0" indent="457200" algn="just" defTabSz="685800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zh-CN" sz="32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kumimoji="0" altLang="zh-CN" sz="32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这些都是我们中国的神话故事，在古希腊也流传着许多动人的神话传说。今天我们就来认识一位古希腊神话中的英雄——</a:t>
            </a:r>
            <a:endParaRPr kumimoji="0" altLang="zh-CN" sz="3200" b="1" kern="120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8673" name="图片 2" descr="C:\Users\lenovo\Desktop\timg (3)_副本.pngtimg (3)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112" y="4633913"/>
            <a:ext cx="9166225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4" name="文本框 14"/>
          <p:cNvSpPr txBox="1"/>
          <p:nvPr/>
        </p:nvSpPr>
        <p:spPr>
          <a:xfrm>
            <a:off x="623888" y="769938"/>
            <a:ext cx="1931987" cy="5603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r>
              <a:rPr lang="zh-CN" altLang="en-US" sz="3200" b="1" dirty="0">
                <a:latin typeface="幼圆" panose="02010509060101010101" pitchFamily="49" charset="-122"/>
                <a:ea typeface="幼圆" panose="02010509060101010101" pitchFamily="49" charset="-122"/>
              </a:rPr>
              <a:t>推荐书目</a:t>
            </a:r>
            <a:endParaRPr lang="zh-CN" altLang="en-US" sz="32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8675" name="图片 3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763" y="560388"/>
            <a:ext cx="3730625" cy="3729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文本框 11"/>
          <p:cNvSpPr txBox="1"/>
          <p:nvPr/>
        </p:nvSpPr>
        <p:spPr>
          <a:xfrm>
            <a:off x="171450" y="525463"/>
            <a:ext cx="1231900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第一课时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8194" name="矩形 6"/>
          <p:cNvSpPr/>
          <p:nvPr/>
        </p:nvSpPr>
        <p:spPr>
          <a:xfrm>
            <a:off x="4103688" y="842963"/>
            <a:ext cx="4572000" cy="35385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普罗米修斯是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古希腊神话传说中的神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。普罗米修斯与智慧女神雅典娜共同创造了人类，并教会了人类很多知识和技能。那时候，人和神是生活在一起的。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u=1128568332,1241887926&amp;fm=214&amp;gp=0.jpg"/>
          <p:cNvPicPr>
            <a:picLocks noChangeAspect="1"/>
          </p:cNvPicPr>
          <p:nvPr/>
        </p:nvPicPr>
        <p:blipFill>
          <a:blip r:embed="rId1" cstate="print"/>
          <a:srcRect r="34163"/>
          <a:stretch>
            <a:fillRect/>
          </a:stretch>
        </p:blipFill>
        <p:spPr>
          <a:xfrm>
            <a:off x="539552" y="987574"/>
            <a:ext cx="3384376" cy="3456383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" name="矩形 47"/>
          <p:cNvSpPr/>
          <p:nvPr/>
        </p:nvSpPr>
        <p:spPr>
          <a:xfrm>
            <a:off x="2195513" y="1438275"/>
            <a:ext cx="4897438" cy="20605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天神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普罗米修斯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众神领袖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宙斯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火神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赫淮斯托斯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大力士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赫拉克勒斯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7288" y="474663"/>
            <a:ext cx="2019300" cy="6461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神话人物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TextBox 21"/>
          <p:cNvSpPr txBox="1"/>
          <p:nvPr/>
        </p:nvSpPr>
        <p:spPr>
          <a:xfrm>
            <a:off x="539750" y="987425"/>
            <a:ext cx="7880350" cy="9540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借助人物，想一想，课文主要讲了一件什么事？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4438" y="1857375"/>
            <a:ext cx="6840537" cy="18780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本文主要写普罗米修斯为了解除人类没有火种的困苦，勇敢地盗取火种，因而受到宙斯的严厉惩罚，最终被大力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士赫拉克勒斯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相救，获得自由。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71688" y="2071688"/>
            <a:ext cx="4800600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用词语概括课文内容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爆炸形 1 7"/>
          <p:cNvSpPr/>
          <p:nvPr/>
        </p:nvSpPr>
        <p:spPr>
          <a:xfrm>
            <a:off x="642938" y="2786063"/>
            <a:ext cx="2592388" cy="2232025"/>
          </a:xfrm>
          <a:prstGeom prst="irregularSeal1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取火</a:t>
            </a:r>
            <a:endParaRPr kumimoji="0" lang="zh-CN" altLang="zh-CN" sz="4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爆炸形 1 8"/>
          <p:cNvSpPr/>
          <p:nvPr/>
        </p:nvSpPr>
        <p:spPr>
          <a:xfrm>
            <a:off x="3643313" y="2714625"/>
            <a:ext cx="2592388" cy="2232025"/>
          </a:xfrm>
          <a:prstGeom prst="irregularSeal1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受罚</a:t>
            </a:r>
            <a:endParaRPr kumimoji="0" lang="zh-CN" altLang="zh-CN" sz="4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爆炸形 1 9"/>
          <p:cNvSpPr/>
          <p:nvPr/>
        </p:nvSpPr>
        <p:spPr>
          <a:xfrm>
            <a:off x="6429375" y="2786063"/>
            <a:ext cx="2592388" cy="2232025"/>
          </a:xfrm>
          <a:prstGeom prst="irregularSeal1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获救</a:t>
            </a:r>
            <a:endParaRPr kumimoji="0" lang="zh-CN" altLang="zh-CN" sz="4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7" name="文本框 14"/>
          <p:cNvSpPr txBox="1"/>
          <p:nvPr/>
        </p:nvSpPr>
        <p:spPr>
          <a:xfrm>
            <a:off x="681038" y="395288"/>
            <a:ext cx="2146300" cy="5603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24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013" y="447675"/>
            <a:ext cx="366712" cy="45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 bldLvl="0" animBg="1"/>
      <p:bldP spid="9" grpId="0" bldLvl="0" animBg="1"/>
      <p:bldP spid="1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文本框 6"/>
          <p:cNvSpPr txBox="1"/>
          <p:nvPr/>
        </p:nvSpPr>
        <p:spPr>
          <a:xfrm>
            <a:off x="1612900" y="1323975"/>
            <a:ext cx="702627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30000"/>
              </a:lnSpc>
              <a:buSzTx/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默</a:t>
            </a:r>
            <a:r>
              <a:rPr 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读第1、2自然段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思考：普罗米修斯为什么要为人类盗取火种？</a:t>
            </a:r>
            <a:endParaRPr 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26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413" y="1323975"/>
            <a:ext cx="1233487" cy="1768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" name="矩形 15"/>
          <p:cNvSpPr/>
          <p:nvPr/>
        </p:nvSpPr>
        <p:spPr>
          <a:xfrm>
            <a:off x="746125" y="1038225"/>
            <a:ext cx="4392613" cy="1816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很久很久以前，地面上没有火，人们只好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吃生的东西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无边的黑暗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中度过一个又一个长夜。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4" name="Picture 2" descr="http://imgsrc.baidu.com/imgad/pic/item/18d8bc3eb13533fa0ba4bd14a3d3fd1f41345bfd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580112" y="1419622"/>
            <a:ext cx="2880320" cy="229465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0" name="TextBox 19"/>
          <p:cNvSpPr txBox="1"/>
          <p:nvPr/>
        </p:nvSpPr>
        <p:spPr>
          <a:xfrm>
            <a:off x="747713" y="3130550"/>
            <a:ext cx="4673600" cy="584200"/>
          </a:xfrm>
          <a:prstGeom prst="rect">
            <a:avLst/>
          </a:prstGeom>
          <a:solidFill>
            <a:srgbClr val="E72424"/>
          </a:solidFill>
          <a:ln w="9525">
            <a:noFill/>
          </a:ln>
        </p:spPr>
        <p:txBody>
          <a:bodyPr wrap="none" anchor="t" anchorCtr="0">
            <a:spAutoFit/>
          </a:bodyPr>
          <a:p>
            <a:pPr>
              <a:buSzTx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是谁给人类带来了火种？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80063" y="606425"/>
            <a:ext cx="3024187" cy="3600450"/>
            <a:chOff x="8788" y="956"/>
            <a:chExt cx="4763" cy="5670"/>
          </a:xfrm>
        </p:grpSpPr>
        <p:pic>
          <p:nvPicPr>
            <p:cNvPr id="12293" name="Picture 4" descr="http://test-1253113763.image.myqcloud.com/synthDailyrecord/2017-07-07/102f05ab972a4e6095f54643290445a7.jpg"/>
            <p:cNvPicPr>
              <a:picLocks noChangeAspect="1"/>
            </p:cNvPicPr>
            <p:nvPr/>
          </p:nvPicPr>
          <p:blipFill>
            <a:blip r:embed="rId2"/>
            <a:srcRect b="4520"/>
            <a:stretch>
              <a:fillRect/>
            </a:stretch>
          </p:blipFill>
          <p:spPr>
            <a:xfrm>
              <a:off x="8788" y="956"/>
              <a:ext cx="4763" cy="567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4" name="文本框 1"/>
            <p:cNvSpPr txBox="1"/>
            <p:nvPr/>
          </p:nvSpPr>
          <p:spPr>
            <a:xfrm>
              <a:off x="10463" y="956"/>
              <a:ext cx="3088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en-US" sz="28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普罗米修斯</a:t>
              </a:r>
              <a:endPara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12295" name="文本框 3"/>
          <p:cNvSpPr txBox="1"/>
          <p:nvPr/>
        </p:nvSpPr>
        <p:spPr>
          <a:xfrm>
            <a:off x="3836988" y="125413"/>
            <a:ext cx="309562" cy="3063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2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3313" name="图片 3" descr="C:\Users\lenovo\Desktop\timg (3)_副本.pngtimg (3)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112" y="4633913"/>
            <a:ext cx="9166225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647700" y="1492250"/>
            <a:ext cx="7996238" cy="1095375"/>
          </a:xfrm>
          <a:prstGeom prst="rect">
            <a:avLst/>
          </a:prstGeom>
          <a:noFill/>
          <a:ln w="9525">
            <a:noFill/>
          </a:ln>
        </p:spPr>
        <p:txBody>
          <a:bodyPr lIns="68581" tIns="34290" rIns="68581" bIns="34290" anchor="t" anchorCtr="0"/>
          <a:p>
            <a:pPr>
              <a:lnSpc>
                <a:spcPct val="9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自从有了火，人类就开始用它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烧熟食物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驱寒取暖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，并用火来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驱赶危害人类安全的猛兽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600" y="2495550"/>
            <a:ext cx="2374900" cy="1581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788988" y="519113"/>
            <a:ext cx="7123112" cy="582612"/>
          </a:xfrm>
          <a:prstGeom prst="rect">
            <a:avLst/>
          </a:prstGeom>
          <a:solidFill>
            <a:srgbClr val="E72424"/>
          </a:solidFill>
          <a:ln w="9525">
            <a:noFill/>
          </a:ln>
        </p:spPr>
        <p:txBody>
          <a:bodyPr wrap="none" anchor="t" anchorCtr="0">
            <a:spAutoFit/>
          </a:bodyPr>
          <a:p>
            <a:pPr>
              <a:buSzTx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有了火，人类的生活发生了什么变化？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100" y="2495550"/>
            <a:ext cx="2989263" cy="1639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rcRect l="3635" t="4286"/>
          <a:stretch>
            <a:fillRect/>
          </a:stretch>
        </p:blipFill>
        <p:spPr>
          <a:xfrm>
            <a:off x="6350000" y="2387600"/>
            <a:ext cx="2668588" cy="1797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文本框 6"/>
          <p:cNvSpPr txBox="1"/>
          <p:nvPr/>
        </p:nvSpPr>
        <p:spPr>
          <a:xfrm>
            <a:off x="1612900" y="1325563"/>
            <a:ext cx="6767513" cy="2009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30000"/>
              </a:lnSpc>
              <a:buSzTx/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自由朗读第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3-8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自然段，思考：普罗米修斯受到了怎样的惩罚？哪个情节最触动你？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413" y="1323975"/>
            <a:ext cx="1233487" cy="1768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33"/>
  <p:tag name="KSO_WM_UNIT_TYPE" val="a"/>
  <p:tag name="KSO_WM_UNIT_INDEX" val="1"/>
  <p:tag name="KSO_WM_UNIT_ID" val="custom233_4*a*1"/>
  <p:tag name="KSO_WM_UNIT_CLEAR" val="1"/>
  <p:tag name="KSO_WM_UNIT_LAYERLEVEL" val="1"/>
  <p:tag name="KSO_WM_UNIT_VALUE" val="12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1209</Words>
  <Application>WPS 演示</Application>
  <PresentationFormat/>
  <Paragraphs>102</Paragraphs>
  <Slides>20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微软雅黑</vt:lpstr>
      <vt:lpstr>Impact</vt:lpstr>
      <vt:lpstr>Calibri</vt:lpstr>
      <vt:lpstr>Lucida Sans</vt:lpstr>
      <vt:lpstr>Lucida Sans Unicode</vt:lpstr>
      <vt:lpstr>楷体_GB2312</vt:lpstr>
      <vt:lpstr>新宋体</vt:lpstr>
      <vt:lpstr>+mn-ea</vt:lpstr>
      <vt:lpstr>Segoe Print</vt:lpstr>
      <vt:lpstr>Courier New</vt:lpstr>
      <vt:lpstr>楷体</vt:lpstr>
      <vt:lpstr>黑体</vt:lpstr>
      <vt:lpstr>幼圆</vt:lpstr>
      <vt:lpstr>汉语拼音</vt:lpstr>
      <vt:lpstr>Arial Unicode MS</vt:lpstr>
      <vt:lpstr>汉语拼音</vt:lpstr>
      <vt:lpstr>Microsoft Sans Serif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qwe</cp:lastModifiedBy>
  <cp:revision>124</cp:revision>
  <dcterms:created xsi:type="dcterms:W3CDTF">2017-03-17T02:28:00Z</dcterms:created>
  <dcterms:modified xsi:type="dcterms:W3CDTF">2021-10-05T12:29:55Z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4AEA85EAEC8343FB842FC0171BD5A72E</vt:lpwstr>
  </property>
</Properties>
</file>