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28"/>
  </p:handoutMasterIdLst>
  <p:sldIdLst>
    <p:sldId id="1037" r:id="rId3"/>
    <p:sldId id="258" r:id="rId4"/>
    <p:sldId id="350" r:id="rId6"/>
    <p:sldId id="313" r:id="rId7"/>
    <p:sldId id="348" r:id="rId8"/>
    <p:sldId id="347" r:id="rId9"/>
    <p:sldId id="345" r:id="rId10"/>
    <p:sldId id="1030" r:id="rId11"/>
    <p:sldId id="343" r:id="rId12"/>
    <p:sldId id="342" r:id="rId13"/>
    <p:sldId id="1032" r:id="rId14"/>
    <p:sldId id="1033" r:id="rId15"/>
    <p:sldId id="1031" r:id="rId16"/>
    <p:sldId id="1002" r:id="rId17"/>
    <p:sldId id="340" r:id="rId18"/>
    <p:sldId id="1038" r:id="rId19"/>
    <p:sldId id="363" r:id="rId20"/>
    <p:sldId id="362" r:id="rId21"/>
    <p:sldId id="361" r:id="rId22"/>
    <p:sldId id="1034" r:id="rId23"/>
    <p:sldId id="1035" r:id="rId24"/>
    <p:sldId id="1036" r:id="rId25"/>
    <p:sldId id="360" r:id="rId26"/>
    <p:sldId id="359" r:id="rId27"/>
  </p:sldIdLst>
  <p:sldSz cx="12192000" cy="6858000"/>
  <p:notesSz cx="6858000" cy="9144000"/>
  <p:custDataLst>
    <p:tags r:id="rId32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78"/>
    <p:restoredTop sz="94236" autoAdjust="0"/>
  </p:normalViewPr>
  <p:slideViewPr>
    <p:cSldViewPr snapToGrid="0" showGuides="1">
      <p:cViewPr varScale="1">
        <p:scale>
          <a:sx n="68" d="100"/>
          <a:sy n="68" d="100"/>
        </p:scale>
        <p:origin x="664" y="48"/>
      </p:cViewPr>
      <p:guideLst>
        <p:guide orient="horz" pos="2224"/>
        <p:guide pos="375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2" Type="http://schemas.openxmlformats.org/officeDocument/2006/relationships/tags" Target="tags/tag24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0F9B84EA-7D68-4D60-9CB1-D50884785D1C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8D4E0FC9-F1F8-4FAE-9988-3BA365CFD46F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fld id="{1AC49D05-6128-4D0D-A32A-06A5E73B386C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0244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45" name="备注占位符 4"/>
          <p:cNvSpPr>
            <a:spLocks noGrp="1"/>
          </p:cNvSpPr>
          <p:nvPr>
            <p:ph type="body" sz="quarter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fld id="{5849F42C-2DAE-424C-A4B8-3140182C3E9F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r>
              <a:rPr lang="zh-CN" altLang="en-US">
                <a:ea typeface="宋体" panose="02010600030101010101" pitchFamily="2" charset="-122"/>
              </a:rPr>
              <a:t>加图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tags" Target="../tags/tag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>
            <p:custDataLst>
              <p:tags r:id="rId2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3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588"/>
            <a:ext cx="12192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1957384" y="2785972"/>
            <a:ext cx="7485380" cy="184404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1500" b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语文园地四</a:t>
            </a:r>
            <a:endParaRPr lang="zh-CN" altLang="en-US" sz="11500" b="1" cap="none" spc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思想气泡: 云 3"/>
          <p:cNvSpPr/>
          <p:nvPr/>
        </p:nvSpPr>
        <p:spPr>
          <a:xfrm>
            <a:off x="509046" y="2498103"/>
            <a:ext cx="10492033" cy="2205872"/>
          </a:xfrm>
          <a:prstGeom prst="cloudCallout">
            <a:avLst>
              <a:gd name="adj1" fmla="val -45733"/>
              <a:gd name="adj2" fmla="val -90112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3200" kern="100">
                <a:solidFill>
                  <a:schemeClr val="tx1"/>
                </a:solidFill>
                <a:effectLst/>
                <a:ea typeface="宋体" panose="02010600030101010101" pitchFamily="2" charset="-122"/>
              </a:rPr>
              <a:t>由这些词语你想到了哪个人物、故事？</a:t>
            </a:r>
            <a:endParaRPr lang="zh-CN" altLang="zh-CN" sz="3200" kern="100">
              <a:solidFill>
                <a:schemeClr val="tx1"/>
              </a:solidFill>
              <a:effectLst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45769" y="1176871"/>
            <a:ext cx="11007797" cy="502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zh-CN" altLang="en-US" sz="3600" b="1" kern="1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  （1）孙悟空神通广大，不仅能腾云驾雾，还能上天入地，而且刀枪不入；</a:t>
            </a:r>
            <a:endParaRPr lang="zh-CN" altLang="en-US" sz="3600" b="1" kern="1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  <a:p>
            <a:pPr indent="304800" algn="just">
              <a:lnSpc>
                <a:spcPct val="150000"/>
              </a:lnSpc>
            </a:pPr>
            <a:r>
              <a:rPr lang="zh-CN" altLang="en-US" sz="3600" b="1" kern="1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  （2）“各显神通”这个词让人想到八仙过海；</a:t>
            </a:r>
            <a:endParaRPr lang="zh-CN" altLang="en-US" sz="3600" b="1" kern="1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  <a:p>
            <a:pPr indent="304800" algn="just">
              <a:lnSpc>
                <a:spcPct val="150000"/>
              </a:lnSpc>
            </a:pPr>
            <a:r>
              <a:rPr lang="zh-CN" altLang="en-US" sz="3600" b="1" kern="1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  （3）神话中的哪吒有三头六臂，当听到猪八戒说自己是妖精时，哪吒勃然大怒，随即变出“三头六臂”，六只手分别拿着六件兵器，朝猪八戒打去。</a:t>
            </a:r>
            <a:endParaRPr lang="zh-CN" altLang="en-US" sz="3600" b="1" kern="1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3485" y="828079"/>
            <a:ext cx="9765030" cy="91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altLang="zh-CN" sz="3600" b="1" kern="10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你还想到其他表现人物本领高超的词语吗？</a:t>
            </a:r>
            <a:endParaRPr altLang="zh-CN" sz="3600" b="1" kern="100"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332866" y="2624942"/>
            <a:ext cx="6443489" cy="128426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4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开天辟地、火眼金睛……</a:t>
            </a:r>
            <a:endParaRPr lang="zh-CN" altLang="en-US" sz="4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带形: 上凸弯 1"/>
          <p:cNvSpPr/>
          <p:nvPr/>
        </p:nvSpPr>
        <p:spPr>
          <a:xfrm>
            <a:off x="3506772" y="443060"/>
            <a:ext cx="4251488" cy="977371"/>
          </a:xfrm>
          <a:prstGeom prst="ellipseRibbon2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/>
              <a:t>第二课时</a:t>
            </a:r>
            <a:endParaRPr lang="zh-CN" altLang="en-US" sz="3200"/>
          </a:p>
        </p:txBody>
      </p:sp>
      <p:sp>
        <p:nvSpPr>
          <p:cNvPr id="3" name="流程图: 终止 2"/>
          <p:cNvSpPr/>
          <p:nvPr/>
        </p:nvSpPr>
        <p:spPr>
          <a:xfrm>
            <a:off x="438237" y="968424"/>
            <a:ext cx="2784444" cy="694729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/>
              <a:t>词句段运用</a:t>
            </a:r>
            <a:endParaRPr lang="zh-CN" altLang="en-US" sz="3200"/>
          </a:p>
        </p:txBody>
      </p:sp>
      <p:sp>
        <p:nvSpPr>
          <p:cNvPr id="6" name="文本框 6"/>
          <p:cNvSpPr txBox="1"/>
          <p:nvPr/>
        </p:nvSpPr>
        <p:spPr>
          <a:xfrm>
            <a:off x="437515" y="2480310"/>
            <a:ext cx="11410315" cy="336359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indent="304800" algn="l">
              <a:lnSpc>
                <a:spcPct val="150000"/>
              </a:lnSpc>
            </a:pPr>
            <a:r>
              <a:rPr lang="zh-CN" sz="2400" b="1" kern="100"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◇轻而清的东西，缓缓上升，变成了天；重而浊的东西，慢慢下降，变成了地。</a:t>
            </a:r>
            <a:endParaRPr lang="zh-CN" sz="2400" b="1" kern="100"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04800" algn="l">
              <a:lnSpc>
                <a:spcPct val="150000"/>
              </a:lnSpc>
            </a:pPr>
            <a:r>
              <a:rPr lang="zh-CN" sz="2400" b="1" kern="100"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◇当太阳车从天空驰过的时候，普罗米修斯跑到太阳车那里，从喷射着火焰的车轮上，拿了一颗火星，带到人间。</a:t>
            </a:r>
            <a:endParaRPr lang="zh-CN" sz="2400" b="1" kern="100"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04800" algn="l">
              <a:lnSpc>
                <a:spcPct val="150000"/>
              </a:lnSpc>
            </a:pPr>
            <a:r>
              <a:rPr lang="zh-CN" sz="2400" b="1" kern="100"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◇女娲先从各地捡来赤、青、黄、白、黑五种颜色的石头，燃起神火熔炼。随着神火渐渐熄灭，五种颜色的石头被炼成了黏稠的石浆。女娲用这些石浆把天上的大窟窿修补好。</a:t>
            </a:r>
            <a:endParaRPr lang="zh-CN" sz="2400" b="1" kern="100"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4380" y="1773555"/>
            <a:ext cx="7328535" cy="57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3200" kern="10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边读边想象画面，感受神奇。</a:t>
            </a:r>
            <a:endParaRPr lang="zh-CN" altLang="zh-CN" sz="3200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32485" y="1347470"/>
            <a:ext cx="10527665" cy="86106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735" b="1"/>
              <a:t>选择一个你感受最深的句子来说说你读后的感受。</a:t>
            </a:r>
            <a:endParaRPr lang="zh-CN" altLang="en-US" sz="3735" b="1"/>
          </a:p>
        </p:txBody>
      </p:sp>
      <p:sp>
        <p:nvSpPr>
          <p:cNvPr id="7" name="文本框 6"/>
          <p:cNvSpPr txBox="1"/>
          <p:nvPr/>
        </p:nvSpPr>
        <p:spPr>
          <a:xfrm>
            <a:off x="1005840" y="2616200"/>
            <a:ext cx="9659620" cy="2560320"/>
          </a:xfrm>
          <a:prstGeom prst="rect">
            <a:avLst/>
          </a:prstGeom>
          <a:noFill/>
          <a:ln w="12700" cmpd="sng">
            <a:solidFill>
              <a:srgbClr val="2E2ED0"/>
            </a:solidFill>
            <a:prstDash val="lgDash"/>
          </a:ln>
        </p:spPr>
        <p:txBody>
          <a:bodyPr wrap="square" rtlCol="0" anchor="t">
            <a:spAutoFit/>
          </a:bodyPr>
          <a:lstStyle/>
          <a:p>
            <a:pPr indent="609600" fontAlgn="auto">
              <a:lnSpc>
                <a:spcPct val="150000"/>
              </a:lnSpc>
            </a:pPr>
            <a:r>
              <a:rPr sz="3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第一个句子描写天地形成时的情景；</a:t>
            </a:r>
            <a:endParaRPr sz="36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609600" fontAlgn="auto">
              <a:lnSpc>
                <a:spcPct val="150000"/>
              </a:lnSpc>
            </a:pPr>
            <a:r>
              <a:rPr sz="3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第二句写普罗米修斯“盗”取火种的场景；       </a:t>
            </a:r>
            <a:endParaRPr sz="36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609600" fontAlgn="auto">
              <a:lnSpc>
                <a:spcPct val="150000"/>
              </a:lnSpc>
            </a:pPr>
            <a:r>
              <a:rPr sz="3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第三个句子写女娲补天的情形。</a:t>
            </a:r>
            <a:endParaRPr sz="36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流程图: 终止 7"/>
          <p:cNvSpPr/>
          <p:nvPr/>
        </p:nvSpPr>
        <p:spPr>
          <a:xfrm>
            <a:off x="321279" y="426164"/>
            <a:ext cx="2784444" cy="694729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/>
              <a:t>写一写</a:t>
            </a:r>
            <a:endParaRPr lang="zh-CN" altLang="en-US" sz="320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79577" y="1227155"/>
            <a:ext cx="11128743" cy="1737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04800" algn="l">
              <a:lnSpc>
                <a:spcPct val="150000"/>
              </a:lnSpc>
            </a:pPr>
            <a:r>
              <a:rPr lang="en-US" sz="3600" b="1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       除了这些句子，你还觉得神话故事中国哪些地方很神奇，请结合相关内容，说一说你的体会。</a:t>
            </a:r>
            <a:endParaRPr lang="en-US" sz="3600" b="1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08330" y="3132455"/>
            <a:ext cx="10678795" cy="27228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20000"/>
              </a:lnSpc>
            </a:pPr>
            <a:r>
              <a:rPr lang="en-US" altLang="zh-CN" sz="36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我读《女娲造人》这个故事时，女娲用枯藤沾上泥浆向四处挥洒，溅落的泥点都变成了一个个蹦蹦跳跳的人，这个情节设置让我觉得特别神奇。</a:t>
            </a:r>
            <a:endParaRPr lang="en-US" altLang="zh-CN" sz="36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93509" y="2055569"/>
            <a:ext cx="10246936" cy="2560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en-US" altLang="zh-CN" sz="3600">
                <a:solidFill>
                  <a:srgbClr val="000000"/>
                </a:solidFill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这个单元，我们认识了许多神话人物，了解了许多神奇的神话故事。今天，我们再来学习一首与神话故事有关的古诗。</a:t>
            </a:r>
            <a:endParaRPr lang="en-US" altLang="zh-CN" sz="3600">
              <a:solidFill>
                <a:srgbClr val="000000"/>
              </a:solidFill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终止 1"/>
          <p:cNvSpPr/>
          <p:nvPr/>
        </p:nvSpPr>
        <p:spPr>
          <a:xfrm>
            <a:off x="672153" y="649447"/>
            <a:ext cx="2784444" cy="694729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/>
              <a:t>日积月累</a:t>
            </a:r>
            <a:endParaRPr lang="zh-CN" altLang="en-US" sz="32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31230" y="1615440"/>
            <a:ext cx="3566160" cy="42087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40723" y="726076"/>
            <a:ext cx="7378811" cy="822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zh-CN" altLang="zh-CN" sz="3200" b="1">
                <a:solidFill>
                  <a:schemeClr val="accent5"/>
                </a:solidFill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自由朗读古诗，读准字音，读好停顿。</a:t>
            </a:r>
            <a:endParaRPr lang="zh-CN" altLang="zh-CN" sz="3200" b="1">
              <a:solidFill>
                <a:schemeClr val="accent5"/>
              </a:solidFill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939165" y="1732915"/>
            <a:ext cx="4351020" cy="44850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 嫦   娥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［唐］李商隐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云母屏风烛影深，       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长河渐落晓星沉。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嫦娥应悔偷灵药，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碧海青天夜夜心。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1"/>
          <p:cNvSpPr txBox="1"/>
          <p:nvPr/>
        </p:nvSpPr>
        <p:spPr>
          <a:xfrm>
            <a:off x="3196590" y="1284605"/>
            <a:ext cx="8272145" cy="485267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indent="304800" algn="just">
              <a:lnSpc>
                <a:spcPct val="150000"/>
              </a:lnSpc>
            </a:pPr>
            <a:r>
              <a:rPr lang="en-US" sz="3200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李商隐（约813—约858），字义山，号玉谿生，怀州河内（今河南沁阳）人，唐代诗人。他擅长诗歌写作，是晚唐出色的诗人，和杜牧合称为“小李杜”，与温庭筠合称为“温李”。代表诗作有《锦瑟》《无题·相见时难别亦难》等。</a:t>
            </a:r>
            <a:endParaRPr lang="en-US" sz="3200" kern="10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流程图: 终止 2"/>
          <p:cNvSpPr/>
          <p:nvPr/>
        </p:nvSpPr>
        <p:spPr>
          <a:xfrm>
            <a:off x="5584395" y="467834"/>
            <a:ext cx="2784444" cy="694729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/>
              <a:t>诗人简介</a:t>
            </a:r>
            <a:endParaRPr lang="zh-CN" altLang="en-US" sz="32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8135" y="1666875"/>
            <a:ext cx="2451735" cy="3018155"/>
          </a:xfrm>
          <a:prstGeom prst="ellipse">
            <a:avLst/>
          </a:prstGeom>
        </p:spPr>
      </p:pic>
    </p:spTree>
    <p:custDataLst>
      <p:tags r:id="rId2"/>
    </p:custData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30961" y="2864485"/>
            <a:ext cx="8684260" cy="1005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zh-CN" altLang="zh-CN" sz="4000" b="1" kern="1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说一说你对《嫦娥奔月》的阅读感受。</a:t>
            </a:r>
            <a:endParaRPr lang="zh-CN" altLang="zh-CN" sz="4000" b="1" kern="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带形: 上凸弯 2"/>
          <p:cNvSpPr/>
          <p:nvPr/>
        </p:nvSpPr>
        <p:spPr>
          <a:xfrm>
            <a:off x="3506772" y="443060"/>
            <a:ext cx="4251488" cy="977371"/>
          </a:xfrm>
          <a:prstGeom prst="ellipseRibbon2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/>
              <a:t>第一课时</a:t>
            </a:r>
            <a:endParaRPr lang="zh-CN" altLang="en-US" sz="3200"/>
          </a:p>
        </p:txBody>
      </p:sp>
      <p:sp>
        <p:nvSpPr>
          <p:cNvPr id="4" name="流程图: 终止 3"/>
          <p:cNvSpPr/>
          <p:nvPr/>
        </p:nvSpPr>
        <p:spPr>
          <a:xfrm>
            <a:off x="480767" y="1464549"/>
            <a:ext cx="2784444" cy="694729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/>
              <a:t>交流平台</a:t>
            </a:r>
            <a:endParaRPr lang="zh-CN" altLang="en-US" sz="3200"/>
          </a:p>
        </p:txBody>
      </p:sp>
      <p:sp>
        <p:nvSpPr>
          <p:cNvPr id="8" name="文本框 7"/>
          <p:cNvSpPr txBox="1"/>
          <p:nvPr/>
        </p:nvSpPr>
        <p:spPr>
          <a:xfrm>
            <a:off x="707390" y="2386965"/>
            <a:ext cx="10777220" cy="2066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600" b="1" kern="10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同学们，这个单元我们学习了神话，一起来回忆，你觉得本单元课文有哪些情节打动了你？触动到了你？在课外还有哪些神话人物给你留下深刻的印象？</a:t>
            </a:r>
            <a:endParaRPr lang="en-US" sz="3600" b="1" kern="10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5479" y="781422"/>
            <a:ext cx="10885006" cy="91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en-US" altLang="zh-CN" sz="3600" b="1" kern="1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    借助插图和以往的知识经验，说一说古诗大意。</a:t>
            </a:r>
            <a:endParaRPr lang="en-US" altLang="zh-CN" sz="3600" b="1" kern="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8" t="4359" r="15471" b="7378"/>
          <a:stretch>
            <a:fillRect/>
          </a:stretch>
        </p:blipFill>
        <p:spPr>
          <a:xfrm>
            <a:off x="5337312" y="1599595"/>
            <a:ext cx="6013173" cy="4960121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939165" y="1732915"/>
            <a:ext cx="4351020" cy="448500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 嫦   娥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［唐］李商隐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云母屏风烛影深，       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长河渐落晓星沉。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嫦娥应悔偷灵药，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碧海青天夜夜心。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120664" y="1986537"/>
            <a:ext cx="8333661" cy="1920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en-US" sz="4000" b="1" kern="1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  描写的事物：</a:t>
            </a:r>
            <a:endParaRPr lang="en-US" sz="4000" b="1" kern="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 algn="just">
              <a:lnSpc>
                <a:spcPct val="150000"/>
              </a:lnSpc>
            </a:pPr>
            <a:r>
              <a:rPr lang="en-US" sz="4000" b="1" kern="1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云母、屏风、烛影、长河、晓星</a:t>
            </a:r>
            <a:endParaRPr lang="en-US" sz="4000" b="1" kern="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15844" y="1750531"/>
            <a:ext cx="5732230" cy="2834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en-US" sz="4000" b="1" kern="1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“长河”指的是“银河”；</a:t>
            </a:r>
            <a:endParaRPr lang="en-US" sz="4000" b="1" kern="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 algn="just">
              <a:lnSpc>
                <a:spcPct val="150000"/>
              </a:lnSpc>
            </a:pPr>
            <a:r>
              <a:rPr lang="en-US" sz="4000" b="1" kern="1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“晓星”指的是“晨星”；</a:t>
            </a:r>
            <a:endParaRPr lang="en-US" sz="4000" b="1" kern="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 algn="just">
              <a:lnSpc>
                <a:spcPct val="150000"/>
              </a:lnSpc>
            </a:pPr>
            <a:r>
              <a:rPr lang="en-US" sz="4000" b="1" kern="1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“应”表示料想、猜测。</a:t>
            </a:r>
            <a:endParaRPr lang="en-US" sz="4000" b="1" kern="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2"/>
          <p:cNvSpPr txBox="1"/>
          <p:nvPr/>
        </p:nvSpPr>
        <p:spPr>
          <a:xfrm>
            <a:off x="1715770" y="1818640"/>
            <a:ext cx="8991600" cy="355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thickThin">
            <a:solidFill>
              <a:schemeClr val="accent6">
                <a:lumMod val="50000"/>
              </a:schemeClr>
            </a:solidFill>
            <a:prstDash val="lgDashDot"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indent="304800" algn="just">
              <a:lnSpc>
                <a:spcPct val="150000"/>
              </a:lnSpc>
            </a:pPr>
            <a:r>
              <a:rPr lang="en-US" sz="3200" kern="10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  云母屏风上烛影暗淡，银河渐渐斜落晨星也隐没低沉。</a:t>
            </a:r>
            <a:endParaRPr lang="en-US" sz="3200" kern="100"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304800" algn="just">
              <a:lnSpc>
                <a:spcPct val="150000"/>
              </a:lnSpc>
            </a:pPr>
            <a:r>
              <a:rPr lang="en-US" sz="3200" kern="10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  嫦娥应该后悔偷取了长生不老之药，如今空对碧海青天夜夜孤寂。</a:t>
            </a:r>
            <a:endParaRPr lang="en-US" sz="3200" kern="100"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流程图: 终止 2"/>
          <p:cNvSpPr/>
          <p:nvPr/>
        </p:nvSpPr>
        <p:spPr>
          <a:xfrm>
            <a:off x="672153" y="649447"/>
            <a:ext cx="2784444" cy="694729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/>
              <a:t>古诗大意</a:t>
            </a:r>
            <a:endParaRPr lang="zh-CN" altLang="en-US" sz="3200"/>
          </a:p>
        </p:txBody>
      </p:sp>
    </p:spTree>
    <p:custDataLst>
      <p:tags r:id="rId1"/>
    </p:custData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868130" y="5505725"/>
            <a:ext cx="8679730" cy="57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3200">
                <a:solidFill>
                  <a:srgbClr val="00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朗读古诗，想象画面，想象嫦娥的心理活动。</a:t>
            </a:r>
            <a:endParaRPr lang="zh-CN" altLang="zh-CN" sz="3200">
              <a:solidFill>
                <a:srgbClr val="000000"/>
              </a:solidFill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718560" y="763270"/>
            <a:ext cx="4351020" cy="448500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shade val="50000"/>
                <a:alpha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 嫦   娥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［唐］李商隐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云母屏风烛影深，       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长河渐落晓星沉。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嫦娥应悔偷灵药，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sz="3200" kern="1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碧海青天夜夜心。</a:t>
            </a:r>
            <a:endParaRPr lang="en-US" sz="3200" kern="10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7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277600" y="11201400"/>
            <a:ext cx="355600" cy="2667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25548" y="648331"/>
            <a:ext cx="10940903" cy="15544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l">
              <a:lnSpc>
                <a:spcPct val="150000"/>
              </a:lnSpc>
            </a:pPr>
            <a:r>
              <a:rPr lang="en-US" altLang="zh-CN" sz="3200" b="1" kern="10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   有同学学习了神话单元后，有了这样的收获和体会，一起读一读交流平台。</a:t>
            </a:r>
            <a:endParaRPr lang="en-US" altLang="zh-CN" sz="3200" b="1" kern="100"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5" t="23471" r="8080" b="21879"/>
          <a:stretch>
            <a:fillRect/>
          </a:stretch>
        </p:blipFill>
        <p:spPr>
          <a:xfrm>
            <a:off x="1381539" y="2178468"/>
            <a:ext cx="9640957" cy="4031201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1816712" y="2686167"/>
            <a:ext cx="7610093" cy="261169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04800" algn="l">
              <a:lnSpc>
                <a:spcPct val="150000"/>
              </a:lnSpc>
            </a:pPr>
            <a:r>
              <a:rPr altLang="zh-CN" sz="3600" b="1" kern="1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（1）充满神奇的想象</a:t>
            </a:r>
            <a:endParaRPr altLang="zh-CN" sz="3600" b="1" kern="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 algn="l">
              <a:lnSpc>
                <a:spcPct val="150000"/>
              </a:lnSpc>
            </a:pPr>
            <a:r>
              <a:rPr altLang="zh-CN" sz="3600" b="1" kern="1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（2）人物个性鲜明</a:t>
            </a:r>
            <a:endParaRPr altLang="zh-CN" sz="3600" b="1" kern="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 algn="l">
              <a:lnSpc>
                <a:spcPct val="150000"/>
              </a:lnSpc>
            </a:pPr>
            <a:r>
              <a:rPr altLang="zh-CN" sz="3600" b="1" kern="1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（3）表达了古人对世界的认识</a:t>
            </a:r>
            <a:endParaRPr altLang="zh-CN" sz="3600" b="1" kern="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48878" y="1426210"/>
            <a:ext cx="3726180" cy="1005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l">
              <a:lnSpc>
                <a:spcPct val="150000"/>
              </a:lnSpc>
            </a:pPr>
            <a:r>
              <a:rPr lang="zh-CN" sz="4000" b="1" kern="10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神话的特点：</a:t>
            </a:r>
            <a:endParaRPr lang="zh-CN" sz="4000" b="1" kern="100"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流程图: 终止 4"/>
          <p:cNvSpPr/>
          <p:nvPr/>
        </p:nvSpPr>
        <p:spPr>
          <a:xfrm>
            <a:off x="285115" y="534670"/>
            <a:ext cx="2112010" cy="694690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/>
              <a:t>小结 </a:t>
            </a:r>
            <a:endParaRPr lang="zh-CN" altLang="en-US" sz="320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终止 1"/>
          <p:cNvSpPr/>
          <p:nvPr/>
        </p:nvSpPr>
        <p:spPr>
          <a:xfrm>
            <a:off x="374442" y="496986"/>
            <a:ext cx="2784444" cy="694729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/>
              <a:t>识字加油站</a:t>
            </a:r>
            <a:endParaRPr lang="zh-CN" altLang="en-US" sz="3200"/>
          </a:p>
        </p:txBody>
      </p:sp>
      <p:sp>
        <p:nvSpPr>
          <p:cNvPr id="5" name="文本框 5"/>
          <p:cNvSpPr txBox="1"/>
          <p:nvPr/>
        </p:nvSpPr>
        <p:spPr>
          <a:xfrm>
            <a:off x="2360832" y="2302421"/>
            <a:ext cx="6420485" cy="208978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indent="304800" algn="l">
              <a:lnSpc>
                <a:spcPct val="150000"/>
              </a:lnSpc>
            </a:pPr>
            <a:r>
              <a:rPr sz="4000" kern="10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花圃  花卉  花蕾  花蕊</a:t>
            </a:r>
            <a:endParaRPr sz="4000" kern="10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304800" algn="l">
              <a:lnSpc>
                <a:spcPct val="150000"/>
              </a:lnSpc>
            </a:pPr>
            <a:r>
              <a:rPr sz="4000" kern="10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玫瑰  茉莉  牡丹  海棠</a:t>
            </a:r>
            <a:endParaRPr sz="4000" kern="10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8868" y="1570568"/>
            <a:ext cx="7749476" cy="7010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4000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读一读</a:t>
            </a:r>
            <a:endParaRPr lang="zh-CN" altLang="zh-CN" sz="4000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15011" y="4964852"/>
            <a:ext cx="8112125" cy="701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sz="4000" b="1">
                <a:solidFill>
                  <a:schemeClr val="accent5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你从这两组词语中发现了什么？</a:t>
            </a:r>
            <a:endParaRPr lang="zh-CN" sz="4000" b="1">
              <a:solidFill>
                <a:schemeClr val="accent5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510540" y="1123315"/>
            <a:ext cx="10685145" cy="547751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04800" algn="just">
              <a:lnSpc>
                <a:spcPct val="150000"/>
              </a:lnSpc>
            </a:pPr>
            <a:r>
              <a:rPr sz="3200" b="1" kern="1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（1）这些词都与“花”有关。</a:t>
            </a:r>
            <a:endParaRPr sz="3200" b="1" kern="1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 algn="just">
              <a:lnSpc>
                <a:spcPct val="150000"/>
              </a:lnSpc>
            </a:pPr>
            <a:r>
              <a:rPr sz="3200" b="1" kern="1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（2）两组词的类别不同，第一组词语的词义都与花相关，第二组都是花名。</a:t>
            </a:r>
            <a:endParaRPr sz="3200" b="1" kern="1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 algn="just">
              <a:lnSpc>
                <a:spcPct val="150000"/>
              </a:lnSpc>
            </a:pPr>
            <a:r>
              <a:rPr sz="3200" b="1" kern="1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“花圃”是指种植花的场地。“花卉”是所有花的总称，“花蕾”指的是没有开放的花，“花蕊”是指花结构中的名称。玫瑰、茉莉、牡丹、海棠是指具体的花的名称。</a:t>
            </a:r>
            <a:endParaRPr sz="3200" b="1" kern="1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76555" y="567690"/>
            <a:ext cx="9765030" cy="91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zh-CN" altLang="zh-CN" sz="3600" b="1" kern="10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思考怎么记住这些字？</a:t>
            </a:r>
            <a:endParaRPr lang="zh-CN" altLang="zh-CN" sz="3600" b="1" kern="100"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894080" y="1699260"/>
            <a:ext cx="9787255" cy="883920"/>
          </a:xfrm>
          <a:prstGeom prst="rect">
            <a:avLst/>
          </a:prstGeom>
          <a:solidFill>
            <a:schemeClr val="lt1"/>
          </a:solidFill>
          <a:ln w="28575" cmpd="dbl">
            <a:solidFill>
              <a:schemeClr val="accent6"/>
            </a:solidFill>
            <a:prstDash val="sysDot"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indent="304800" algn="ctr">
              <a:lnSpc>
                <a:spcPct val="130000"/>
              </a:lnSpc>
              <a:spcAft>
                <a:spcPct val="0"/>
              </a:spcAft>
            </a:pPr>
            <a:r>
              <a:rPr lang="en-US" altLang="zh-CN" sz="4000" ker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rPr>
              <a:t>圃 卉 蕾 蕊 玫 茉 莉 牡 丹 棠</a:t>
            </a:r>
            <a:endParaRPr lang="en-US" altLang="zh-CN" sz="4000" ker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5" name="矩形: 圆角 3"/>
          <p:cNvSpPr/>
          <p:nvPr/>
        </p:nvSpPr>
        <p:spPr>
          <a:xfrm>
            <a:off x="735965" y="2863850"/>
            <a:ext cx="9856470" cy="321119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04800" algn="just">
              <a:lnSpc>
                <a:spcPct val="150000"/>
              </a:lnSpc>
            </a:pPr>
            <a:r>
              <a:rPr lang="zh-CN" altLang="zh-CN" sz="4000" kern="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（1）形声字：圃  蕾  茉  莉  棠</a:t>
            </a:r>
            <a:endParaRPr lang="zh-CN" altLang="zh-CN" sz="4000" kern="10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304800" algn="just">
              <a:lnSpc>
                <a:spcPct val="150000"/>
              </a:lnSpc>
            </a:pPr>
            <a:r>
              <a:rPr lang="zh-CN" altLang="zh-CN" sz="4000" kern="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（2）自主识记：卉  蕊  玫  牡  丹 </a:t>
            </a:r>
            <a:endParaRPr lang="zh-CN" altLang="zh-CN" sz="4000" kern="10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76555" y="567690"/>
            <a:ext cx="9765030" cy="91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zh-CN" altLang="zh-CN" sz="3600" b="1" kern="10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与第一组词语想类似的词语还有哪些？</a:t>
            </a:r>
            <a:endParaRPr lang="zh-CN" altLang="zh-CN" sz="3600" b="1" kern="100"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矩形: 圆角 3"/>
          <p:cNvSpPr/>
          <p:nvPr/>
        </p:nvSpPr>
        <p:spPr>
          <a:xfrm>
            <a:off x="1094105" y="1605916"/>
            <a:ext cx="9430385" cy="145796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04800" algn="just">
              <a:lnSpc>
                <a:spcPct val="150000"/>
              </a:lnSpc>
            </a:pPr>
            <a:r>
              <a:rPr lang="zh-CN" altLang="zh-CN" sz="4000" kern="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花盆、花棚、花园、花坛、花瓣、花柱。</a:t>
            </a:r>
            <a:endParaRPr lang="zh-CN" altLang="zh-CN" sz="4000" kern="10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592416" y="3483806"/>
            <a:ext cx="6806113" cy="1237857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04800" algn="ctr">
              <a:lnSpc>
                <a:spcPct val="130000"/>
              </a:lnSpc>
            </a:pPr>
            <a:r>
              <a:rPr lang="zh-CN" altLang="zh-CN" sz="4000" b="1" kern="100">
                <a:solidFill>
                  <a:schemeClr val="bg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你还知道哪些花的名称？</a:t>
            </a:r>
            <a:endParaRPr lang="zh-CN" altLang="zh-CN" sz="4000" b="1" kern="100">
              <a:solidFill>
                <a:schemeClr val="bg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流程图: 终止 2"/>
          <p:cNvSpPr/>
          <p:nvPr/>
        </p:nvSpPr>
        <p:spPr>
          <a:xfrm>
            <a:off x="121372" y="400734"/>
            <a:ext cx="2784444" cy="694729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/>
              <a:t>词句段运用</a:t>
            </a:r>
            <a:endParaRPr lang="zh-CN" altLang="en-US" sz="3200"/>
          </a:p>
        </p:txBody>
      </p:sp>
      <p:sp>
        <p:nvSpPr>
          <p:cNvPr id="6" name="文本框 6"/>
          <p:cNvSpPr txBox="1"/>
          <p:nvPr/>
        </p:nvSpPr>
        <p:spPr>
          <a:xfrm>
            <a:off x="754380" y="2318385"/>
            <a:ext cx="10551160" cy="2367915"/>
          </a:xfrm>
          <a:prstGeom prst="rect">
            <a:avLst/>
          </a:prstGeom>
          <a:solidFill>
            <a:schemeClr val="lt1"/>
          </a:solidFill>
          <a:ln w="28575" cmpd="dbl">
            <a:solidFill>
              <a:schemeClr val="accent6">
                <a:lumMod val="50000"/>
              </a:schemeClr>
            </a:solidFill>
            <a:prstDash val="sysDot"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indent="304800" algn="l">
              <a:lnSpc>
                <a:spcPct val="150000"/>
              </a:lnSpc>
            </a:pPr>
            <a:r>
              <a:rPr lang="zh-CN" sz="44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腾云驾雾  上天入地  神机妙算  各显神通 </a:t>
            </a:r>
            <a:endParaRPr lang="zh-CN" sz="440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304800" algn="l">
              <a:lnSpc>
                <a:spcPct val="150000"/>
              </a:lnSpc>
            </a:pPr>
            <a:r>
              <a:rPr lang="zh-CN" sz="4400" kern="10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三头六臂  神通广大  未卜先知  刀枪不入</a:t>
            </a:r>
            <a:endParaRPr lang="zh-CN" sz="4400" kern="10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4380" y="1483995"/>
            <a:ext cx="2151380" cy="7010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4000" b="1" kern="10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读一读</a:t>
            </a:r>
            <a:endParaRPr lang="zh-CN" altLang="zh-CN" sz="4000" b="1" kern="1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: 圆角 3"/>
          <p:cNvSpPr/>
          <p:nvPr/>
        </p:nvSpPr>
        <p:spPr>
          <a:xfrm>
            <a:off x="703580" y="4994275"/>
            <a:ext cx="10678160" cy="112712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04800" algn="just">
              <a:lnSpc>
                <a:spcPct val="130000"/>
              </a:lnSpc>
            </a:pPr>
            <a:r>
              <a:rPr lang="zh-CN" altLang="zh-CN" sz="4000" kern="1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认真观察这些词语，找出这些词语的共同点。</a:t>
            </a:r>
            <a:endParaRPr lang="zh-CN" altLang="zh-CN" sz="4000" kern="10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0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4.xml><?xml version="1.0" encoding="utf-8"?>
<p:tagLst xmlns:p="http://schemas.openxmlformats.org/presentationml/2006/main">
  <p:tag name="KSO_WM_SPECIAL_SOURCE" val="bdnull"/>
</p:tagLst>
</file>

<file path=ppt/tags/tag1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6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7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8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9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0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6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8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9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1604</Words>
  <Application>WPS 演示</Application>
  <PresentationFormat/>
  <Paragraphs>134</Paragraphs>
  <Slides>24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Times New Roman</vt:lpstr>
      <vt:lpstr>楷体</vt:lpstr>
      <vt:lpstr>Times New Roman</vt:lpstr>
      <vt:lpstr>Arial Unicode MS</vt:lpstr>
      <vt:lpstr>Tahoma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2021-09-14T16:17:00Z</cp:lastPrinted>
  <dcterms:created xsi:type="dcterms:W3CDTF">2021-09-14T16:17:00Z</dcterms:created>
  <dcterms:modified xsi:type="dcterms:W3CDTF">2021-10-05T12:39:30Z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FFE40FFE9A1E4F9EA4DD31C9EA0D1D94</vt:lpwstr>
  </property>
  <property fmtid="{D5CDD505-2E9C-101B-9397-08002B2CF9AE}" pid="7" name="KSOProductBuildVer">
    <vt:lpwstr>2052-11.1.0.10938</vt:lpwstr>
  </property>
</Properties>
</file>