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0"/>
  </p:notesMasterIdLst>
  <p:handoutMasterIdLst>
    <p:handoutMasterId r:id="rId21"/>
  </p:handoutMasterIdLst>
  <p:sldIdLst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40" y="108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2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2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2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4882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2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82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82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04882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0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604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5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06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1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2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43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26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7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28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048729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74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675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6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77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21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22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3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4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99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00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1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2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9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9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69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14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15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6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17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8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19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0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10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11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12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0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1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0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104870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0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0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708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31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1048732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33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4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048679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680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1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2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686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8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9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690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048691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3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84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785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6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87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595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59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4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75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7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7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1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802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803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804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05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6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8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89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90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91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92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93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4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5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808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09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0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1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12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3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45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4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4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815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1048816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817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818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81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048770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71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72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3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0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1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82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6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7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8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99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048800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50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1048751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48752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53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54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56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57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1048758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59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1048760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1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62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22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23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4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6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104876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6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76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768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048736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3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3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581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615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616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7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618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619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9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593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8.xml"/><Relationship Id="rId3" Type="http://schemas.openxmlformats.org/officeDocument/2006/relationships/image" Target="../media/image2.png"/><Relationship Id="rId2" Type="http://schemas.openxmlformats.org/officeDocument/2006/relationships/tags" Target="../tags/tag18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3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4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5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6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0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19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0" descr="IMG_20200722_1009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1048607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algn="ctr"/>
            <a:br>
              <a:rPr lang="en-US" altLang="zh-CN" sz="2400"/>
            </a:br>
            <a:r>
              <a:rPr lang="en-US" altLang="zh-CN">
                <a:solidFill>
                  <a:srgbClr val="FF0000"/>
                </a:solidFill>
              </a:rPr>
              <a:t>17</a:t>
            </a:r>
            <a:r>
              <a:rPr lang="zh-CN" altLang="en-US">
                <a:solidFill>
                  <a:srgbClr val="FF0000"/>
                </a:solidFill>
              </a:rPr>
              <a:t>课 爬天都峰 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9716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791845"/>
            <a:ext cx="3914775" cy="4667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图片 5" descr="IMG_20200722_090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348210" cy="7435850"/>
          </a:xfrm>
          <a:prstGeom prst="rect">
            <a:avLst/>
          </a:prstGeom>
        </p:spPr>
      </p:pic>
      <p:sp>
        <p:nvSpPr>
          <p:cNvPr id="10486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登顶后</a:t>
            </a:r>
            <a:endParaRPr lang="zh-CN" altLang="en-US"/>
          </a:p>
        </p:txBody>
      </p:sp>
      <p:sp>
        <p:nvSpPr>
          <p:cNvPr id="104864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  <a:r>
              <a:rPr lang="zh-CN" altLang="en-US" sz="3200" b="1">
                <a:solidFill>
                  <a:schemeClr val="tx1"/>
                </a:solidFill>
              </a:rPr>
              <a:t>在鲫鱼背前，爸爸给我和老爷爷照了一张相，留作纪念。老爷爷拉拉我的小辫子，笑呵呵地说：“谢谢你啦，小朋友。要不是你的勇气鼓舞我，我还下不了决心哩！现在居然爬上来了！</a:t>
            </a:r>
            <a:r>
              <a:rPr lang="zh-CN" altLang="en-US" sz="3200"/>
              <a:t>”         </a:t>
            </a:r>
            <a:endParaRPr lang="zh-CN" altLang="en-US" sz="3200"/>
          </a:p>
        </p:txBody>
      </p:sp>
      <p:sp>
        <p:nvSpPr>
          <p:cNvPr id="1048641" name="椭圆形标注 3"/>
          <p:cNvSpPr/>
          <p:nvPr/>
        </p:nvSpPr>
        <p:spPr>
          <a:xfrm>
            <a:off x="3947160" y="3890645"/>
            <a:ext cx="6780530" cy="2359025"/>
          </a:xfrm>
          <a:prstGeom prst="wedgeEllipseCallout">
            <a:avLst>
              <a:gd name="adj1" fmla="val -32674"/>
              <a:gd name="adj2" fmla="val -6621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老爷爷向我们表示谢意。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图片 4" descr="2020082112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2000" cy="6856730"/>
          </a:xfrm>
          <a:prstGeom prst="rect">
            <a:avLst/>
          </a:prstGeom>
        </p:spPr>
      </p:pic>
      <p:sp>
        <p:nvSpPr>
          <p:cNvPr id="1048642" name="标题 1"/>
          <p:cNvSpPr>
            <a:spLocks noGrp="1"/>
          </p:cNvSpPr>
          <p:nvPr>
            <p:ph type="title"/>
          </p:nvPr>
        </p:nvSpPr>
        <p:spPr>
          <a:xfrm>
            <a:off x="611575" y="498545"/>
            <a:ext cx="10969200" cy="705600"/>
          </a:xfrm>
        </p:spPr>
        <p:txBody>
          <a:bodyPr/>
          <a:lstStyle/>
          <a:p>
            <a:r>
              <a:rPr lang="zh-CN" altLang="en-US"/>
              <a:t>思考</a:t>
            </a:r>
            <a:endParaRPr lang="zh-CN" altLang="en-US"/>
          </a:p>
        </p:txBody>
      </p:sp>
      <p:sp>
        <p:nvSpPr>
          <p:cNvPr id="10486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3200"/>
              <a:t> 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FF0000"/>
                </a:solidFill>
              </a:rPr>
              <a:t>1.这篇课文写了一件什么事？是按什么顺序写的？</a:t>
            </a: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/>
              <a:t>    </a:t>
            </a:r>
            <a:r>
              <a:rPr lang="zh-CN" altLang="en-US" sz="3200" b="1">
                <a:solidFill>
                  <a:schemeClr val="tx1"/>
                </a:solidFill>
              </a:rPr>
              <a:t> 课文写的是暑假里爸爸带“我”去爬天都峰，“我”与一位素不相识的老爷爷相互鼓励，一起登上天都峰的事情。全文是按照</a:t>
            </a:r>
            <a:r>
              <a:rPr lang="zh-CN" altLang="en-US" sz="3200" b="1">
                <a:solidFill>
                  <a:srgbClr val="C00000"/>
                </a:solidFill>
              </a:rPr>
              <a:t>事情发展</a:t>
            </a:r>
            <a:r>
              <a:rPr lang="zh-CN" altLang="en-US" sz="3200" b="1">
                <a:solidFill>
                  <a:schemeClr val="tx1"/>
                </a:solidFill>
              </a:rPr>
              <a:t>的顺序来写的：</a:t>
            </a:r>
            <a:r>
              <a:rPr lang="zh-CN" altLang="en-US" sz="3200">
                <a:solidFill>
                  <a:srgbClr val="FF0000"/>
                </a:solidFill>
              </a:rPr>
              <a:t>爬山前、爬山中、爬山后。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2" grpId="0"/>
      <p:bldP spid="104864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16" descr="IMG_20200722_1009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635"/>
          </a:xfrm>
          <a:prstGeom prst="rect">
            <a:avLst/>
          </a:prstGeom>
        </p:spPr>
      </p:pic>
      <p:sp>
        <p:nvSpPr>
          <p:cNvPr id="104864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2.文中的“我”在登山前后心理发生了怎样的变化？</a:t>
            </a:r>
            <a:endParaRPr lang="zh-CN" altLang="en-US"/>
          </a:p>
        </p:txBody>
      </p:sp>
      <p:sp>
        <p:nvSpPr>
          <p:cNvPr id="1048645" name="内容占位符 2"/>
          <p:cNvSpPr>
            <a:spLocks noGrp="1"/>
          </p:cNvSpPr>
          <p:nvPr>
            <p:ph idx="1"/>
          </p:nvPr>
        </p:nvSpPr>
        <p:spPr>
          <a:xfrm>
            <a:off x="608400" y="1411660"/>
            <a:ext cx="10969200" cy="4759200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endParaRPr lang="zh-CN" altLang="en-US"/>
          </a:p>
        </p:txBody>
      </p:sp>
      <p:sp>
        <p:nvSpPr>
          <p:cNvPr id="1048646" name="矩形 3"/>
          <p:cNvSpPr/>
          <p:nvPr/>
        </p:nvSpPr>
        <p:spPr>
          <a:xfrm>
            <a:off x="1037590" y="3475990"/>
            <a:ext cx="1384300" cy="6299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心理变化</a:t>
            </a:r>
            <a:endParaRPr lang="zh-CN" altLang="en-US"/>
          </a:p>
        </p:txBody>
      </p:sp>
      <p:cxnSp>
        <p:nvCxnSpPr>
          <p:cNvPr id="3145728" name="直接箭头连接符 6"/>
          <p:cNvCxnSpPr>
            <a:stCxn id="1048646" idx="3"/>
          </p:cNvCxnSpPr>
          <p:nvPr/>
        </p:nvCxnSpPr>
        <p:spPr>
          <a:xfrm flipV="1">
            <a:off x="2421890" y="3302635"/>
            <a:ext cx="1132840" cy="4883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7" name="矩形 7"/>
          <p:cNvSpPr/>
          <p:nvPr/>
        </p:nvSpPr>
        <p:spPr>
          <a:xfrm>
            <a:off x="3680460" y="3098165"/>
            <a:ext cx="1478280" cy="5505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爬山前</a:t>
            </a:r>
            <a:endParaRPr lang="zh-CN" altLang="en-US"/>
          </a:p>
        </p:txBody>
      </p:sp>
      <p:sp>
        <p:nvSpPr>
          <p:cNvPr id="1048648" name="减号 8"/>
          <p:cNvSpPr/>
          <p:nvPr/>
        </p:nvSpPr>
        <p:spPr>
          <a:xfrm>
            <a:off x="5332095" y="3145155"/>
            <a:ext cx="708025" cy="2679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49" name="矩形 9"/>
          <p:cNvSpPr/>
          <p:nvPr/>
        </p:nvSpPr>
        <p:spPr>
          <a:xfrm>
            <a:off x="6464935" y="3098165"/>
            <a:ext cx="5535930" cy="5664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缺乏自信、产生畏惧退缩的心理</a:t>
            </a:r>
            <a:endParaRPr lang="zh-CN" altLang="en-US"/>
          </a:p>
        </p:txBody>
      </p:sp>
      <p:cxnSp>
        <p:nvCxnSpPr>
          <p:cNvPr id="3145729" name="直接箭头连接符 10"/>
          <p:cNvCxnSpPr/>
          <p:nvPr/>
        </p:nvCxnSpPr>
        <p:spPr>
          <a:xfrm flipV="1">
            <a:off x="2515870" y="3916045"/>
            <a:ext cx="1195705" cy="47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0" name="矩形 11"/>
          <p:cNvSpPr/>
          <p:nvPr/>
        </p:nvSpPr>
        <p:spPr>
          <a:xfrm>
            <a:off x="3681095" y="3806190"/>
            <a:ext cx="2044065" cy="5505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与老爷爷对话后</a:t>
            </a:r>
            <a:endParaRPr lang="zh-CN" altLang="en-US"/>
          </a:p>
        </p:txBody>
      </p:sp>
      <p:sp>
        <p:nvSpPr>
          <p:cNvPr id="1048651" name="减号 12"/>
          <p:cNvSpPr/>
          <p:nvPr/>
        </p:nvSpPr>
        <p:spPr>
          <a:xfrm>
            <a:off x="5929630" y="3982085"/>
            <a:ext cx="535305" cy="7556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52" name="矩形 13"/>
          <p:cNvSpPr/>
          <p:nvPr/>
        </p:nvSpPr>
        <p:spPr>
          <a:xfrm>
            <a:off x="6716395" y="3900805"/>
            <a:ext cx="5317490" cy="6286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受到鼓舞，充满信心、奋力向上爬</a:t>
            </a:r>
            <a:endParaRPr lang="en-US" altLang="zh-CN"/>
          </a:p>
        </p:txBody>
      </p:sp>
      <p:cxnSp>
        <p:nvCxnSpPr>
          <p:cNvPr id="3145730" name="直接箭头连接符 14"/>
          <p:cNvCxnSpPr/>
          <p:nvPr/>
        </p:nvCxnSpPr>
        <p:spPr>
          <a:xfrm>
            <a:off x="2421890" y="4168140"/>
            <a:ext cx="1085215" cy="723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3" name="矩形 15"/>
          <p:cNvSpPr/>
          <p:nvPr/>
        </p:nvSpPr>
        <p:spPr>
          <a:xfrm>
            <a:off x="3664585" y="4655820"/>
            <a:ext cx="2422525" cy="6921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“</a:t>
            </a:r>
            <a:r>
              <a:rPr lang="zh-CN" altLang="en-US"/>
              <a:t>我</a:t>
            </a:r>
            <a:r>
              <a:rPr lang="en-US" altLang="zh-CN"/>
              <a:t>”</a:t>
            </a:r>
            <a:r>
              <a:rPr lang="zh-CN" altLang="en-US"/>
              <a:t>战胜了困难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图片 30" descr="202008211216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205335" cy="6857365"/>
          </a:xfrm>
          <a:prstGeom prst="rect">
            <a:avLst/>
          </a:prstGeom>
        </p:spPr>
      </p:pic>
      <p:sp>
        <p:nvSpPr>
          <p:cNvPr id="1048654" name="标题 1"/>
          <p:cNvSpPr>
            <a:spLocks noGrp="1"/>
          </p:cNvSpPr>
          <p:nvPr>
            <p:ph type="title"/>
          </p:nvPr>
        </p:nvSpPr>
        <p:spPr>
          <a:xfrm>
            <a:off x="611575" y="675075"/>
            <a:ext cx="10969200" cy="705600"/>
          </a:xfrm>
        </p:spPr>
        <p:txBody>
          <a:bodyPr/>
          <a:lstStyle/>
          <a:p>
            <a:r>
              <a:rPr lang="zh-CN" altLang="en-US"/>
              <a:t>梳理</a:t>
            </a:r>
            <a:endParaRPr lang="zh-CN" altLang="en-US"/>
          </a:p>
        </p:txBody>
      </p:sp>
      <p:sp>
        <p:nvSpPr>
          <p:cNvPr id="10486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1048656" name="矩形 3"/>
          <p:cNvSpPr/>
          <p:nvPr/>
        </p:nvSpPr>
        <p:spPr>
          <a:xfrm>
            <a:off x="376555" y="3154045"/>
            <a:ext cx="2454275" cy="5505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爬天都峰</a:t>
            </a:r>
            <a:endParaRPr lang="zh-CN" altLang="en-US"/>
          </a:p>
        </p:txBody>
      </p:sp>
      <p:cxnSp>
        <p:nvCxnSpPr>
          <p:cNvPr id="3145731" name="直接箭头连接符 4"/>
          <p:cNvCxnSpPr/>
          <p:nvPr/>
        </p:nvCxnSpPr>
        <p:spPr>
          <a:xfrm flipV="1">
            <a:off x="2830830" y="2767965"/>
            <a:ext cx="550545" cy="5981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7" name="矩形 5"/>
          <p:cNvSpPr/>
          <p:nvPr/>
        </p:nvSpPr>
        <p:spPr>
          <a:xfrm>
            <a:off x="3382010" y="2217420"/>
            <a:ext cx="2280285" cy="5664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爬峰之前</a:t>
            </a:r>
            <a:endParaRPr lang="zh-CN" altLang="en-US"/>
          </a:p>
        </p:txBody>
      </p:sp>
      <p:cxnSp>
        <p:nvCxnSpPr>
          <p:cNvPr id="3145732" name="直接连接符 6"/>
          <p:cNvCxnSpPr>
            <a:stCxn id="1048657" idx="3"/>
          </p:cNvCxnSpPr>
          <p:nvPr/>
        </p:nvCxnSpPr>
        <p:spPr>
          <a:xfrm>
            <a:off x="5662295" y="2500630"/>
            <a:ext cx="471805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8" name="矩形 7"/>
          <p:cNvSpPr/>
          <p:nvPr/>
        </p:nvSpPr>
        <p:spPr>
          <a:xfrm>
            <a:off x="6024245" y="2233295"/>
            <a:ext cx="3067685" cy="5346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高、陡、险</a:t>
            </a:r>
            <a:endParaRPr lang="zh-CN" altLang="en-US"/>
          </a:p>
        </p:txBody>
      </p:sp>
      <p:cxnSp>
        <p:nvCxnSpPr>
          <p:cNvPr id="3145733" name="直接连接符 8"/>
          <p:cNvCxnSpPr>
            <a:stCxn id="1048658" idx="3"/>
          </p:cNvCxnSpPr>
          <p:nvPr/>
        </p:nvCxnSpPr>
        <p:spPr>
          <a:xfrm flipV="1">
            <a:off x="9091930" y="2484755"/>
            <a:ext cx="408940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9" name="矩形 9"/>
          <p:cNvSpPr/>
          <p:nvPr/>
        </p:nvSpPr>
        <p:spPr>
          <a:xfrm>
            <a:off x="9500870" y="2201545"/>
            <a:ext cx="2454275" cy="5664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发颤</a:t>
            </a:r>
            <a:endParaRPr lang="zh-CN" altLang="en-US"/>
          </a:p>
        </p:txBody>
      </p:sp>
      <p:cxnSp>
        <p:nvCxnSpPr>
          <p:cNvPr id="3145734" name="直接箭头连接符 10"/>
          <p:cNvCxnSpPr>
            <a:stCxn id="1048656" idx="3"/>
          </p:cNvCxnSpPr>
          <p:nvPr/>
        </p:nvCxnSpPr>
        <p:spPr>
          <a:xfrm>
            <a:off x="2830830" y="3429635"/>
            <a:ext cx="1054100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0" name="矩形 11"/>
          <p:cNvSpPr/>
          <p:nvPr/>
        </p:nvSpPr>
        <p:spPr>
          <a:xfrm>
            <a:off x="3923030" y="3161665"/>
            <a:ext cx="1525905" cy="550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爬峰之中</a:t>
            </a:r>
            <a:endParaRPr lang="zh-CN" altLang="en-US"/>
          </a:p>
        </p:txBody>
      </p:sp>
      <p:cxnSp>
        <p:nvCxnSpPr>
          <p:cNvPr id="3145735" name="直接箭头连接符 12"/>
          <p:cNvCxnSpPr>
            <a:stCxn id="1048660" idx="3"/>
          </p:cNvCxnSpPr>
          <p:nvPr/>
        </p:nvCxnSpPr>
        <p:spPr>
          <a:xfrm flipV="1">
            <a:off x="5448935" y="3224530"/>
            <a:ext cx="519430" cy="212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1" name="矩形 14"/>
          <p:cNvSpPr/>
          <p:nvPr/>
        </p:nvSpPr>
        <p:spPr>
          <a:xfrm>
            <a:off x="6181725" y="3039745"/>
            <a:ext cx="1101090" cy="5664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鼓励</a:t>
            </a:r>
            <a:endParaRPr lang="zh-CN" altLang="en-US"/>
          </a:p>
        </p:txBody>
      </p:sp>
      <p:cxnSp>
        <p:nvCxnSpPr>
          <p:cNvPr id="3145736" name="直接箭头连接符 16"/>
          <p:cNvCxnSpPr/>
          <p:nvPr/>
        </p:nvCxnSpPr>
        <p:spPr>
          <a:xfrm>
            <a:off x="2814955" y="3704590"/>
            <a:ext cx="566420" cy="928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2" name="矩形 17"/>
          <p:cNvSpPr/>
          <p:nvPr/>
        </p:nvSpPr>
        <p:spPr>
          <a:xfrm>
            <a:off x="3480435" y="4415155"/>
            <a:ext cx="1968500" cy="7562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爬峰之后</a:t>
            </a:r>
            <a:endParaRPr lang="zh-CN" altLang="en-US"/>
          </a:p>
        </p:txBody>
      </p:sp>
      <p:cxnSp>
        <p:nvCxnSpPr>
          <p:cNvPr id="3145737" name="直接箭头连接符 18"/>
          <p:cNvCxnSpPr>
            <a:stCxn id="1048662" idx="3"/>
          </p:cNvCxnSpPr>
          <p:nvPr/>
        </p:nvCxnSpPr>
        <p:spPr>
          <a:xfrm flipV="1">
            <a:off x="5448935" y="4769485"/>
            <a:ext cx="715010" cy="241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3" name="矩形 20"/>
          <p:cNvSpPr/>
          <p:nvPr/>
        </p:nvSpPr>
        <p:spPr>
          <a:xfrm>
            <a:off x="6181725" y="4486910"/>
            <a:ext cx="2784475" cy="6134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拍照留念、互相道谢</a:t>
            </a:r>
            <a:endParaRPr lang="zh-CN" altLang="en-US"/>
          </a:p>
        </p:txBody>
      </p:sp>
      <p:cxnSp>
        <p:nvCxnSpPr>
          <p:cNvPr id="3145738" name="直接箭头连接符 22"/>
          <p:cNvCxnSpPr>
            <a:stCxn id="1048661" idx="3"/>
          </p:cNvCxnSpPr>
          <p:nvPr/>
        </p:nvCxnSpPr>
        <p:spPr>
          <a:xfrm flipV="1">
            <a:off x="7282815" y="3302635"/>
            <a:ext cx="628650" cy="2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4" name="矩形 23"/>
          <p:cNvSpPr/>
          <p:nvPr/>
        </p:nvSpPr>
        <p:spPr>
          <a:xfrm>
            <a:off x="7911465" y="3039110"/>
            <a:ext cx="928370" cy="5676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奋力</a:t>
            </a:r>
            <a:endParaRPr lang="zh-CN" altLang="en-US"/>
          </a:p>
        </p:txBody>
      </p:sp>
      <p:cxnSp>
        <p:nvCxnSpPr>
          <p:cNvPr id="3145739" name="直接箭头连接符 24"/>
          <p:cNvCxnSpPr>
            <a:stCxn id="1048664" idx="3"/>
          </p:cNvCxnSpPr>
          <p:nvPr/>
        </p:nvCxnSpPr>
        <p:spPr>
          <a:xfrm flipV="1">
            <a:off x="8839835" y="3302635"/>
            <a:ext cx="488315" cy="2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5" name="矩形 25"/>
          <p:cNvSpPr/>
          <p:nvPr/>
        </p:nvSpPr>
        <p:spPr>
          <a:xfrm>
            <a:off x="9469755" y="3040380"/>
            <a:ext cx="1195070" cy="5454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r>
              <a:rPr lang="zh-CN" altLang="en-US"/>
              <a:t>登顶</a:t>
            </a:r>
            <a:endParaRPr lang="zh-CN" altLang="en-US"/>
          </a:p>
        </p:txBody>
      </p:sp>
      <p:cxnSp>
        <p:nvCxnSpPr>
          <p:cNvPr id="3145740" name="直接箭头连接符 27"/>
          <p:cNvCxnSpPr>
            <a:stCxn id="1048665" idx="3"/>
          </p:cNvCxnSpPr>
          <p:nvPr/>
        </p:nvCxnSpPr>
        <p:spPr>
          <a:xfrm flipV="1">
            <a:off x="10664825" y="3302635"/>
            <a:ext cx="346075" cy="10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6" name="矩形 28"/>
          <p:cNvSpPr/>
          <p:nvPr/>
        </p:nvSpPr>
        <p:spPr>
          <a:xfrm>
            <a:off x="11106150" y="3039745"/>
            <a:ext cx="1100455" cy="5778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喜悦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48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4" grpId="0"/>
      <p:bldP spid="1048654" grpId="1"/>
      <p:bldP spid="1048656" grpId="0" animBg="1"/>
      <p:bldP spid="1048656" grpId="1" animBg="1"/>
      <p:bldP spid="1048657" grpId="0" animBg="1"/>
      <p:bldP spid="1048657" grpId="1" animBg="1"/>
      <p:bldP spid="1048658" grpId="0" animBg="1"/>
      <p:bldP spid="1048658" grpId="1" animBg="1"/>
      <p:bldP spid="1048659" grpId="0" animBg="1"/>
      <p:bldP spid="1048659" grpId="1" animBg="1"/>
      <p:bldP spid="1048660" grpId="0" animBg="1"/>
      <p:bldP spid="1048660" grpId="1" animBg="1"/>
      <p:bldP spid="1048661" grpId="0" animBg="1"/>
      <p:bldP spid="1048661" grpId="1" animBg="1"/>
      <p:bldP spid="1048662" grpId="0" animBg="1"/>
      <p:bldP spid="1048662" grpId="1" animBg="1"/>
      <p:bldP spid="1048663" grpId="0" animBg="1"/>
      <p:bldP spid="1048663" grpId="1" animBg="1"/>
      <p:bldP spid="1048664" grpId="0" animBg="1"/>
      <p:bldP spid="1048664" grpId="1" animBg="1"/>
      <p:bldP spid="1048665" grpId="0" animBg="1"/>
      <p:bldP spid="104866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图片 3" descr="202008211215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795"/>
            <a:ext cx="12192635" cy="6846570"/>
          </a:xfrm>
          <a:prstGeom prst="rect">
            <a:avLst/>
          </a:prstGeom>
        </p:spPr>
      </p:pic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5400">
                <a:solidFill>
                  <a:schemeClr val="tx1"/>
                </a:solidFill>
              </a:rPr>
              <a:t>结束语</a:t>
            </a:r>
            <a:endParaRPr lang="zh-CN" altLang="en-US" sz="5400">
              <a:solidFill>
                <a:schemeClr val="tx1"/>
              </a:solidFill>
            </a:endParaRPr>
          </a:p>
        </p:txBody>
      </p:sp>
      <p:sp>
        <p:nvSpPr>
          <p:cNvPr id="104866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40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《爬天都峰》按事情的发展顺序写清楚了“我”爬天都峰的过程，也可以通过心理描写、动作描写、语言描写来写清楚了“我”爬山时的过程。</a:t>
            </a:r>
            <a:endParaRPr lang="zh-CN" altLang="en-US" sz="440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48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7" grpId="0"/>
      <p:bldP spid="104866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2" descr="IMG_20200722_090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7167880"/>
          </a:xfrm>
          <a:prstGeom prst="rect">
            <a:avLst/>
          </a:prstGeom>
        </p:spPr>
      </p:pic>
      <p:sp>
        <p:nvSpPr>
          <p:cNvPr id="1048672" name="文本框 1"/>
          <p:cNvSpPr txBox="1"/>
          <p:nvPr/>
        </p:nvSpPr>
        <p:spPr>
          <a:xfrm>
            <a:off x="3992245" y="2275205"/>
            <a:ext cx="6613525" cy="2567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600"/>
              <a:t>谢谢</a:t>
            </a:r>
            <a:endParaRPr lang="zh-CN" altLang="en-US" sz="1660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2097154"/>
          <p:cNvPicPr/>
          <p:nvPr/>
        </p:nvPicPr>
        <p:blipFill>
          <a:blip r:embed="rId1"/>
          <a:stretch>
            <a:fillRect/>
          </a:stretch>
        </p:blipFill>
        <p:spPr>
          <a:xfrm>
            <a:off x="258544" y="-492754"/>
            <a:ext cx="11852575" cy="7350754"/>
          </a:xfrm>
          <a:prstGeom prst="rect">
            <a:avLst/>
          </a:prstGeom>
        </p:spPr>
      </p:pic>
      <p:sp>
        <p:nvSpPr>
          <p:cNvPr id="1048599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141918" y="902661"/>
            <a:ext cx="10969200" cy="705600"/>
          </a:xfrm>
        </p:spPr>
        <p:txBody>
          <a:bodyPr>
            <a:normAutofit fontScale="90000"/>
          </a:bodyPr>
          <a:lstStyle/>
          <a:p>
            <a:br>
              <a:rPr lang="en-US" altLang="zh-CN"/>
            </a:br>
            <a:br>
              <a:rPr lang="en-US" altLang="zh-CN"/>
            </a:br>
            <a:r>
              <a:rPr lang="en-US" altLang="zh-CN"/>
              <a:t>           </a:t>
            </a:r>
            <a:r>
              <a:rPr lang="zh-CN" altLang="zh-CN" sz="6890" b="1"/>
              <a:t>探</a:t>
            </a:r>
            <a:r>
              <a:rPr lang="zh-CN" altLang="en-US" sz="6890" b="1"/>
              <a:t>索：</a:t>
            </a:r>
            <a:br>
              <a:rPr lang="en-US" altLang="zh-CN" sz="6890" b="1"/>
            </a:br>
            <a:endParaRPr lang="zh-CN" altLang="en-US" sz="6890" b="1"/>
          </a:p>
        </p:txBody>
      </p:sp>
      <p:sp>
        <p:nvSpPr>
          <p:cNvPr id="1048600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94276" y="2952056"/>
            <a:ext cx="11581110" cy="347482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500" b="1" dirty="0">
                <a:solidFill>
                  <a:srgbClr val="000000"/>
                </a:solidFill>
              </a:rPr>
              <a:t>弄清《爬天都峰》一文如何将“我”爬山的过程写清楚的</a:t>
            </a:r>
            <a:r>
              <a:rPr lang="zh-CN" altLang="en-US" sz="3400" dirty="0"/>
              <a:t>？</a:t>
            </a:r>
            <a:endParaRPr lang="zh-CN" altLang="en-US" sz="3400" dirty="0"/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5" descr="IMG_20200722_1007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3270" cy="7200900"/>
          </a:xfrm>
          <a:prstGeom prst="rect">
            <a:avLst/>
          </a:prstGeom>
        </p:spPr>
      </p:pic>
      <p:sp>
        <p:nvSpPr>
          <p:cNvPr id="1048585" name="文本框 3"/>
          <p:cNvSpPr txBox="1"/>
          <p:nvPr/>
        </p:nvSpPr>
        <p:spPr>
          <a:xfrm>
            <a:off x="2136140" y="1978025"/>
            <a:ext cx="9479280" cy="3291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</a:rPr>
              <a:t>同学们，你们去爬过山吗？爬山给你的感受是怎样的呢？老师很喜欢爬山，更喜欢登上山顶后的喜悦。老师听说黄山的天都峰是一个爬山的好去处，有一个小朋友和她爸爸就一起去爬了天都峰，让我们一起来看看她是怎样爬山的呢？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1048586" name="文本框 0"/>
          <p:cNvSpPr txBox="1"/>
          <p:nvPr/>
        </p:nvSpPr>
        <p:spPr>
          <a:xfrm>
            <a:off x="958850" y="660400"/>
            <a:ext cx="583628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一、导语</a:t>
            </a:r>
            <a:endParaRPr lang="zh-CN" altLang="en-US" sz="5400" b="1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文本框 2"/>
          <p:cNvSpPr txBox="1"/>
          <p:nvPr/>
        </p:nvSpPr>
        <p:spPr>
          <a:xfrm>
            <a:off x="1289685" y="963295"/>
            <a:ext cx="5805170" cy="106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    </a:t>
            </a:r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爬天都峰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97153" name="图片 3" descr="2020082111374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005" y="2515870"/>
            <a:ext cx="6210935" cy="4224020"/>
          </a:xfrm>
          <a:prstGeom prst="rect">
            <a:avLst/>
          </a:prstGeom>
        </p:spPr>
      </p:pic>
      <p:pic>
        <p:nvPicPr>
          <p:cNvPr id="2097154" name="图片 5" descr="202008211215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305" y="2515870"/>
            <a:ext cx="5546090" cy="4224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文本框 2"/>
          <p:cNvSpPr txBox="1"/>
          <p:nvPr/>
        </p:nvSpPr>
        <p:spPr>
          <a:xfrm>
            <a:off x="1967865" y="1608455"/>
            <a:ext cx="9545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097156" name="图片 0" descr="202008211215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375"/>
            <a:ext cx="5213985" cy="3172460"/>
          </a:xfrm>
          <a:prstGeom prst="rect">
            <a:avLst/>
          </a:prstGeom>
        </p:spPr>
      </p:pic>
      <p:pic>
        <p:nvPicPr>
          <p:cNvPr id="2097157" name="图片 2" descr="202008211215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06375"/>
            <a:ext cx="5976620" cy="3172460"/>
          </a:xfrm>
          <a:prstGeom prst="rect">
            <a:avLst/>
          </a:prstGeom>
        </p:spPr>
      </p:pic>
      <p:pic>
        <p:nvPicPr>
          <p:cNvPr id="2097158" name="图片 3" descr="202008211215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655" y="3378835"/>
            <a:ext cx="5247640" cy="36569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图片 2097152"/>
          <p:cNvPicPr/>
          <p:nvPr/>
        </p:nvPicPr>
        <p:blipFill>
          <a:blip r:embed="rId1"/>
          <a:stretch>
            <a:fillRect/>
          </a:stretch>
        </p:blipFill>
        <p:spPr>
          <a:xfrm>
            <a:off x="-702039" y="0"/>
            <a:ext cx="12617444" cy="6925507"/>
          </a:xfrm>
          <a:prstGeom prst="rect">
            <a:avLst/>
          </a:prstGeom>
        </p:spPr>
      </p:pic>
      <p:sp>
        <p:nvSpPr>
          <p:cNvPr id="1048609" name="文本框 1"/>
          <p:cNvSpPr txBox="1"/>
          <p:nvPr/>
        </p:nvSpPr>
        <p:spPr>
          <a:xfrm>
            <a:off x="0" y="3861720"/>
            <a:ext cx="7094855" cy="2758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   </a:t>
            </a:r>
            <a:r>
              <a:rPr lang="zh-CN" altLang="en-US" sz="3600"/>
              <a:t>我站在天都峰脚下抬头望：啊，峰顶这么高，在云彩上面哩！我爬得上去吗？再看看笔陡的石级，石级边上的铁链，似乎是从天上挂下来的，真叫人发颤！</a:t>
            </a:r>
            <a:endParaRPr lang="zh-CN" altLang="en-US" sz="3600"/>
          </a:p>
        </p:txBody>
      </p:sp>
      <p:sp>
        <p:nvSpPr>
          <p:cNvPr id="1048610" name="文本框 1048600"/>
          <p:cNvSpPr txBox="1"/>
          <p:nvPr/>
        </p:nvSpPr>
        <p:spPr>
          <a:xfrm>
            <a:off x="0" y="862441"/>
            <a:ext cx="3160768" cy="993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6100">
                <a:solidFill>
                  <a:srgbClr val="FF0000"/>
                </a:solidFill>
              </a:rPr>
              <a:t> </a:t>
            </a:r>
            <a:r>
              <a:rPr lang="zh-CN" sz="6100">
                <a:solidFill>
                  <a:srgbClr val="FF0000"/>
                </a:solidFill>
              </a:rPr>
              <a:t>爬山前</a:t>
            </a:r>
            <a:endParaRPr lang="en-US" sz="6100">
              <a:solidFill>
                <a:srgbClr val="FF0000"/>
              </a:solidFill>
            </a:endParaRPr>
          </a:p>
        </p:txBody>
      </p:sp>
      <p:sp>
        <p:nvSpPr>
          <p:cNvPr id="1048611" name="文本框 1048601"/>
          <p:cNvSpPr txBox="1"/>
          <p:nvPr/>
        </p:nvSpPr>
        <p:spPr>
          <a:xfrm>
            <a:off x="487494" y="2499360"/>
            <a:ext cx="9940141" cy="612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700">
                <a:solidFill>
                  <a:srgbClr val="02A5E3"/>
                </a:solidFill>
              </a:rPr>
              <a:t>在天都峰脚下，“我”最直观的感受是什么呢？</a:t>
            </a:r>
            <a:endParaRPr lang="en-US" sz="3700">
              <a:solidFill>
                <a:srgbClr val="02A5E3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0" descr="IMG_20200722_095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3270" cy="6858000"/>
          </a:xfrm>
          <a:prstGeom prst="rect">
            <a:avLst/>
          </a:prstGeom>
        </p:spPr>
      </p:pic>
      <p:sp>
        <p:nvSpPr>
          <p:cNvPr id="1048612" name="文本框 1048597"/>
          <p:cNvSpPr txBox="1"/>
          <p:nvPr/>
        </p:nvSpPr>
        <p:spPr>
          <a:xfrm>
            <a:off x="250040" y="436627"/>
            <a:ext cx="7615319" cy="5867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3300">
                <a:solidFill>
                  <a:srgbClr val="BF0000"/>
                </a:solidFill>
              </a:rPr>
              <a:t>1.</a:t>
            </a:r>
            <a:r>
              <a:rPr lang="zh-CN" altLang="zh-CN" sz="3300">
                <a:solidFill>
                  <a:srgbClr val="BF0000"/>
                </a:solidFill>
              </a:rPr>
              <a:t>本段是如何写天都峰的“高”和“陡”的？</a:t>
            </a:r>
            <a:endParaRPr lang="en-US" sz="3300">
              <a:solidFill>
                <a:srgbClr val="BF0000"/>
              </a:solidFill>
            </a:endParaRPr>
          </a:p>
        </p:txBody>
      </p:sp>
      <p:sp>
        <p:nvSpPr>
          <p:cNvPr id="1048613" name="文本框 1048598"/>
          <p:cNvSpPr txBox="1"/>
          <p:nvPr/>
        </p:nvSpPr>
        <p:spPr>
          <a:xfrm>
            <a:off x="250040" y="2406848"/>
            <a:ext cx="6407646" cy="3025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答：运用了夸张的修辞手法。</a:t>
            </a:r>
            <a:endParaRPr lang="en-US" sz="2800">
              <a:solidFill>
                <a:srgbClr val="000000"/>
              </a:solidFill>
            </a:endParaRPr>
          </a:p>
          <a:p>
            <a:r>
              <a:rPr lang="zh-CN" sz="2800">
                <a:solidFill>
                  <a:srgbClr val="000000"/>
                </a:solidFill>
              </a:rPr>
              <a:t>（</a:t>
            </a:r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zh-CN" sz="2800">
                <a:solidFill>
                  <a:srgbClr val="000000"/>
                </a:solidFill>
              </a:rPr>
              <a:t>）在云彩上面哩！</a:t>
            </a:r>
            <a:r>
              <a:rPr lang="zh-CN" altLang="zh-CN" sz="2800">
                <a:solidFill>
                  <a:srgbClr val="FFC000"/>
                </a:solidFill>
              </a:rPr>
              <a:t>【高】</a:t>
            </a:r>
            <a:endParaRPr lang="en-US" sz="2800">
              <a:solidFill>
                <a:srgbClr val="FFC000"/>
              </a:solidFill>
            </a:endParaRPr>
          </a:p>
          <a:p>
            <a:r>
              <a:rPr lang="zh-CN" altLang="zh-CN" sz="2800">
                <a:solidFill>
                  <a:srgbClr val="000000"/>
                </a:solidFill>
              </a:rPr>
              <a:t>（</a:t>
            </a:r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zh-CN" sz="2800">
                <a:solidFill>
                  <a:srgbClr val="000000"/>
                </a:solidFill>
              </a:rPr>
              <a:t>再看看笔陡的石级，石级边上的铁链，似乎是从天上挂下来的。</a:t>
            </a:r>
            <a:r>
              <a:rPr lang="zh-CN" altLang="zh-CN" sz="2800">
                <a:solidFill>
                  <a:srgbClr val="FFC000"/>
                </a:solidFill>
              </a:rPr>
              <a:t>【陡】</a:t>
            </a:r>
            <a:endParaRPr lang="en-US" sz="2800">
              <a:solidFill>
                <a:srgbClr val="FFC000"/>
              </a:solidFill>
            </a:endParaRPr>
          </a:p>
          <a:p>
            <a:r>
              <a:rPr lang="zh-CN" altLang="zh-CN" sz="2800">
                <a:solidFill>
                  <a:srgbClr val="000000"/>
                </a:solidFill>
              </a:rPr>
              <a:t>夸张的修辞手法形象生动的告诉我们天都峰很险要，不好爬，增强了情感的表达效果。</a:t>
            </a:r>
            <a:endParaRPr lang="en-US" sz="28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4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图片 2097151"/>
          <p:cNvPicPr/>
          <p:nvPr/>
        </p:nvPicPr>
        <p:blipFill>
          <a:blip r:embed="rId1"/>
          <a:stretch>
            <a:fillRect/>
          </a:stretch>
        </p:blipFill>
        <p:spPr>
          <a:xfrm>
            <a:off x="-8309" y="0"/>
            <a:ext cx="12005652" cy="6983896"/>
          </a:xfrm>
          <a:prstGeom prst="rect">
            <a:avLst/>
          </a:prstGeom>
        </p:spPr>
      </p:pic>
      <p:sp>
        <p:nvSpPr>
          <p:cNvPr id="1048625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428003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zh-CN"/>
              <a:t>面对这么高且陡的山峰，“我”的心里感受是怎么样的？</a:t>
            </a:r>
            <a:endParaRPr lang="zh-CN" altLang="en-US"/>
          </a:p>
        </p:txBody>
      </p:sp>
      <p:sp>
        <p:nvSpPr>
          <p:cNvPr id="1048626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20712" y="1467510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dirty="0"/>
              <a:t>（</a:t>
            </a:r>
            <a:r>
              <a:rPr lang="en-US" altLang="zh-CN" sz="4000" dirty="0"/>
              <a:t>1</a:t>
            </a:r>
            <a:r>
              <a:rPr lang="zh-CN" altLang="zh-CN" sz="4000" dirty="0"/>
              <a:t>）啊！</a:t>
            </a:r>
            <a:r>
              <a:rPr lang="zh-CN" altLang="zh-CN" sz="4000" dirty="0">
                <a:solidFill>
                  <a:srgbClr val="BF0000"/>
                </a:solidFill>
              </a:rPr>
              <a:t>【惊讶，情不自禁的感叹】</a:t>
            </a:r>
            <a:endParaRPr lang="zh-CN" altLang="en-US" sz="4000" dirty="0">
              <a:solidFill>
                <a:srgbClr val="BF0000"/>
              </a:solidFill>
            </a:endParaRPr>
          </a:p>
          <a:p>
            <a:pPr marL="0" indent="0">
              <a:buNone/>
            </a:pPr>
            <a:r>
              <a:rPr lang="zh-CN" altLang="en-US" sz="4000" dirty="0"/>
              <a:t>（</a:t>
            </a:r>
            <a:r>
              <a:rPr lang="en-US" altLang="zh-CN" sz="4000" dirty="0"/>
              <a:t>2</a:t>
            </a:r>
            <a:r>
              <a:rPr lang="zh-CN" altLang="zh-CN" sz="4000" dirty="0"/>
              <a:t>）我爬得上去吗？</a:t>
            </a:r>
            <a:r>
              <a:rPr lang="zh-CN" altLang="zh-CN" sz="4000" dirty="0">
                <a:solidFill>
                  <a:srgbClr val="BF0000"/>
                </a:solidFill>
              </a:rPr>
              <a:t>【自我怀疑，缺乏爬上山顶的自信】</a:t>
            </a:r>
            <a:endParaRPr lang="zh-CN" altLang="en-US" sz="4000" dirty="0">
              <a:solidFill>
                <a:srgbClr val="BF0000"/>
              </a:solidFill>
            </a:endParaRPr>
          </a:p>
          <a:p>
            <a:pPr marL="0" indent="0">
              <a:buNone/>
            </a:pPr>
            <a:r>
              <a:rPr lang="zh-CN" altLang="en-US" sz="4000" dirty="0"/>
              <a:t>（</a:t>
            </a:r>
            <a:r>
              <a:rPr lang="en-US" altLang="zh-CN" sz="4000" dirty="0"/>
              <a:t>3</a:t>
            </a:r>
            <a:r>
              <a:rPr lang="zh-CN" altLang="zh-CN" sz="4000" dirty="0"/>
              <a:t>）发颤。</a:t>
            </a:r>
            <a:r>
              <a:rPr lang="zh-CN" altLang="zh-CN" sz="4000" dirty="0">
                <a:solidFill>
                  <a:srgbClr val="BF0000"/>
                </a:solidFill>
              </a:rPr>
              <a:t>【恐惧退缩】</a:t>
            </a:r>
            <a:endParaRPr lang="zh-CN" altLang="en-US" sz="4000" dirty="0">
              <a:solidFill>
                <a:srgbClr val="B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48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48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/>
      <p:bldP spid="104862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矩形 10"/>
          <p:cNvSpPr/>
          <p:nvPr/>
        </p:nvSpPr>
        <p:spPr>
          <a:xfrm>
            <a:off x="4592955" y="2940685"/>
            <a:ext cx="1006475" cy="61341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8" name="矩形 8"/>
          <p:cNvSpPr/>
          <p:nvPr/>
        </p:nvSpPr>
        <p:spPr>
          <a:xfrm>
            <a:off x="1713865" y="2673350"/>
            <a:ext cx="503555" cy="424815"/>
          </a:xfrm>
          <a:prstGeom prst="rect">
            <a:avLst/>
          </a:prstGeom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29" name="矩形 5"/>
          <p:cNvSpPr/>
          <p:nvPr/>
        </p:nvSpPr>
        <p:spPr>
          <a:xfrm>
            <a:off x="1651000" y="3129915"/>
            <a:ext cx="645160" cy="314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0" name="矩形 4"/>
          <p:cNvSpPr/>
          <p:nvPr/>
        </p:nvSpPr>
        <p:spPr>
          <a:xfrm>
            <a:off x="1635125" y="3145155"/>
            <a:ext cx="676275" cy="3149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1" name="矩形 3"/>
          <p:cNvSpPr/>
          <p:nvPr/>
        </p:nvSpPr>
        <p:spPr>
          <a:xfrm>
            <a:off x="1619885" y="3098165"/>
            <a:ext cx="612775" cy="33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爬山中</a:t>
            </a:r>
            <a:endParaRPr lang="zh-CN" altLang="en-US"/>
          </a:p>
        </p:txBody>
      </p:sp>
      <p:sp>
        <p:nvSpPr>
          <p:cNvPr id="1048633" name="矩形 6"/>
          <p:cNvSpPr/>
          <p:nvPr/>
        </p:nvSpPr>
        <p:spPr>
          <a:xfrm>
            <a:off x="1650365" y="3098165"/>
            <a:ext cx="567055" cy="267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4" name="椭圆 7"/>
          <p:cNvSpPr/>
          <p:nvPr/>
        </p:nvSpPr>
        <p:spPr>
          <a:xfrm>
            <a:off x="1666875" y="3098165"/>
            <a:ext cx="550545" cy="361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35" name="内容占位符 2"/>
          <p:cNvSpPr>
            <a:spLocks noGrp="1"/>
          </p:cNvSpPr>
          <p:nvPr>
            <p:ph idx="1"/>
          </p:nvPr>
        </p:nvSpPr>
        <p:spPr>
          <a:xfrm>
            <a:off x="309315" y="1726620"/>
            <a:ext cx="10969200" cy="4759200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                                       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</a:t>
            </a:r>
            <a:r>
              <a:rPr lang="en-US" altLang="zh-CN" sz="2400">
                <a:sym typeface="+mn-ea"/>
              </a:rPr>
              <a:t>  </a:t>
            </a:r>
            <a:r>
              <a:rPr sz="2400">
                <a:sym typeface="+mn-ea"/>
              </a:rPr>
              <a:t>我奋力向峰顶爬去，一会儿攀着铁链上，一会儿手脚并用向上爬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ts val="2280"/>
              </a:lnSpc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▲▲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▲▲▲ </a:t>
            </a:r>
            <a:r>
              <a:rPr sz="2400">
                <a:ea typeface="宋体" panose="02010600030101010101" pitchFamily="2" charset="-122"/>
                <a:sym typeface="+mn-ea"/>
              </a:rPr>
              <a:t>                  </a:t>
            </a:r>
            <a:r>
              <a:rPr lang="en-US" altLang="zh-CN" sz="2400">
                <a:ea typeface="宋体" panose="02010600030101010101" pitchFamily="2" charset="-122"/>
                <a:sym typeface="+mn-ea"/>
              </a:rPr>
              <a:t>   </a:t>
            </a:r>
            <a:r>
              <a:rPr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▲▲▲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ts val="2260"/>
              </a:lnSpc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爬呀爬，我和老爷爷，还有爸爸，终于都爬上了天都峰。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ts val="2260"/>
              </a:lnSpc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▲▲▲   </a:t>
            </a:r>
            <a:r>
              <a:rPr lang="zh-CN" altLang="en-US" sz="2800">
                <a:ea typeface="宋体" panose="02010600030101010101" pitchFamily="2" charset="-122"/>
                <a:sym typeface="+mn-ea"/>
              </a:rPr>
              <a:t>                                   </a:t>
            </a:r>
            <a:r>
              <a:rPr lang="en-US" altLang="zh-CN" sz="2800"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▲▲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ts val="2260"/>
              </a:lnSpc>
              <a:buNone/>
            </a:pPr>
            <a:r>
              <a:rPr lang="zh-CN" altLang="en-US" sz="2800">
                <a:ea typeface="宋体" panose="02010600030101010101" pitchFamily="2" charset="-122"/>
                <a:sym typeface="+mn-ea"/>
              </a:rPr>
              <a:t>                                                      </a:t>
            </a:r>
            <a:endParaRPr lang="zh-CN" altLang="en-US" sz="28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48636" name="矩形标注 15"/>
          <p:cNvSpPr/>
          <p:nvPr/>
        </p:nvSpPr>
        <p:spPr>
          <a:xfrm>
            <a:off x="3735705" y="1583055"/>
            <a:ext cx="2721610" cy="1090295"/>
          </a:xfrm>
          <a:prstGeom prst="wedgeRect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/>
              <a:t>登山艰难，</a:t>
            </a:r>
            <a:r>
              <a:rPr lang="en-US" altLang="zh-CN" b="1"/>
              <a:t>“</a:t>
            </a:r>
            <a:r>
              <a:rPr lang="zh-CN" altLang="en-US" b="1"/>
              <a:t>我</a:t>
            </a:r>
            <a:r>
              <a:rPr lang="en-US" altLang="zh-CN" b="1"/>
              <a:t>”</a:t>
            </a:r>
            <a:r>
              <a:rPr lang="zh-CN" altLang="en-US" b="1"/>
              <a:t>勇敢、</a:t>
            </a:r>
            <a:r>
              <a:rPr lang="zh-CN" altLang="en-US" b="1">
                <a:solidFill>
                  <a:schemeClr val="tx1"/>
                </a:solidFill>
              </a:rPr>
              <a:t>奋力</a:t>
            </a:r>
            <a:r>
              <a:rPr lang="zh-CN" altLang="en-US" b="1"/>
              <a:t>的攀爬</a:t>
            </a:r>
            <a:endParaRPr lang="en-US" altLang="zh-CN" b="1"/>
          </a:p>
        </p:txBody>
      </p:sp>
      <p:sp>
        <p:nvSpPr>
          <p:cNvPr id="1048637" name="圆角矩形标注 16"/>
          <p:cNvSpPr/>
          <p:nvPr/>
        </p:nvSpPr>
        <p:spPr>
          <a:xfrm>
            <a:off x="4592955" y="5441315"/>
            <a:ext cx="4153535" cy="1524635"/>
          </a:xfrm>
          <a:prstGeom prst="wedgeRoundRectCallout">
            <a:avLst>
              <a:gd name="adj1" fmla="val 4915"/>
              <a:gd name="adj2" fmla="val -8506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“</a:t>
            </a:r>
            <a:r>
              <a:rPr lang="zh-CN" altLang="en-US" sz="2400"/>
              <a:t>终于</a:t>
            </a:r>
            <a:r>
              <a:rPr lang="en-US" altLang="zh-CN" sz="2400"/>
              <a:t>”</a:t>
            </a:r>
            <a:r>
              <a:rPr lang="zh-CN" altLang="en-US" sz="2400"/>
              <a:t>写出了我们登顶后兴奋的心情</a:t>
            </a:r>
            <a:endParaRPr lang="zh-CN" altLang="en-US" sz="2400"/>
          </a:p>
        </p:txBody>
      </p:sp>
      <p:sp>
        <p:nvSpPr>
          <p:cNvPr id="1048638" name="矩形标注 17"/>
          <p:cNvSpPr/>
          <p:nvPr/>
        </p:nvSpPr>
        <p:spPr>
          <a:xfrm rot="21420000">
            <a:off x="538480" y="5200015"/>
            <a:ext cx="1604645" cy="1179830"/>
          </a:xfrm>
          <a:prstGeom prst="wedgeRectCallout">
            <a:avLst>
              <a:gd name="adj1" fmla="val 30880"/>
              <a:gd name="adj2" fmla="val -820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/>
              <a:t>说明攀登时间长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8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48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8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/>
      <p:bldP spid="1048632" grpId="1"/>
      <p:bldP spid="1048632" grpId="2"/>
      <p:bldP spid="1048632" grpId="3"/>
      <p:bldP spid="1048632" grpId="4"/>
      <p:bldP spid="1048632" grpId="5"/>
      <p:bldP spid="1048636" grpId="0" animBg="1"/>
      <p:bldP spid="1048636" grpId="1" animBg="1"/>
      <p:bldP spid="1048637" grpId="0" animBg="1"/>
      <p:bldP spid="1048637" grpId="1" animBg="1"/>
      <p:bldP spid="1048638" grpId="0" animBg="1"/>
      <p:bldP spid="1048638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SHOW_EDIT_AREA_INDICATION" val="1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3*a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ID" val="custom20205081_13"/>
  <p:tag name="KSO_WM_TEMPLATE_SUBCATEGORY" val="19"/>
  <p:tag name="KSO_WM_TEMPLATE_MASTER_TYPE" val="0"/>
  <p:tag name="KSO_WM_TEMPLATE_COLOR_TYPE" val="1"/>
  <p:tag name="KSO_WM_SLIDE_ITEM_CNT" val="0"/>
  <p:tag name="KSO_WM_SLIDE_INDEX" val="13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UNIT_SHOW_EDIT_AREA_INDICATION" val="1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3.xml><?xml version="1.0" encoding="utf-8"?>
<p:tagLst xmlns:p="http://schemas.openxmlformats.org/presentationml/2006/main">
  <p:tag name="REFSHAPE" val="416067340"/>
  <p:tag name="KSO_WM_UNIT_PLACING_PICTURE_USER_VIEWPORT" val="{&quot;height&quot;:6000,&quot;width&quot;:9000}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SHOW_EDIT_AREA_INDICATION" val="1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3*a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ISNUMDGMTITLE" val="0"/>
</p:tagLst>
</file>

<file path=ppt/tags/tag199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ID" val="custom20205081_13"/>
  <p:tag name="KSO_WM_TEMPLATE_SUBCATEGORY" val="19"/>
  <p:tag name="KSO_WM_TEMPLATE_MASTER_TYPE" val="0"/>
  <p:tag name="KSO_WM_TEMPLATE_COLOR_TYPE" val="1"/>
  <p:tag name="KSO_WM_SLIDE_ITEM_CNT" val="0"/>
  <p:tag name="KSO_WM_SLIDE_INDEX" val="13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UNIT_SHOW_EDIT_AREA_INDICATION" val="1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WPS 演示</Application>
  <PresentationFormat>宽屏</PresentationFormat>
  <Paragraphs>111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Wingdings</vt:lpstr>
      <vt:lpstr>Arial Unicode MS</vt:lpstr>
      <vt:lpstr>Office 主题​​</vt:lpstr>
      <vt:lpstr>1_Office 主题​​</vt:lpstr>
      <vt:lpstr>1_Office 主题​​</vt:lpstr>
      <vt:lpstr> 17课 爬天都峰  </vt:lpstr>
      <vt:lpstr>             探索：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2.面对这么高且陡的山峰，“我”的心里感受是怎么样的？</vt:lpstr>
      <vt:lpstr>爬山中</vt:lpstr>
      <vt:lpstr>登顶后</vt:lpstr>
      <vt:lpstr>思考</vt:lpstr>
      <vt:lpstr>2.文中的“我”在登山前后心理发生了怎样的变化？</vt:lpstr>
      <vt:lpstr>梳理</vt:lpstr>
      <vt:lpstr>结束语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17课 爬天都峰  </dc:title>
  <dc:creator/>
  <cp:lastModifiedBy>qwe</cp:lastModifiedBy>
  <cp:revision>3</cp:revision>
  <dcterms:created xsi:type="dcterms:W3CDTF">2020-08-20T21:17:00Z</dcterms:created>
  <dcterms:modified xsi:type="dcterms:W3CDTF">2021-10-12T12:49:42Z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45E5F92C228848A5BB4797E86581D3A9</vt:lpwstr>
  </property>
</Properties>
</file>