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519199" y="3426198"/>
            <a:ext cx="9988550" cy="887095"/>
          </a:xfrm>
        </p:spPr>
        <p:txBody>
          <a:bodyPr/>
          <a:lstStyle/>
          <a:p>
            <a:r>
              <a:rPr lang="en-US" altLang="zh-CN" b="1" smtClean="0">
                <a:solidFill>
                  <a:srgbClr val="FF0000"/>
                </a:solidFill>
              </a:rPr>
              <a:t>       </a:t>
            </a:r>
            <a:r>
              <a:rPr lang="zh-CN" altLang="en-US" b="1" smtClean="0">
                <a:solidFill>
                  <a:srgbClr val="FF0000"/>
                </a:solidFill>
              </a:rPr>
              <a:t>习作                   杏儿熟了</a:t>
            </a:r>
            <a:endParaRPr lang="zh-CN" altLang="en-US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955925" y="88265"/>
            <a:ext cx="6428740" cy="6309360"/>
          </a:xfrm>
          <a:prstGeom prst="ellipse">
            <a:avLst/>
          </a:prstGeom>
          <a:solidFill>
            <a:srgbClr val="A6195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4294967295"/>
          </p:nvPr>
        </p:nvSpPr>
        <p:spPr>
          <a:xfrm>
            <a:off x="4062095" y="-113665"/>
            <a:ext cx="6442075" cy="5255260"/>
          </a:xfrm>
        </p:spPr>
        <p:txBody>
          <a:bodyPr>
            <a:noAutofit/>
          </a:bodyPr>
          <a:lstStyle/>
          <a:p>
            <a:pPr algn="l" fontAlgn="auto">
              <a:lnSpc>
                <a:spcPct val="150000"/>
              </a:lnSpc>
              <a:buClrTx/>
              <a:buSzTx/>
            </a:pPr>
            <a:endParaRPr lang="zh-CN" b="1">
              <a:solidFill>
                <a:schemeClr val="bg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</a:pPr>
            <a:endParaRPr lang="zh-CN" b="1">
              <a:solidFill>
                <a:schemeClr val="bg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</a:pPr>
            <a:r>
              <a:rPr lang="zh-CN" b="1">
                <a:solidFill>
                  <a:schemeClr val="bg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课前谈话，导入新课</a:t>
            </a:r>
            <a:endParaRPr lang="zh-CN" b="1">
              <a:solidFill>
                <a:schemeClr val="bg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</a:pPr>
            <a:r>
              <a:rPr lang="zh-CN" altLang="en-US" b="1">
                <a:solidFill>
                  <a:schemeClr val="bg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初读课文，自学生字词语</a:t>
            </a:r>
            <a:endParaRPr lang="zh-CN" altLang="en-US" b="1">
              <a:solidFill>
                <a:schemeClr val="bg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</a:pPr>
            <a:r>
              <a:rPr lang="zh-CN" altLang="en-US" b="1">
                <a:solidFill>
                  <a:schemeClr val="bg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讨论交流写作方法</a:t>
            </a:r>
            <a:endParaRPr lang="zh-CN" altLang="en-US" b="1">
              <a:solidFill>
                <a:schemeClr val="bg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</a:pPr>
            <a:r>
              <a:rPr lang="zh-CN" altLang="en-US" b="1">
                <a:solidFill>
                  <a:schemeClr val="bg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课堂小结</a:t>
            </a:r>
            <a:endParaRPr lang="zh-CN" altLang="en-US" b="1">
              <a:solidFill>
                <a:schemeClr val="bg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</a:pPr>
            <a:r>
              <a:rPr lang="zh-CN" altLang="en-US" b="1">
                <a:solidFill>
                  <a:schemeClr val="bg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课堂作业</a:t>
            </a:r>
            <a:endParaRPr lang="zh-CN" altLang="en-US" b="1">
              <a:solidFill>
                <a:schemeClr val="bg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</a:pPr>
            <a:endParaRPr lang="zh-CN" altLang="en-US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15975" y="1113790"/>
            <a:ext cx="1220470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>
                <a:solidFill>
                  <a:schemeClr val="bg1"/>
                </a:solidFill>
              </a:rPr>
              <a:t>教</a:t>
            </a:r>
            <a:endParaRPr lang="zh-CN" altLang="en-US" sz="4400" b="1">
              <a:solidFill>
                <a:schemeClr val="bg1"/>
              </a:solidFill>
            </a:endParaRPr>
          </a:p>
          <a:p>
            <a:r>
              <a:rPr lang="zh-CN" altLang="en-US" sz="4400" b="1">
                <a:solidFill>
                  <a:schemeClr val="bg1"/>
                </a:solidFill>
              </a:rPr>
              <a:t>学</a:t>
            </a:r>
            <a:endParaRPr lang="zh-CN" altLang="en-US" sz="4400" b="1">
              <a:solidFill>
                <a:schemeClr val="bg1"/>
              </a:solidFill>
            </a:endParaRPr>
          </a:p>
          <a:p>
            <a:r>
              <a:rPr lang="zh-CN" altLang="en-US" sz="4400" b="1">
                <a:solidFill>
                  <a:schemeClr val="bg1"/>
                </a:solidFill>
              </a:rPr>
              <a:t>过</a:t>
            </a:r>
            <a:endParaRPr lang="zh-CN" altLang="en-US" sz="4400" b="1">
              <a:solidFill>
                <a:schemeClr val="bg1"/>
              </a:solidFill>
            </a:endParaRPr>
          </a:p>
          <a:p>
            <a:r>
              <a:rPr lang="zh-CN" altLang="en-US" sz="4400" b="1">
                <a:solidFill>
                  <a:schemeClr val="bg1"/>
                </a:solidFill>
              </a:rPr>
              <a:t>程</a:t>
            </a:r>
            <a:endParaRPr lang="zh-CN" altLang="en-US" sz="44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单圆角矩形 6"/>
          <p:cNvSpPr/>
          <p:nvPr/>
        </p:nvSpPr>
        <p:spPr>
          <a:xfrm>
            <a:off x="789305" y="2037080"/>
            <a:ext cx="9643745" cy="3651885"/>
          </a:xfrm>
          <a:prstGeom prst="round1Rect">
            <a:avLst/>
          </a:prstGeom>
          <a:noFill/>
          <a:ln w="6985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6635750" y="1401445"/>
            <a:ext cx="5378450" cy="4055110"/>
          </a:xfrm>
        </p:spPr>
        <p:txBody>
          <a:bodyPr>
            <a:noAutofit/>
          </a:bodyPr>
          <a:lstStyle/>
          <a:p>
            <a:pPr fontAlgn="auto">
              <a:lnSpc>
                <a:spcPct val="150000"/>
              </a:lnSpc>
            </a:pPr>
            <a:endParaRPr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fontAlgn="auto">
              <a:lnSpc>
                <a:spcPct val="150000"/>
              </a:lnSpc>
            </a:pPr>
            <a:endParaRPr b="1"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fontAlgn="auto">
              <a:lnSpc>
                <a:spcPct val="150000"/>
              </a:lnSpc>
            </a:pPr>
            <a:r>
              <a:rPr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①这篇课文主要写了谁？</a:t>
            </a:r>
            <a:endParaRPr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fontAlgn="auto">
              <a:lnSpc>
                <a:spcPct val="150000"/>
              </a:lnSpc>
            </a:pPr>
            <a:r>
              <a:rPr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②这篇课文写了几件事？作者详写了哪件事？</a:t>
            </a:r>
            <a:endParaRPr>
              <a:solidFill>
                <a:schemeClr val="tx1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950" y="1179195"/>
            <a:ext cx="5705475" cy="4286250"/>
          </a:xfrm>
          <a:prstGeom prst="rect">
            <a:avLst/>
          </a:prstGeom>
        </p:spPr>
      </p:pic>
      <p:sp>
        <p:nvSpPr>
          <p:cNvPr id="4" name="文本占位符 1"/>
          <p:cNvSpPr>
            <a:spLocks noGrp="1"/>
          </p:cNvSpPr>
          <p:nvPr/>
        </p:nvSpPr>
        <p:spPr>
          <a:xfrm>
            <a:off x="6978650" y="2037080"/>
            <a:ext cx="8735060" cy="64516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</a:pP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看到课题，你想知道什么？</a:t>
            </a:r>
            <a:endParaRPr lang="zh-CN" altLang="en-US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686435" y="1643380"/>
            <a:ext cx="10791190" cy="4554220"/>
          </a:xfr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1.带着我们提出的这些问题自己读一遍课文，看看你能读懂什么</a:t>
            </a:r>
            <a:r>
              <a:rPr lang="en-US" altLang="zh-CN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?</a:t>
            </a: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把你读懂的在书上作批画。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  指名认读以下词语</a:t>
            </a:r>
            <a:r>
              <a:rPr lang="en-US" altLang="zh-CN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: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羡慕、依偎、颤颤巍巍 、衣兜 、嘱咐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3. 全班交流，理解课文 。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①这篇课文主要写了谁？ 这篇课文主要写了奶奶。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②这篇课文写了几件事？作者详写了哪件事？ 这篇课文写了两件事 。第一件事是小时候数杏儿；第二件事是奶奶分杏儿 。作者详写了第二件事。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③这篇课文的中心意思是什么？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这篇课文告诉我们：要懂得分享快乐幸福 。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218" name="AutoShape 10"/>
          <p:cNvSpPr/>
          <p:nvPr/>
        </p:nvSpPr>
        <p:spPr>
          <a:xfrm>
            <a:off x="789305" y="851218"/>
            <a:ext cx="2587625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初读课文 </a:t>
            </a:r>
            <a:endParaRPr lang="zh-CN" altLang="en-US" sz="40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514985" y="716915"/>
            <a:ext cx="10427970" cy="5677535"/>
          </a:xfr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1.本文是按什么顺序写的？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（这篇课文是按事情发展的顺序写的。）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 默读课文，说说奶奶“分杏”的起因、经过和结果是怎样的？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起因：小淘淘偷摘杏儿从树上摔下来 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经过：奶奶又是“扶”，又是“揉”，还进屋拿竹竿打杏儿给他们。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结果：奶奶教育“我”要分享快乐。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3.   找出课文中描写奶奶“打杏”“分杏”的动作语言的句子读一读，再谈谈你的感受 。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218" name="AutoShape 10"/>
          <p:cNvSpPr/>
          <p:nvPr/>
        </p:nvSpPr>
        <p:spPr>
          <a:xfrm>
            <a:off x="789305" y="851218"/>
            <a:ext cx="2587625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写作方法 </a:t>
            </a:r>
            <a:endParaRPr lang="zh-CN" altLang="en-US" sz="40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591820" y="596900"/>
            <a:ext cx="11008360" cy="4794885"/>
          </a:xfrm>
        </p:spPr>
        <p:txBody>
          <a:bodyPr wrap="square">
            <a:spAutoFit/>
          </a:bodyPr>
          <a:lstStyle/>
          <a:p>
            <a:pPr algn="l" fontAlgn="auto">
              <a:lnSpc>
                <a:spcPct val="150000"/>
              </a:lnSpc>
            </a:pP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过了一会儿，奶奶拿了一根长竹竿从屋里出来了。她走到树下，挑熟了的杏往下打 。她脚底下站不大稳，身子颤颤巍巍的 。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（这几句话描写了奶奶“打杏”的动作，从这里感受到了奶奶的慈祥、善良、可敬。）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奶奶把小淘淘和他的伙伴都叫了过 来，一人分给五六个，剩下的几个给了我。看他们吃得那样香甜，奶奶的嘴角露出了微笑，转过头对我说：“要记住，杏熟了，让乡亲们都尝个鲜，果子大家 吃，才真的香甜呢！”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（这几句话描写了奶奶“分杏”的动作和语言，奶 奶用她的言行教育“我”要懂得分享快乐幸福 。）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单圆角矩形 4"/>
          <p:cNvSpPr/>
          <p:nvPr/>
        </p:nvSpPr>
        <p:spPr>
          <a:xfrm>
            <a:off x="544830" y="1912620"/>
            <a:ext cx="11327130" cy="4342130"/>
          </a:xfrm>
          <a:prstGeom prst="round1Rect">
            <a:avLst/>
          </a:prstGeom>
          <a:solidFill>
            <a:srgbClr val="D8B665">
              <a:alpha val="59000"/>
            </a:srgbClr>
          </a:solidFill>
          <a:ln>
            <a:solidFill>
              <a:srgbClr val="DDC7E4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967105" y="2480310"/>
            <a:ext cx="10427970" cy="2989580"/>
          </a:xfr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endParaRPr b="1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fontAlgn="auto">
              <a:lnSpc>
                <a:spcPct val="150000"/>
              </a:lnSpc>
            </a:pPr>
            <a:r>
              <a:rPr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这篇习作例文是按事情发展的顺序写的，写清楚了奶奶“分杏”的起因 、经过和结果，这是值得我们学习的写作方法</a:t>
            </a:r>
            <a:r>
              <a:rPr lang="zh-CN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。</a:t>
            </a:r>
            <a:r>
              <a:rPr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另外，作者通过仔细观察，把奶奶 “打杏”“分杏”的动作、语言写得生动具体，这种写作方法也值得我们借鉴 。</a:t>
            </a:r>
            <a:endParaRPr b="1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7" name="单圆角矩形 6"/>
          <p:cNvSpPr/>
          <p:nvPr/>
        </p:nvSpPr>
        <p:spPr>
          <a:xfrm>
            <a:off x="789305" y="2094230"/>
            <a:ext cx="10783570" cy="3978910"/>
          </a:xfrm>
          <a:prstGeom prst="round1Rect">
            <a:avLst/>
          </a:prstGeom>
          <a:noFill/>
          <a:ln w="6985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18" name="AutoShape 10"/>
          <p:cNvSpPr/>
          <p:nvPr/>
        </p:nvSpPr>
        <p:spPr>
          <a:xfrm>
            <a:off x="789305" y="851218"/>
            <a:ext cx="2587625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课堂小结 </a:t>
            </a:r>
            <a:endParaRPr lang="zh-CN" altLang="en-US" sz="40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4294967295"/>
          </p:nvPr>
        </p:nvSpPr>
        <p:spPr>
          <a:xfrm>
            <a:off x="700405" y="548005"/>
            <a:ext cx="10427970" cy="4461510"/>
          </a:xfr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1.本文是按事情发展的顺序来写的，学习这种写作方法，写一件自己感兴趣的事 。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 模仿课文中描写生动的句子 ，试着写一个片段。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如：爸爸从屋里拿来了一根又细又长的竹竿，他走到树下，挥舞着竹竿，枣子就像雨点一样从绿叶间 掉落下来。我和妈妈忙着在地上不停地捡。枣子好像顽皮的小球，跳到这滚到那 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218" name="AutoShape 10"/>
          <p:cNvSpPr/>
          <p:nvPr/>
        </p:nvSpPr>
        <p:spPr>
          <a:xfrm>
            <a:off x="789305" y="851218"/>
            <a:ext cx="2587625" cy="792162"/>
          </a:xfrm>
          <a:prstGeom prst="flowChartAlternateProcess">
            <a:avLst/>
          </a:prstGeom>
          <a:solidFill>
            <a:srgbClr val="A71A55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400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课时作业 </a:t>
            </a:r>
            <a:endParaRPr lang="zh-CN" altLang="en-US" sz="400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9219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395200" y="118491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1006</Words>
  <Application>WPS 演示</Application>
  <PresentationFormat/>
  <Paragraphs>62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宋体</vt:lpstr>
      <vt:lpstr>Wingdings</vt:lpstr>
      <vt:lpstr>华文中宋</vt:lpstr>
      <vt:lpstr>微软雅黑</vt:lpstr>
      <vt:lpstr>黑体</vt:lpstr>
      <vt:lpstr>Calibri</vt:lpstr>
      <vt:lpstr>Arial Unicode MS</vt:lpstr>
      <vt:lpstr>Office 主题</vt:lpstr>
      <vt:lpstr>       习作                   杏儿熟了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2021-04-18T07:14:00Z</cp:lastPrinted>
  <dcterms:created xsi:type="dcterms:W3CDTF">2021-04-18T07:14:00Z</dcterms:created>
  <dcterms:modified xsi:type="dcterms:W3CDTF">2021-10-12T12:54:07Z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FEEBF658CD3F48609565DB6B1C2FCAC8</vt:lpwstr>
  </property>
  <property fmtid="{D5CDD505-2E9C-101B-9397-08002B2CF9AE}" pid="7" name="KSOProductBuildVer">
    <vt:lpwstr>2052-11.1.0.10938</vt:lpwstr>
  </property>
</Properties>
</file>