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26"/>
  </p:handoutMasterIdLst>
  <p:sldIdLst>
    <p:sldId id="1336" r:id="rId3"/>
    <p:sldId id="1325" r:id="rId4"/>
    <p:sldId id="1353" r:id="rId5"/>
    <p:sldId id="1354" r:id="rId6"/>
    <p:sldId id="1355" r:id="rId7"/>
    <p:sldId id="313" r:id="rId8"/>
    <p:sldId id="1378" r:id="rId10"/>
    <p:sldId id="314" r:id="rId11"/>
    <p:sldId id="315" r:id="rId12"/>
    <p:sldId id="1337" r:id="rId13"/>
    <p:sldId id="1330" r:id="rId14"/>
    <p:sldId id="304" r:id="rId15"/>
    <p:sldId id="1331" r:id="rId16"/>
    <p:sldId id="1392" r:id="rId17"/>
    <p:sldId id="1332" r:id="rId18"/>
    <p:sldId id="1333" r:id="rId19"/>
    <p:sldId id="1393" r:id="rId20"/>
    <p:sldId id="306" r:id="rId21"/>
    <p:sldId id="307" r:id="rId22"/>
    <p:sldId id="1334" r:id="rId23"/>
    <p:sldId id="1335" r:id="rId24"/>
    <p:sldId id="1343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Arial" panose="020B0604020202020204" pitchFamily="34" charset="0"/>
        <a:ea typeface="微软雅黑" panose="020B050302020402020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78"/>
    <p:restoredTop sz="94236" autoAdjust="0"/>
  </p:normalViewPr>
  <p:slideViewPr>
    <p:cSldViewPr snapToGrid="0" showGuides="1">
      <p:cViewPr varScale="1">
        <p:scale>
          <a:sx n="68" d="100"/>
          <a:sy n="68" d="100"/>
        </p:scale>
        <p:origin x="664" y="48"/>
      </p:cViewPr>
      <p:guideLst>
        <p:guide orient="horz" pos="2224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0" Type="http://schemas.openxmlformats.org/officeDocument/2006/relationships/tags" Target="tags/tag9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auto"/>
            <a:fld id="{0F9B84EA-7D68-4D60-9CB1-D50884785D1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auto"/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auto"/>
            <a:fld id="{8D4E0FC9-F1F8-4FAE-9988-3BA365CFD46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1AC49D05-6128-4D0D-A32A-06A5E73B386C}" type="datetimeFigureOut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0244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45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/>
            <a:fld id="{5849F42C-2DAE-424C-A4B8-3140182C3E9F}" type="slidenum">
              <a:rPr lang="zh-CN" altLang="en-US" strike="noStrike" noProof="1" smtClean="0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741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加Miss White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741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7650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  <p:sp>
        <p:nvSpPr>
          <p:cNvPr id="2765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加音频，男女生的话加动画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355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加动画</a:t>
            </a: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lIns="91440" tIns="45720" rIns="91440" bIns="45720" anchor="t"/>
          <a:lstStyle/>
          <a:p>
            <a:pPr lvl="0"/>
            <a:r>
              <a:rPr lang="zh-CN" altLang="en-US"/>
              <a:t>加音频，加点设计</a:t>
            </a: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tags" Target="../tags/tag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>
            <p:custDataLst>
              <p:tags r:id="rId2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云形 3"/>
          <p:cNvSpPr/>
          <p:nvPr/>
        </p:nvSpPr>
        <p:spPr>
          <a:xfrm>
            <a:off x="1800520" y="1357018"/>
            <a:ext cx="9756743" cy="2071982"/>
          </a:xfrm>
          <a:prstGeom prst="cloud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/>
              <a:t>        </a:t>
            </a:r>
            <a:endParaRPr lang="en-US" altLang="zh-CN" sz="2800" b="1"/>
          </a:p>
          <a:p>
            <a:pPr algn="ctr"/>
            <a:r>
              <a:rPr lang="en-US" altLang="zh-CN" sz="2800" b="1"/>
              <a:t>       有多少同学玩过陀螺，你玩的陀螺是什么样的？谁可以给同学们介绍介绍玩陀螺的技巧呢？</a:t>
            </a:r>
            <a:endParaRPr lang="en-US" altLang="zh-CN" sz="2800" b="1"/>
          </a:p>
          <a:p>
            <a:pPr algn="ctr"/>
            <a:r>
              <a:rPr lang="en-US" altLang="zh-CN" sz="2800" b="1"/>
              <a:t> </a:t>
            </a:r>
            <a:endParaRPr lang="en-US" altLang="zh-CN" sz="2800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94464" y="2948675"/>
            <a:ext cx="5297464" cy="3838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终止 3"/>
          <p:cNvSpPr/>
          <p:nvPr/>
        </p:nvSpPr>
        <p:spPr>
          <a:xfrm>
            <a:off x="204540" y="451357"/>
            <a:ext cx="3017125" cy="78202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梳理脉络</a:t>
            </a:r>
            <a:endParaRPr lang="zh-CN" altLang="en-US" sz="3600"/>
          </a:p>
        </p:txBody>
      </p:sp>
      <p:sp>
        <p:nvSpPr>
          <p:cNvPr id="7" name="文本框 6"/>
          <p:cNvSpPr txBox="1"/>
          <p:nvPr/>
        </p:nvSpPr>
        <p:spPr>
          <a:xfrm>
            <a:off x="622169" y="2159625"/>
            <a:ext cx="11491273" cy="22301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  ）陀螺——（  ）陀螺——（   ）陀螺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——（   ）陀螺——（  ）陀螺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02935" y="2394405"/>
            <a:ext cx="735291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>
                <a:solidFill>
                  <a:srgbClr val="FF0000"/>
                </a:solidFill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endParaRPr lang="zh-CN" altLang="zh-CN" sz="4000">
              <a:solidFill>
                <a:srgbClr val="FF0000"/>
              </a:solidFill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00834" y="2370302"/>
            <a:ext cx="936396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endParaRPr lang="zh-CN" altLang="zh-CN" sz="400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407137" y="2370302"/>
            <a:ext cx="936396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endParaRPr lang="zh-CN" altLang="en-US" sz="400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150882" y="3524791"/>
            <a:ext cx="735291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斗</a:t>
            </a:r>
            <a:endParaRPr lang="zh-CN" altLang="en-US" sz="4000">
              <a:solidFill>
                <a:srgbClr val="FF0000"/>
              </a:solidFill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865042" y="3524791"/>
            <a:ext cx="735291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FF0000"/>
                </a:solidFill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悟</a:t>
            </a:r>
            <a:endParaRPr lang="zh-CN" altLang="en-US" sz="4000">
              <a:solidFill>
                <a:srgbClr val="FF0000"/>
              </a:solidFill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带形: 上凸弯 1"/>
          <p:cNvSpPr/>
          <p:nvPr/>
        </p:nvSpPr>
        <p:spPr>
          <a:xfrm>
            <a:off x="3506772" y="443060"/>
            <a:ext cx="4251488" cy="977371"/>
          </a:xfrm>
          <a:prstGeom prst="ellipse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第二课时</a:t>
            </a:r>
            <a:endParaRPr lang="zh-CN" altLang="en-US" sz="3200"/>
          </a:p>
        </p:txBody>
      </p:sp>
      <p:sp>
        <p:nvSpPr>
          <p:cNvPr id="3" name="流程图: 终止 2"/>
          <p:cNvSpPr/>
          <p:nvPr/>
        </p:nvSpPr>
        <p:spPr>
          <a:xfrm>
            <a:off x="341777" y="791405"/>
            <a:ext cx="2672389" cy="756259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复习字词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699389" y="1547678"/>
            <a:ext cx="10793692" cy="449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否则    旋转    况且     仍然    预料   彻底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顽强   溃败   荣誉   冰天雪地    重整旗鼓     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恨不得  摇头晃脑  不动声色  手舞足蹈      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得心应手   尤其    自豪   椅子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04681" y="2328267"/>
            <a:ext cx="10590027" cy="914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6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请同学们默读课文，在你体会比较深的地方作批注。</a:t>
            </a:r>
            <a:endParaRPr lang="zh-CN" altLang="zh-CN" sz="36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流程图: 终止 5"/>
          <p:cNvSpPr/>
          <p:nvPr/>
        </p:nvSpPr>
        <p:spPr>
          <a:xfrm>
            <a:off x="436045" y="480321"/>
            <a:ext cx="2769068" cy="537774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小组交流</a:t>
            </a:r>
            <a:endParaRPr lang="zh-CN" altLang="en-US" sz="3600"/>
          </a:p>
        </p:txBody>
      </p:sp>
    </p:spTree>
    <p:custDataLst>
      <p:tags r:id="rId1"/>
    </p:custData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187777" y="804515"/>
            <a:ext cx="9964132" cy="3647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3000" b="1" i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我从小就不甘人后，更不愿自己的陀螺像金兵见到岳家军，一战即败。于是四处寻找木头，为削制得心应手的冰尜儿，就差没把椅子腿拿来“废物利用”了。为此不知挨了多少责骂，可仍然不肯住手。然而一个孩子无论如何是削不出高质量的陀螺的，因此，曾有很长一段时间我的世界堆满乌云，快乐像过冬的燕子一般，飞到一个谁也看不到的地方去了。</a:t>
            </a:r>
            <a:endParaRPr lang="zh-CN" altLang="en-US" sz="3000" b="1" i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13740" y="4600575"/>
            <a:ext cx="10438765" cy="17722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b="1" kern="0">
                <a:solidFill>
                  <a:schemeClr val="accent5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1.从这段话中我们读出了作者对陀螺的________。</a:t>
            </a:r>
            <a:endParaRPr lang="en-US" altLang="zh-CN" sz="2800" b="1" kern="0">
              <a:solidFill>
                <a:schemeClr val="accent5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/>
            <a:r>
              <a:rPr lang="en-US" altLang="zh-CN" sz="2800" b="1" kern="0">
                <a:solidFill>
                  <a:schemeClr val="accent5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2.这时候作者的心情是如何的？从哪句话可以看出来？</a:t>
            </a:r>
            <a:endParaRPr lang="en-US" altLang="zh-CN" sz="2800" b="1" kern="0">
              <a:solidFill>
                <a:schemeClr val="accent5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083549" y="4768850"/>
            <a:ext cx="300164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渴望、盼望……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045970" y="5728970"/>
            <a:ext cx="798322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懊恼，郁闷。从最后一句话可以看出来。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54710" y="848995"/>
            <a:ext cx="10252075" cy="25054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b="1" i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曾有很长一段时间我的世界堆满乌云，快乐像过冬的燕子一般，飞到一个谁也看不到的地方去了。</a:t>
            </a:r>
            <a:endParaRPr lang="zh-CN" altLang="en-US" sz="4400" b="1" i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65785" y="3853180"/>
            <a:ext cx="10417175" cy="17722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10000"/>
              </a:lnSpc>
            </a:pPr>
            <a:r>
              <a:rPr lang="en-US" sz="3200" b="1" kern="0">
                <a:solidFill>
                  <a:schemeClr val="accent5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3.这句话运用了什么修辞手法？从中还可以看出什么？</a:t>
            </a:r>
            <a:endParaRPr lang="en-US" sz="3200" b="1" kern="0">
              <a:solidFill>
                <a:schemeClr val="accent5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en-US" sz="3200" b="1" kern="0">
                <a:solidFill>
                  <a:schemeClr val="accent5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这句话运用了比喻的修辞手法。从中还可以看出作者对 </a:t>
            </a:r>
            <a:endParaRPr lang="en-US" sz="3200" b="1" kern="0">
              <a:solidFill>
                <a:schemeClr val="accent5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l">
              <a:lnSpc>
                <a:spcPct val="110000"/>
              </a:lnSpc>
            </a:pPr>
            <a:r>
              <a:rPr lang="en-US" sz="3200" b="1" kern="0">
                <a:solidFill>
                  <a:schemeClr val="accent5"/>
                </a:solidFill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陀螺的酷爱。</a:t>
            </a:r>
            <a:endParaRPr lang="en-US" sz="3200" b="1" kern="0">
              <a:solidFill>
                <a:schemeClr val="accent5"/>
              </a:solidFill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60429" y="766723"/>
            <a:ext cx="10671142" cy="25298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kern="0"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这种懊恼终于引起了长辈的注意。我的叔叔，一位很有童心的年轻民警，答应在我生日那天送我一只陀螺。这消息曾使我一整天处于恍惚的状态，老想象着那只陀螺英武的风姿。</a:t>
            </a:r>
            <a:endParaRPr lang="en-US" altLang="zh-CN" sz="4000" kern="0"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358289" y="3440608"/>
            <a:ext cx="9888719" cy="17722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zh-CN" altLang="zh-CN" sz="2800">
                <a:solidFill>
                  <a:schemeClr val="accent5"/>
                </a:solidFill>
              </a:rPr>
              <a:t>俗话说“念念不忘，必有回响”，作者的期盼终于得到了回应。在这段时间“我”的心情是怎样的？从哪句话可以看出来？</a:t>
            </a:r>
            <a:endParaRPr lang="zh-CN" altLang="zh-CN" sz="2800">
              <a:solidFill>
                <a:schemeClr val="accent5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58265" y="5332095"/>
            <a:ext cx="9997440" cy="10302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“我”的精神是恍惚的。因为“我”非常期盼陀螺的出现。从最后一句话可以看出来。</a:t>
            </a:r>
            <a:endParaRPr lang="en-US" altLang="zh-CN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42680" y="609367"/>
            <a:ext cx="10793691" cy="3749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i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这只陀螺不是人工削制的，而是一位木工在旋床上旋出来的，圆且光滑，如同一枚鸭蛋。虽然它远不如我想象中的那么漂亮，但我极高兴地接受了它。尤其当我看到这枚“鸭蛋”的下端已嵌上一粒大滚珠时，更是手舞足蹈，恨不得马上在马路上一显身手!</a:t>
            </a:r>
            <a:endParaRPr lang="zh-CN" altLang="en-US" sz="3200" b="1" i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79450" y="4497705"/>
            <a:ext cx="10856595" cy="177228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0000"/>
              </a:lnSpc>
            </a:pPr>
            <a:r>
              <a:rPr lang="en-US" altLang="zh-CN" sz="3200">
                <a:solidFill>
                  <a:schemeClr val="accent5"/>
                </a:solidFill>
              </a:rPr>
              <a:t>          因为这段话写出了“我”得到新陀螺的兴奋，把“我”的状态描述得很具体、形象。</a:t>
            </a:r>
            <a:endParaRPr lang="en-US" altLang="zh-CN" sz="3200">
              <a:solidFill>
                <a:schemeClr val="accent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942680" y="609367"/>
            <a:ext cx="10793691" cy="155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尤其当我看到这枚“鸭蛋”的下端已嵌上一粒大滚珠时，更是手舞足蹈，恨不得马上在马路上一显身手!</a:t>
            </a:r>
            <a:endParaRPr lang="zh-CN" altLang="en-US" sz="3200" b="1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2744" y="2399071"/>
            <a:ext cx="9888719" cy="177223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>
                <a:solidFill>
                  <a:schemeClr val="accent5"/>
                </a:solidFill>
              </a:rPr>
              <a:t>          这句话里面哪些词语可以看出“我”非常兴奋？作者为什么会有这样的表现？</a:t>
            </a:r>
            <a:endParaRPr lang="en-US" altLang="zh-CN" sz="3200">
              <a:solidFill>
                <a:schemeClr val="accent5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2975" y="4332604"/>
            <a:ext cx="9489440" cy="1798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从“手舞足蹈、马上、一显身手”可以看出“我”非常兴奋。因为这个陀螺的下端已嵌上一粒大滚珠，而第2自然段有这么一段话：“好的冰尜儿尖部嵌一颗滚珠，转起来能增加许多妩媚。”“我”很满意这样的设计，所以很兴奋。</a:t>
            </a:r>
            <a:endParaRPr lang="zh-CN" altLang="en-US" sz="28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062145" y="629508"/>
            <a:ext cx="10067826" cy="32613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30000"/>
              </a:lnSpc>
              <a:buClrTx/>
              <a:buSzTx/>
              <a:buFontTx/>
            </a:pPr>
            <a:r>
              <a:rPr lang="zh-CN" altLang="en-US" sz="3200" b="1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    我的陀螺刚一露面，就招来了一顿嘲笑。的确，在各色帅气的陀螺面前，它长得不伦不类，该平的地方不平，该尖的地方不尖，看不出一丝一毫与同伴相斗的能力。这使我士气大减，只是在一旁抽打，不敢向任何人挑战。</a:t>
            </a:r>
            <a:endParaRPr lang="zh-CN" altLang="en-US" sz="3200" b="1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935990" y="3937952"/>
            <a:ext cx="4933950" cy="25298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r>
              <a:rPr lang="en-US" altLang="zh-CN" sz="3200">
                <a:solidFill>
                  <a:schemeClr val="accent5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想象是美好的，但现实是多么的残酷，“我”的陀螺并没有赢得别人的夸赞，这时“我”的心情又是怎样的呢？</a:t>
            </a:r>
            <a:endParaRPr lang="en-US" altLang="zh-CN" sz="3200">
              <a:solidFill>
                <a:schemeClr val="accent5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86530" y="5895975"/>
            <a:ext cx="1313180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沮丧。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6182360" y="4325528"/>
            <a:ext cx="4764841" cy="10668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altLang="zh-CN" sz="3200" b="1">
                <a:solidFill>
                  <a:schemeClr val="accent5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“我”的陀螺遭到同伴们嘲笑的原因是什么？</a:t>
            </a:r>
            <a:endParaRPr lang="en-US" altLang="zh-CN" sz="3200" b="1">
              <a:solidFill>
                <a:schemeClr val="accent5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444615" y="4624705"/>
            <a:ext cx="5007610" cy="2042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因为“它长得不伦不类，该平的地方不平，该尖的地方不尖，看不出一丝一毫与同伴相斗的能力。”</a:t>
            </a:r>
            <a:endParaRPr lang="zh-CN" altLang="en-US" sz="3200" b="1"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00987" y="986671"/>
            <a:ext cx="10935383" cy="30175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>
              <a:lnSpc>
                <a:spcPct val="150000"/>
              </a:lnSpc>
              <a:buClrTx/>
              <a:buSzTx/>
              <a:buFontTx/>
            </a:pPr>
            <a:r>
              <a:rPr lang="zh-CN" altLang="en-US" sz="3200" b="1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    这真是个辉煌的时刻!我尝到了胜利的滋味，品到了幸运的甜头。无意中获得的”荣誉”，虽然小如微尘，对好胜的孩子来说，也足以陶醉许久了——直到现在我还能兴致勃勃地写下这些文字，便是一种有力的证明吧!</a:t>
            </a:r>
            <a:endParaRPr lang="zh-CN" altLang="en-US" sz="3200" b="1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13460" y="4223385"/>
            <a:ext cx="10405110" cy="152527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zh-CN" sz="5400">
              <a:solidFill>
                <a:schemeClr val="accent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r>
              <a:rPr lang="en-US" altLang="zh-CN" sz="5400">
                <a:solidFill>
                  <a:schemeClr val="accent5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这个时候“我”的心情如何？</a:t>
            </a:r>
            <a:endParaRPr lang="en-US" altLang="zh-CN" sz="5400">
              <a:solidFill>
                <a:schemeClr val="accent5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10374" y="4663440"/>
            <a:ext cx="4312920" cy="5791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兴奋、自豪……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196525" y="745504"/>
            <a:ext cx="6150988" cy="5212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en-US" altLang="zh-CN" sz="32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陀螺是中国民间最早的娱乐工具之一，形状上半部分为圆形，下方尖锐。以前的陀螺多用木头制成，玩时可用绳子缠绕，用力抽绳，使之直立旋转。现代的陀螺经改造多为塑料或铁制，利用发条的弹力旋转。</a:t>
            </a:r>
            <a:endParaRPr lang="en-US" altLang="zh-CN" sz="32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950" y="952893"/>
            <a:ext cx="4527812" cy="4527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63890" y="707537"/>
            <a:ext cx="10838467" cy="228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en-US" altLang="zh-CN" sz="32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    虽然陀螺的样子遭到同伴们的嘲笑，但是这个“丑陀螺”的战斗力惊人，谁可以把描写这个陀螺的战斗的句子读一下？看看是不是很激烈？</a:t>
            </a:r>
            <a:endParaRPr lang="en-US" altLang="zh-CN" sz="32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55802" y="3139126"/>
            <a:ext cx="10388338" cy="270549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4900"/>
              </a:lnSpc>
            </a:pPr>
            <a:r>
              <a:rPr lang="zh-CN" altLang="en-US" sz="3200" b="0" i="0">
                <a:solidFill>
                  <a:srgbClr val="000000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奇怪的是，我的陀螺个头小，却顽强得出奇!明明被撞翻在一边，一扭身又照样旋转起来。它圆头圆脑，好像上下左右都能找到支撑点似的。结果呢，大陀螺在这个始终立于不败之地的对手面前，彻底溃败了。</a:t>
            </a:r>
            <a:endParaRPr lang="zh-CN" altLang="en-US" sz="3200" b="0" i="0">
              <a:solidFill>
                <a:srgbClr val="000000"/>
              </a:solidFill>
              <a:effectLst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322521" y="4281509"/>
            <a:ext cx="11546958" cy="20513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altLang="zh-CN" sz="2800" b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不能以貌取人，就像海水不能用斗去度量一样。不能只根据外貌来评估一个人的才能、品质和行为，对待别人，仅凭外貌是看不出他真实的实力的。</a:t>
            </a:r>
            <a:endParaRPr lang="en-US" altLang="zh-CN" sz="2800" b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1446" y="991330"/>
            <a:ext cx="10910465" cy="19202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 kern="0">
                <a:effectLst/>
                <a:ea typeface="宋体" panose="02010600030101010101" pitchFamily="2" charset="-122"/>
                <a:cs typeface="Times New Roman" panose="02020603050405020304" pitchFamily="18" charset="0"/>
              </a:rPr>
              <a:t>       是的，这个其貌不扬的小陀螺打败了大陀螺，这是一件多么令人惊奇的事啊！所以作者在文章的最后一个自然段说道： </a:t>
            </a:r>
            <a:endParaRPr lang="en-US" altLang="zh-CN" sz="4000" kern="0">
              <a:effectLst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42680" y="3105835"/>
            <a:ext cx="10614581" cy="640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600" kern="0">
                <a:solidFill>
                  <a:srgbClr val="FF0000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这真应了一句古话：人不可貌相，海水不可斗量。</a:t>
            </a:r>
            <a:endParaRPr lang="zh-CN" altLang="zh-CN" sz="3600" kern="0">
              <a:solidFill>
                <a:srgbClr val="FF0000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3278" y="2062151"/>
            <a:ext cx="10430539" cy="2834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en-US" altLang="zh-CN" sz="4000">
                <a:effectLst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所以在平常的生活中，我们评价一个人时，不可以只凭外貌来评价。这也是作者从玩“陀螺”中领悟到的。</a:t>
            </a:r>
            <a:endParaRPr lang="en-US" altLang="zh-CN" sz="4000">
              <a:effectLst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645900" y="104013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矩形 3"/>
          <p:cNvSpPr/>
          <p:nvPr/>
        </p:nvSpPr>
        <p:spPr>
          <a:xfrm>
            <a:off x="6194716" y="739978"/>
            <a:ext cx="5334930" cy="300414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altLang="zh-CN" sz="6000" b="1" cap="none" spc="0">
                <a:ln w="22225">
                  <a:solidFill>
                    <a:schemeClr val="accent2"/>
                  </a:solidFill>
                  <a:prstDash val="solid"/>
                </a:ln>
                <a:effectLst/>
                <a:latin typeface="+mj-lt"/>
                <a:ea typeface="+mj-ea"/>
                <a:cs typeface="+mj-cs"/>
              </a:rPr>
              <a:t>20.陀螺</a:t>
            </a:r>
            <a:endParaRPr lang="en-US" altLang="zh-CN" sz="6000" b="1" cap="none" spc="0">
              <a:ln w="22225">
                <a:solidFill>
                  <a:schemeClr val="accent2"/>
                </a:solidFill>
                <a:prstDash val="solid"/>
              </a:ln>
              <a:effectLst/>
              <a:latin typeface="+mj-lt"/>
              <a:ea typeface="+mj-ea"/>
              <a:cs typeface="+mj-cs"/>
            </a:endParaRPr>
          </a:p>
        </p:txBody>
      </p:sp>
      <p:sp>
        <p:nvSpPr>
          <p:cNvPr id="73" name="Freeform: Shape 7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530529" y="1"/>
            <a:ext cx="1155142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Freeform: Shape 74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4349052" y="0"/>
            <a:ext cx="173740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7" name="Freeform: Shape 76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0" y="2916245"/>
            <a:ext cx="159741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2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" name="Freeform: Shape 7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0" y="5835649"/>
            <a:ext cx="1548180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3697761" y="5717906"/>
            <a:ext cx="1771609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"/>
          <a:stretch>
            <a:fillRect/>
          </a:stretch>
        </p:blipFill>
        <p:spPr bwMode="auto">
          <a:xfrm>
            <a:off x="631840" y="598720"/>
            <a:ext cx="5178249" cy="5178249"/>
          </a:xfrm>
          <a:custGeom>
            <a:avLst/>
            <a:gdLst/>
            <a:ahLst/>
            <a:cxnLst/>
            <a:rect l="l" t="t" r="r" b="b"/>
            <a:pathLst>
              <a:path w="3741747" h="3741747">
                <a:moveTo>
                  <a:pt x="1870874" y="0"/>
                </a:moveTo>
                <a:cubicBezTo>
                  <a:pt x="2904129" y="0"/>
                  <a:pt x="3741748" y="837619"/>
                  <a:pt x="3741748" y="1870874"/>
                </a:cubicBezTo>
                <a:cubicBezTo>
                  <a:pt x="3741748" y="2904129"/>
                  <a:pt x="2904129" y="3741748"/>
                  <a:pt x="1870874" y="3741748"/>
                </a:cubicBezTo>
                <a:cubicBezTo>
                  <a:pt x="837619" y="3741748"/>
                  <a:pt x="0" y="2904129"/>
                  <a:pt x="0" y="1870874"/>
                </a:cubicBezTo>
                <a:cubicBezTo>
                  <a:pt x="0" y="837619"/>
                  <a:pt x="837619" y="0"/>
                  <a:pt x="187087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Freeform: Shape 82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 flipH="1">
            <a:off x="4520513" y="6258756"/>
            <a:ext cx="1565940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264763" y="1586380"/>
            <a:ext cx="9662474" cy="3764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6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自由读课文。要求：</a:t>
            </a:r>
            <a:endParaRPr lang="zh-CN" altLang="zh-CN" sz="36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6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（1）读准字音，遇到生字圈出来，多读几遍。</a:t>
            </a:r>
            <a:endParaRPr lang="zh-CN" altLang="zh-CN" sz="36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6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（2）通读课文，遇到难懂的地方多读几遍。</a:t>
            </a:r>
            <a:endParaRPr lang="zh-CN" altLang="zh-CN" sz="36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36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（3）在有疑问或有体会的地方作上批注。</a:t>
            </a:r>
            <a:endParaRPr lang="zh-CN" altLang="zh-CN" sz="36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流程图: 终止 5"/>
          <p:cNvSpPr/>
          <p:nvPr/>
        </p:nvSpPr>
        <p:spPr>
          <a:xfrm>
            <a:off x="203005" y="1127453"/>
            <a:ext cx="2523698" cy="56413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整体感知</a:t>
            </a:r>
            <a:endParaRPr lang="zh-CN" altLang="en-US" sz="3600"/>
          </a:p>
        </p:txBody>
      </p:sp>
      <p:sp>
        <p:nvSpPr>
          <p:cNvPr id="7" name="带形: 上凸弯 6"/>
          <p:cNvSpPr/>
          <p:nvPr/>
        </p:nvSpPr>
        <p:spPr>
          <a:xfrm>
            <a:off x="3648174" y="609009"/>
            <a:ext cx="4251488" cy="977371"/>
          </a:xfrm>
          <a:prstGeom prst="ellipseRibbon2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3200"/>
              <a:t>第一课时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707009" y="1371148"/>
            <a:ext cx="10793692" cy="449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否则    旋转    况且     仍然    预料   彻底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顽强   溃败   荣誉   冰天雪地    重整旗鼓     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恨不得  摇头晃脑  不动声色  手舞足蹈      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zh-CN" altLang="zh-CN" sz="4400">
                <a:effectLst/>
                <a:latin typeface="Tahoma" panose="020B060403050404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得心应手   尤其    自豪   椅子</a:t>
            </a:r>
            <a:endParaRPr lang="zh-CN" altLang="zh-CN" sz="4400">
              <a:effectLst/>
              <a:latin typeface="Tahoma" panose="020B060403050404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678083" y="1224145"/>
            <a:ext cx="1142365" cy="52578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000" b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xuán</a:t>
            </a:r>
            <a:endParaRPr lang="en-US" altLang="zh-CN" sz="3000" b="1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02766" y="3476625"/>
            <a:ext cx="1178880" cy="5562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hèn</a:t>
            </a:r>
            <a:endParaRPr lang="en-US" altLang="zh-CN" sz="3200" b="1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0027468" y="1310527"/>
            <a:ext cx="857368" cy="10439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chè</a:t>
            </a:r>
            <a:endParaRPr lang="en-US" altLang="zh-CN" sz="3200" b="1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51976" y="2318772"/>
            <a:ext cx="857368" cy="10439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kuì</a:t>
            </a:r>
            <a:endParaRPr lang="en-US" altLang="zh-CN" sz="3200" b="1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867275" y="2319020"/>
            <a:ext cx="718820" cy="55626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yù</a:t>
            </a:r>
            <a:endParaRPr lang="en-US" altLang="zh-CN" sz="3200" b="1">
              <a:solidFill>
                <a:srgbClr val="FF0000"/>
              </a:solidFill>
              <a:latin typeface="汉语拼音" panose="000B0604020202020204" pitchFamily="34" charset="0"/>
              <a:ea typeface="宋体" panose="02010600030101010101" pitchFamily="2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37930" y="1392666"/>
            <a:ext cx="11261035" cy="33832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①翘舌音“帅、彻、丑”。</a:t>
            </a:r>
            <a:endParaRPr lang="zh-CN" altLang="zh-CN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②多音字：</a:t>
            </a:r>
            <a:endParaRPr lang="zh-CN" altLang="zh-CN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钉（dīnɡ名词）组词：钉子    旋（xuán）组词：旋转</a:t>
            </a:r>
            <a:endParaRPr lang="zh-CN" altLang="zh-CN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36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（dìnɡ动词）组词：钉扣子    （xuàn）组词：旋风</a:t>
            </a:r>
            <a:endParaRPr lang="zh-CN" altLang="zh-CN" sz="36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337930" y="472818"/>
            <a:ext cx="1896224" cy="554704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注意</a:t>
            </a:r>
            <a:endParaRPr lang="zh-CN" altLang="en-US" sz="36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文本框 64"/>
          <p:cNvSpPr txBox="1"/>
          <p:nvPr/>
        </p:nvSpPr>
        <p:spPr>
          <a:xfrm>
            <a:off x="2095473" y="1819375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旋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4" name="文本框 64"/>
          <p:cNvSpPr txBox="1"/>
          <p:nvPr/>
        </p:nvSpPr>
        <p:spPr>
          <a:xfrm>
            <a:off x="3525338" y="1819375"/>
            <a:ext cx="1332404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况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6" name="文本框 64"/>
          <p:cNvSpPr txBox="1"/>
          <p:nvPr/>
        </p:nvSpPr>
        <p:spPr>
          <a:xfrm>
            <a:off x="5027133" y="1819375"/>
            <a:ext cx="1259369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兵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98" name="文本框 64"/>
          <p:cNvSpPr txBox="1"/>
          <p:nvPr/>
        </p:nvSpPr>
        <p:spPr>
          <a:xfrm>
            <a:off x="6455894" y="1819375"/>
            <a:ext cx="1259369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败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0" name="文本框 64"/>
          <p:cNvSpPr txBox="1"/>
          <p:nvPr/>
        </p:nvSpPr>
        <p:spPr>
          <a:xfrm>
            <a:off x="9577776" y="1805829"/>
            <a:ext cx="1247303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尤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2" name="文本框 64"/>
          <p:cNvSpPr txBox="1"/>
          <p:nvPr/>
        </p:nvSpPr>
        <p:spPr>
          <a:xfrm>
            <a:off x="7984162" y="1819375"/>
            <a:ext cx="1112877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仍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4" name="文本框 64"/>
          <p:cNvSpPr txBox="1"/>
          <p:nvPr/>
        </p:nvSpPr>
        <p:spPr>
          <a:xfrm>
            <a:off x="3570170" y="3938991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预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06" name="文本框 64"/>
          <p:cNvSpPr txBox="1"/>
          <p:nvPr/>
        </p:nvSpPr>
        <p:spPr>
          <a:xfrm>
            <a:off x="6673761" y="3938991"/>
            <a:ext cx="755748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品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0" name="文本框 64"/>
          <p:cNvSpPr txBox="1"/>
          <p:nvPr/>
        </p:nvSpPr>
        <p:spPr>
          <a:xfrm>
            <a:off x="8046950" y="3938991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丑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312" name="文本框 64"/>
          <p:cNvSpPr txBox="1"/>
          <p:nvPr/>
        </p:nvSpPr>
        <p:spPr>
          <a:xfrm>
            <a:off x="9624230" y="3938991"/>
            <a:ext cx="1139055" cy="1432560"/>
          </a:xfrm>
          <a:prstGeom prst="rect">
            <a:avLst/>
          </a:prstGeom>
          <a:noFill/>
          <a:ln w="9525">
            <a:noFill/>
          </a:ln>
        </p:spPr>
        <p:txBody>
          <a:bodyPr wrap="square"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豪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" name="组合 7"/>
          <p:cNvGrpSpPr/>
          <p:nvPr/>
        </p:nvGrpSpPr>
        <p:grpSpPr>
          <a:xfrm>
            <a:off x="8010577" y="1819375"/>
            <a:ext cx="1372217" cy="1447541"/>
            <a:chOff x="2437" y="2032"/>
            <a:chExt cx="1244" cy="1264"/>
          </a:xfrm>
        </p:grpSpPr>
        <p:sp>
          <p:nvSpPr>
            <p:cNvPr id="2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22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3" name="组合 7"/>
          <p:cNvGrpSpPr/>
          <p:nvPr/>
        </p:nvGrpSpPr>
        <p:grpSpPr>
          <a:xfrm>
            <a:off x="3485525" y="3981723"/>
            <a:ext cx="1372217" cy="1447541"/>
            <a:chOff x="2437" y="2032"/>
            <a:chExt cx="1244" cy="1264"/>
          </a:xfrm>
        </p:grpSpPr>
        <p:sp>
          <p:nvSpPr>
            <p:cNvPr id="7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4" name="组合 7"/>
          <p:cNvGrpSpPr/>
          <p:nvPr/>
        </p:nvGrpSpPr>
        <p:grpSpPr>
          <a:xfrm>
            <a:off x="6533546" y="3981723"/>
            <a:ext cx="1372217" cy="1447541"/>
            <a:chOff x="2437" y="2032"/>
            <a:chExt cx="1244" cy="1264"/>
          </a:xfrm>
        </p:grpSpPr>
        <p:sp>
          <p:nvSpPr>
            <p:cNvPr id="7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7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" name="组合 7"/>
          <p:cNvGrpSpPr/>
          <p:nvPr/>
        </p:nvGrpSpPr>
        <p:grpSpPr>
          <a:xfrm>
            <a:off x="8001014" y="3981723"/>
            <a:ext cx="1372217" cy="1447541"/>
            <a:chOff x="2437" y="2032"/>
            <a:chExt cx="1244" cy="1264"/>
          </a:xfrm>
        </p:grpSpPr>
        <p:sp>
          <p:nvSpPr>
            <p:cNvPr id="8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8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7" name="组合 7"/>
          <p:cNvGrpSpPr/>
          <p:nvPr/>
        </p:nvGrpSpPr>
        <p:grpSpPr>
          <a:xfrm>
            <a:off x="9525025" y="3981723"/>
            <a:ext cx="1372217" cy="1447541"/>
            <a:chOff x="2437" y="2032"/>
            <a:chExt cx="1244" cy="1264"/>
          </a:xfrm>
        </p:grpSpPr>
        <p:sp>
          <p:nvSpPr>
            <p:cNvPr id="8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8" name="组合 7"/>
          <p:cNvGrpSpPr/>
          <p:nvPr/>
        </p:nvGrpSpPr>
        <p:grpSpPr>
          <a:xfrm>
            <a:off x="9548113" y="1805828"/>
            <a:ext cx="1372217" cy="1447541"/>
            <a:chOff x="2437" y="2032"/>
            <a:chExt cx="1244" cy="1264"/>
          </a:xfrm>
        </p:grpSpPr>
        <p:sp>
          <p:nvSpPr>
            <p:cNvPr id="92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3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4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9" name="组合 7"/>
          <p:cNvGrpSpPr/>
          <p:nvPr/>
        </p:nvGrpSpPr>
        <p:grpSpPr>
          <a:xfrm>
            <a:off x="6477004" y="1811994"/>
            <a:ext cx="1372217" cy="1447541"/>
            <a:chOff x="2437" y="2032"/>
            <a:chExt cx="1244" cy="1264"/>
          </a:xfrm>
        </p:grpSpPr>
        <p:sp>
          <p:nvSpPr>
            <p:cNvPr id="96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7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8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" name="组合 7"/>
          <p:cNvGrpSpPr/>
          <p:nvPr/>
        </p:nvGrpSpPr>
        <p:grpSpPr>
          <a:xfrm>
            <a:off x="5009536" y="1811994"/>
            <a:ext cx="1372217" cy="1447541"/>
            <a:chOff x="2437" y="2032"/>
            <a:chExt cx="1244" cy="1264"/>
          </a:xfrm>
        </p:grpSpPr>
        <p:sp>
          <p:nvSpPr>
            <p:cNvPr id="100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2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" name="组合 7"/>
          <p:cNvGrpSpPr/>
          <p:nvPr/>
        </p:nvGrpSpPr>
        <p:grpSpPr>
          <a:xfrm>
            <a:off x="3524233" y="1811994"/>
            <a:ext cx="1372217" cy="1447541"/>
            <a:chOff x="2437" y="2032"/>
            <a:chExt cx="1244" cy="1264"/>
          </a:xfrm>
        </p:grpSpPr>
        <p:sp>
          <p:nvSpPr>
            <p:cNvPr id="10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0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2" name="组合 7"/>
          <p:cNvGrpSpPr/>
          <p:nvPr/>
        </p:nvGrpSpPr>
        <p:grpSpPr>
          <a:xfrm>
            <a:off x="2056765" y="1818383"/>
            <a:ext cx="1372217" cy="1447541"/>
            <a:chOff x="2437" y="2032"/>
            <a:chExt cx="1244" cy="1264"/>
          </a:xfrm>
        </p:grpSpPr>
        <p:sp>
          <p:nvSpPr>
            <p:cNvPr id="108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9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0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63" name="组合 7"/>
          <p:cNvGrpSpPr/>
          <p:nvPr/>
        </p:nvGrpSpPr>
        <p:grpSpPr>
          <a:xfrm>
            <a:off x="1961514" y="3981723"/>
            <a:ext cx="1372217" cy="1447541"/>
            <a:chOff x="2437" y="2032"/>
            <a:chExt cx="1244" cy="1264"/>
          </a:xfrm>
        </p:grpSpPr>
        <p:sp>
          <p:nvSpPr>
            <p:cNvPr id="6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6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71" name="文本框 64"/>
          <p:cNvSpPr txBox="1"/>
          <p:nvPr/>
        </p:nvSpPr>
        <p:spPr>
          <a:xfrm>
            <a:off x="2095473" y="3982715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帅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5" name="文本框 64"/>
          <p:cNvSpPr txBox="1"/>
          <p:nvPr/>
        </p:nvSpPr>
        <p:spPr>
          <a:xfrm>
            <a:off x="522149" y="1791950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否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9" name="文本框 64"/>
          <p:cNvSpPr txBox="1"/>
          <p:nvPr/>
        </p:nvSpPr>
        <p:spPr>
          <a:xfrm>
            <a:off x="522149" y="3982715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恨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3" name="文本框 64"/>
          <p:cNvSpPr txBox="1"/>
          <p:nvPr/>
        </p:nvSpPr>
        <p:spPr>
          <a:xfrm>
            <a:off x="5094181" y="3982715"/>
            <a:ext cx="811319" cy="143256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>
            <a:spAutoFit/>
          </a:bodyPr>
          <a:lstStyle/>
          <a:p>
            <a:pPr eaLnBrk="1" hangingPunct="1"/>
            <a:r>
              <a:rPr lang="zh-CN" altLang="en-US" sz="8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溃</a:t>
            </a:r>
            <a:endParaRPr lang="zh-CN" altLang="en-US" sz="8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7" name="组合 7"/>
          <p:cNvGrpSpPr/>
          <p:nvPr/>
        </p:nvGrpSpPr>
        <p:grpSpPr>
          <a:xfrm>
            <a:off x="4952993" y="3981723"/>
            <a:ext cx="1372217" cy="1447541"/>
            <a:chOff x="2437" y="2032"/>
            <a:chExt cx="1244" cy="1264"/>
          </a:xfrm>
        </p:grpSpPr>
        <p:sp>
          <p:nvSpPr>
            <p:cNvPr id="91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99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03" name="组合 7"/>
          <p:cNvGrpSpPr/>
          <p:nvPr/>
        </p:nvGrpSpPr>
        <p:grpSpPr>
          <a:xfrm>
            <a:off x="437504" y="3981723"/>
            <a:ext cx="1372217" cy="1447541"/>
            <a:chOff x="2437" y="2032"/>
            <a:chExt cx="1244" cy="1264"/>
          </a:xfrm>
        </p:grpSpPr>
        <p:sp>
          <p:nvSpPr>
            <p:cNvPr id="107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1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2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grpSp>
        <p:nvGrpSpPr>
          <p:cNvPr id="113" name="组合 7"/>
          <p:cNvGrpSpPr/>
          <p:nvPr/>
        </p:nvGrpSpPr>
        <p:grpSpPr>
          <a:xfrm>
            <a:off x="532754" y="1790958"/>
            <a:ext cx="1372217" cy="1447541"/>
            <a:chOff x="2437" y="2032"/>
            <a:chExt cx="1244" cy="1264"/>
          </a:xfrm>
        </p:grpSpPr>
        <p:sp>
          <p:nvSpPr>
            <p:cNvPr id="114" name="矩形 1"/>
            <p:cNvSpPr/>
            <p:nvPr/>
          </p:nvSpPr>
          <p:spPr>
            <a:xfrm>
              <a:off x="2437" y="2032"/>
              <a:ext cx="1245" cy="1245"/>
            </a:xfrm>
            <a:prstGeom prst="rect">
              <a:avLst/>
            </a:prstGeom>
            <a:noFill/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eaLnBrk="1" hangingPunct="1"/>
              <a:endParaRPr lang="zh-CN" altLang="en-US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5" name="直接连接符 4"/>
            <p:cNvCxnSpPr/>
            <p:nvPr/>
          </p:nvCxnSpPr>
          <p:spPr>
            <a:xfrm>
              <a:off x="2437" y="2645"/>
              <a:ext cx="1245" cy="0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  <p:cxnSp>
          <p:nvCxnSpPr>
            <p:cNvPr id="116" name="直接连接符 6"/>
            <p:cNvCxnSpPr/>
            <p:nvPr/>
          </p:nvCxnSpPr>
          <p:spPr>
            <a:xfrm flipH="1">
              <a:off x="3060" y="2052"/>
              <a:ext cx="0" cy="1245"/>
            </a:xfrm>
            <a:prstGeom prst="line">
              <a:avLst/>
            </a:prstGeom>
            <a:ln w="12700" cap="flat" cmpd="sng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</p:cxnSp>
      </p:grpSp>
      <p:sp>
        <p:nvSpPr>
          <p:cNvPr id="118" name="TextBox 117"/>
          <p:cNvSpPr txBox="1"/>
          <p:nvPr/>
        </p:nvSpPr>
        <p:spPr>
          <a:xfrm>
            <a:off x="729938" y="1142984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fǒu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2095472" y="1142984"/>
            <a:ext cx="14020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xuán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428981" y="1166325"/>
            <a:ext cx="1706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kuàng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091024" y="1142984"/>
            <a:ext cx="14020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bīng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6727384" y="1142984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bài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9586820" y="1129437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yóu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8144535" y="1142984"/>
            <a:ext cx="14020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réng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587666" y="3333749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hèn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1904971" y="3333749"/>
            <a:ext cx="17068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shuài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718765" y="3333749"/>
            <a:ext cx="7924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yù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159419" y="3333749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kuì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6675160" y="3333749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pǐn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7921314" y="3333749"/>
            <a:ext cx="14020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chǒu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9620274" y="3333749"/>
            <a:ext cx="1097280" cy="701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háo</a:t>
            </a:r>
            <a:endParaRPr lang="en-US" altLang="zh-CN" sz="400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4" grpId="0"/>
      <p:bldP spid="12296" grpId="0"/>
      <p:bldP spid="12298" grpId="0"/>
      <p:bldP spid="12300" grpId="0"/>
      <p:bldP spid="12302" grpId="0"/>
      <p:bldP spid="12304" grpId="0"/>
      <p:bldP spid="12306" grpId="0"/>
      <p:bldP spid="12310" grpId="0"/>
      <p:bldP spid="12312" grpId="0"/>
      <p:bldP spid="71" grpId="0"/>
      <p:bldP spid="75" grpId="0"/>
      <p:bldP spid="79" grpId="0"/>
      <p:bldP spid="83" grpId="0"/>
      <p:bldP spid="118" grpId="0"/>
      <p:bldP spid="118" grpId="1"/>
      <p:bldP spid="119" grpId="0"/>
      <p:bldP spid="119" grpId="1"/>
      <p:bldP spid="120" grpId="0"/>
      <p:bldP spid="120" grpId="1"/>
      <p:bldP spid="121" grpId="0"/>
      <p:bldP spid="121" grpId="1"/>
      <p:bldP spid="122" grpId="0"/>
      <p:bldP spid="122" grpId="1"/>
      <p:bldP spid="123" grpId="0"/>
      <p:bldP spid="123" grpId="1"/>
      <p:bldP spid="124" grpId="0"/>
      <p:bldP spid="124" grpId="1"/>
      <p:bldP spid="125" grpId="0"/>
      <p:bldP spid="125" grpId="1"/>
      <p:bldP spid="126" grpId="0"/>
      <p:bldP spid="126" grpId="1"/>
      <p:bldP spid="127" grpId="0"/>
      <p:bldP spid="127" grpId="1"/>
      <p:bldP spid="128" grpId="0"/>
      <p:bldP spid="128" grpId="1"/>
      <p:bldP spid="129" grpId="0"/>
      <p:bldP spid="129" grpId="1"/>
      <p:bldP spid="131" grpId="0"/>
      <p:bldP spid="131" grpId="1"/>
      <p:bldP spid="132" grpId="0"/>
      <p:bldP spid="13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291590" y="1591310"/>
            <a:ext cx="9056370" cy="37490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①“旋”左窄右宽。</a:t>
            </a:r>
            <a:endParaRPr lang="zh-CN" altLang="zh-CN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② “况”左边是两点水。</a:t>
            </a:r>
            <a:endParaRPr lang="zh-CN" altLang="zh-CN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③“仍”最后一笔是撇不是捺。</a:t>
            </a:r>
            <a:endParaRPr lang="zh-CN" altLang="zh-CN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400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④“预”的左边是“予”而不是“矛”。</a:t>
            </a:r>
            <a:endParaRPr lang="zh-CN" altLang="zh-CN" sz="40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流程图: 终止 3"/>
          <p:cNvSpPr/>
          <p:nvPr/>
        </p:nvSpPr>
        <p:spPr>
          <a:xfrm>
            <a:off x="640475" y="621478"/>
            <a:ext cx="2017665" cy="769876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注意</a:t>
            </a:r>
            <a:endParaRPr lang="zh-CN" altLang="en-US" sz="3600"/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终止 1"/>
          <p:cNvSpPr/>
          <p:nvPr/>
        </p:nvSpPr>
        <p:spPr>
          <a:xfrm>
            <a:off x="204540" y="451357"/>
            <a:ext cx="3017125" cy="78202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/>
              <a:t>梳理脉络</a:t>
            </a:r>
            <a:endParaRPr lang="zh-CN" altLang="en-US" sz="3600"/>
          </a:p>
        </p:txBody>
      </p:sp>
      <p:sp>
        <p:nvSpPr>
          <p:cNvPr id="4" name="文本框 3"/>
          <p:cNvSpPr txBox="1"/>
          <p:nvPr/>
        </p:nvSpPr>
        <p:spPr>
          <a:xfrm>
            <a:off x="585369" y="1426005"/>
            <a:ext cx="11021262" cy="13106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000"/>
              <a:t>       快速浏览课文，思考：本文的线索是什么？用简洁的话来概括文章内容。</a:t>
            </a:r>
            <a:endParaRPr lang="en-US" altLang="zh-CN" sz="4000"/>
          </a:p>
        </p:txBody>
      </p:sp>
      <p:sp>
        <p:nvSpPr>
          <p:cNvPr id="7" name="文本框 6"/>
          <p:cNvSpPr txBox="1"/>
          <p:nvPr/>
        </p:nvSpPr>
        <p:spPr>
          <a:xfrm>
            <a:off x="797443" y="3429000"/>
            <a:ext cx="10809188" cy="155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  <a:spcAft>
                <a:spcPts val="1000"/>
              </a:spcAft>
            </a:pPr>
            <a:r>
              <a:rPr lang="en-US" altLang="zh-CN" sz="3200">
                <a:solidFill>
                  <a:schemeClr val="accent5"/>
                </a:solidFill>
              </a:rPr>
              <a:t>     本文的线索是陀螺。主要讲了“我”用一只其貌不扬的小陀螺打败了小伙伴的大陀螺，为“我”带来了胜利的喜悦。</a:t>
            </a:r>
            <a:endParaRPr lang="en-US" altLang="zh-CN" sz="3200">
              <a:solidFill>
                <a:schemeClr val="accent5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9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2440</Words>
  <Application>WPS 演示</Application>
  <PresentationFormat/>
  <Paragraphs>195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4" baseType="lpstr">
      <vt:lpstr>Arial</vt:lpstr>
      <vt:lpstr>宋体</vt:lpstr>
      <vt:lpstr>Wingdings</vt:lpstr>
      <vt:lpstr>微软雅黑</vt:lpstr>
      <vt:lpstr>Tahoma</vt:lpstr>
      <vt:lpstr>Times New Roman</vt:lpstr>
      <vt:lpstr>汉语拼音</vt:lpstr>
      <vt:lpstr>Segoe Print</vt:lpstr>
      <vt:lpstr>楷体</vt:lpstr>
      <vt:lpstr>黑体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2021-09-17T10:41:00Z</cp:lastPrinted>
  <dcterms:created xsi:type="dcterms:W3CDTF">2021-09-17T10:41:00Z</dcterms:created>
  <dcterms:modified xsi:type="dcterms:W3CDTF">2021-10-12T13:16:02Z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A98AD75A29104238844D1564EB829937</vt:lpwstr>
  </property>
  <property fmtid="{D5CDD505-2E9C-101B-9397-08002B2CF9AE}" pid="7" name="KSOProductBuildVer">
    <vt:lpwstr>2052-11.1.0.10938</vt:lpwstr>
  </property>
</Properties>
</file>