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89" r:id="rId3"/>
    <p:sldId id="290" r:id="rId4"/>
    <p:sldId id="291" r:id="rId5"/>
    <p:sldId id="292" r:id="rId6"/>
    <p:sldId id="293" r:id="rId7"/>
    <p:sldId id="294" r:id="rId8"/>
    <p:sldId id="295" r:id="rId9"/>
    <p:sldId id="296" r:id="rId10"/>
    <p:sldId id="297" r:id="rId11"/>
  </p:sldIdLst>
  <p:sldSz cx="12192000" cy="6858000"/>
  <p:notesSz cx="6858000" cy="9144000"/>
  <p:custDataLst>
    <p:tags r:id="rId1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9" d="100"/>
          <a:sy n="89" d="100"/>
        </p:scale>
        <p:origin x="-174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gs" Target="tags/tag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3393141" y="2957606"/>
            <a:ext cx="7018338" cy="887413"/>
          </a:xfrm>
        </p:spPr>
        <p:txBody>
          <a:bodyPr anchor="b"/>
          <a:lstStyle/>
          <a:p>
            <a:pPr algn="ctr">
              <a:spcAft>
                <a:spcPct val="0"/>
              </a:spcAft>
            </a:pPr>
            <a:r>
              <a:rPr lang="zh-CN" altLang="en-US" b="1" spc="375" noProof="1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2" charset="-122"/>
                <a:sym typeface="+mn-ea"/>
              </a:rPr>
              <a:t>习作：记</a:t>
            </a:r>
            <a:r>
              <a:rPr lang="zh-CN" altLang="en-US" b="1" spc="375" noProof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2" charset="-122"/>
                <a:sym typeface="+mn-ea"/>
              </a:rPr>
              <a:t>一次游戏</a:t>
            </a:r>
            <a:endParaRPr lang="zh-CN" altLang="en-US" b="1" spc="375" noProof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黑体" panose="02010609060101010101" pitchFamily="2" charset="-122"/>
              <a:sym typeface="+mn-ea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half" idx="4294967295"/>
          </p:nvPr>
        </p:nvSpPr>
        <p:spPr>
          <a:xfrm>
            <a:off x="1013013" y="1801906"/>
            <a:ext cx="10215282" cy="375173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Aft>
                <a:spcPct val="0"/>
              </a:spcAft>
            </a:pPr>
            <a:r>
              <a:rPr lang="en-US" altLang="zh-CN" sz="3100" noProof="1" smtClean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1.</a:t>
            </a:r>
            <a:r>
              <a:rPr lang="zh-CN" altLang="en-US" sz="3100" noProof="1" smtClean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引导</a:t>
            </a:r>
            <a:r>
              <a:rPr lang="zh-CN" altLang="en-US" sz="3100" noProof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学生写清楚游戏的名称，游戏前的准备</a:t>
            </a:r>
            <a:r>
              <a:rPr lang="zh-CN" altLang="en-US" sz="3100" noProof="1" smtClean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，游戏</a:t>
            </a:r>
            <a:r>
              <a:rPr lang="zh-CN" altLang="en-US" sz="3100" noProof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过程中做了些什么，游戏结束后的想法和感受。</a:t>
            </a:r>
            <a:endParaRPr lang="zh-CN" altLang="en-US" sz="3100" noProof="1"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</a:endParaRPr>
          </a:p>
          <a:p>
            <a:pPr>
              <a:lnSpc>
                <a:spcPct val="150000"/>
              </a:lnSpc>
              <a:spcAft>
                <a:spcPct val="0"/>
              </a:spcAft>
            </a:pPr>
            <a:r>
              <a:rPr lang="zh-CN" altLang="en-US" sz="3100" noProof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 </a:t>
            </a:r>
            <a:r>
              <a:rPr lang="en-US" altLang="zh-CN" sz="3100" noProof="1" smtClean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2.</a:t>
            </a:r>
            <a:r>
              <a:rPr lang="zh-CN" altLang="en-US" sz="3100" noProof="1" smtClean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按照</a:t>
            </a:r>
            <a:r>
              <a:rPr lang="zh-CN" altLang="en-US" sz="3100" noProof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一定顺序写，重点要写清楚游戏过程</a:t>
            </a:r>
            <a:r>
              <a:rPr lang="zh-CN" altLang="en-US" sz="3100" noProof="1" smtClean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中给</a:t>
            </a:r>
            <a:r>
              <a:rPr lang="zh-CN" altLang="en-US" sz="3100" noProof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你印象比较深的是什么。</a:t>
            </a:r>
            <a:endParaRPr kumimoji="0" lang="zh-CN" sz="3100" b="0" i="0" u="none" strike="noStrike" kern="1200" cap="none" spc="0" normalizeH="0" baseline="0" noProof="1">
              <a:solidFill>
                <a:schemeClr val="tx1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</a:endParaRPr>
          </a:p>
        </p:txBody>
      </p:sp>
      <p:sp>
        <p:nvSpPr>
          <p:cNvPr id="9218" name="AutoShape 10"/>
          <p:cNvSpPr/>
          <p:nvPr/>
        </p:nvSpPr>
        <p:spPr>
          <a:xfrm>
            <a:off x="838200" y="569913"/>
            <a:ext cx="2587625" cy="792162"/>
          </a:xfrm>
          <a:prstGeom prst="flowChartAlternateProcess">
            <a:avLst/>
          </a:prstGeom>
          <a:solidFill>
            <a:srgbClr val="A71A55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68580" tIns="34290" rIns="68580" bIns="34290" anchor="ctr"/>
          <a:lstStyle/>
          <a:p>
            <a:pPr algn="ctr"/>
            <a:r>
              <a:rPr lang="zh-CN" altLang="en-US" sz="4000">
                <a:solidFill>
                  <a:schemeClr val="bg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课时目标</a:t>
            </a:r>
            <a:endParaRPr lang="zh-CN" altLang="en-US" sz="4000">
              <a:solidFill>
                <a:schemeClr val="bg1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half" idx="4294967295"/>
          </p:nvPr>
        </p:nvSpPr>
        <p:spPr>
          <a:xfrm>
            <a:off x="838200" y="1524000"/>
            <a:ext cx="10550525" cy="53340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Aft>
                <a:spcPct val="0"/>
              </a:spcAft>
            </a:pPr>
            <a:r>
              <a:rPr lang="zh-CN" altLang="en-US" sz="4000" noProof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 </a:t>
            </a:r>
            <a:r>
              <a:rPr lang="zh-CN" altLang="en-US" sz="4000" noProof="1" smtClean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      </a:t>
            </a:r>
            <a:r>
              <a:rPr lang="zh-CN" altLang="en-US" sz="3600" noProof="1" smtClean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同学们</a:t>
            </a:r>
            <a:r>
              <a:rPr lang="zh-CN" altLang="en-US" sz="3600" noProof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喜欢做游戏吗</a:t>
            </a:r>
            <a:r>
              <a:rPr lang="en-US" altLang="zh-CN" sz="3600" noProof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?</a:t>
            </a:r>
            <a:r>
              <a:rPr lang="zh-CN" altLang="en-US" sz="3600" noProof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平时都做过哪些游戏</a:t>
            </a:r>
            <a:r>
              <a:rPr lang="en-US" altLang="zh-CN" sz="3600" noProof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?</a:t>
            </a:r>
            <a:endParaRPr lang="en-US" altLang="zh-CN" sz="3600" noProof="1"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</a:endParaRPr>
          </a:p>
          <a:p>
            <a:pPr>
              <a:lnSpc>
                <a:spcPct val="150000"/>
              </a:lnSpc>
              <a:spcAft>
                <a:spcPct val="0"/>
              </a:spcAft>
            </a:pPr>
            <a:r>
              <a:rPr lang="zh-CN" altLang="en-US" sz="3600" noProof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你在玩这些游戏时的心情怎么样</a:t>
            </a:r>
            <a:r>
              <a:rPr lang="en-US" altLang="zh-CN" sz="3600" noProof="1" smtClean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?</a:t>
            </a:r>
            <a:r>
              <a:rPr lang="zh-CN" altLang="en-US" sz="3600" noProof="1" smtClean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看来</a:t>
            </a:r>
            <a:r>
              <a:rPr lang="zh-CN" altLang="en-US" sz="3600" noProof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丰富多彩的游戏都是大家最喜欢的活动，</a:t>
            </a:r>
            <a:r>
              <a:rPr lang="zh-CN" altLang="en-US" sz="3600" noProof="1" smtClean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我们不但</a:t>
            </a:r>
            <a:r>
              <a:rPr lang="zh-CN" altLang="en-US" sz="3600" noProof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要在游戏中享受快乐，还要学习把游戏过程</a:t>
            </a:r>
            <a:r>
              <a:rPr lang="zh-CN" altLang="en-US" sz="3600" noProof="1" smtClean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写下来</a:t>
            </a:r>
            <a:r>
              <a:rPr lang="zh-CN" altLang="en-US" sz="3600" noProof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，本次习作的主题就是“记一次游戏”。</a:t>
            </a:r>
            <a:endParaRPr kumimoji="0" lang="zh-CN" altLang="en-US" sz="3600" b="0" i="0" u="none" strike="noStrike" kern="1200" cap="none" spc="0" normalizeH="0" baseline="0" noProof="1">
              <a:solidFill>
                <a:schemeClr val="tx1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</a:endParaRPr>
          </a:p>
        </p:txBody>
      </p:sp>
      <p:sp>
        <p:nvSpPr>
          <p:cNvPr id="10242" name="AutoShape 10"/>
          <p:cNvSpPr/>
          <p:nvPr/>
        </p:nvSpPr>
        <p:spPr>
          <a:xfrm>
            <a:off x="838200" y="569913"/>
            <a:ext cx="2587625" cy="792162"/>
          </a:xfrm>
          <a:prstGeom prst="flowChartAlternateProcess">
            <a:avLst/>
          </a:prstGeom>
          <a:solidFill>
            <a:srgbClr val="A71A55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68580" tIns="34290" rIns="68580" bIns="34290" anchor="ctr"/>
          <a:lstStyle/>
          <a:p>
            <a:pPr algn="ctr"/>
            <a:r>
              <a:rPr lang="zh-CN" altLang="en-US" sz="4000">
                <a:solidFill>
                  <a:schemeClr val="bg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讨论交流</a:t>
            </a:r>
            <a:endParaRPr lang="zh-CN" altLang="en-US" sz="4000">
              <a:solidFill>
                <a:schemeClr val="bg1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89965" y="1594597"/>
            <a:ext cx="11053485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smtClean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200" smtClean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这次习作的要求是什么</a:t>
            </a:r>
            <a:r>
              <a:rPr lang="zh-CN" altLang="en-US" sz="3200" smtClean="0">
                <a:latin typeface="楷体" panose="02010609060101010101" pitchFamily="49" charset="-122"/>
                <a:ea typeface="楷体" panose="02010609060101010101" pitchFamily="49" charset="-122"/>
              </a:rPr>
              <a:t>?</a:t>
            </a:r>
            <a:endParaRPr lang="en-US" altLang="zh-CN" sz="320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smtClean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3200" smtClean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200" smtClean="0">
                <a:latin typeface="楷体" panose="02010609060101010101" pitchFamily="49" charset="-122"/>
                <a:ea typeface="楷体" panose="02010609060101010101" pitchFamily="49" charset="-122"/>
              </a:rPr>
              <a:t>）题目。</a:t>
            </a:r>
            <a:endParaRPr lang="en-US" altLang="zh-CN" sz="320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3200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800" smtClean="0">
                <a:latin typeface="宋体" panose="02010600030101010101" pitchFamily="2" charset="-122"/>
                <a:ea typeface="宋体" panose="02010600030101010101" pitchFamily="2" charset="-122"/>
              </a:rPr>
              <a:t>写</a:t>
            </a:r>
            <a:r>
              <a:rPr lang="zh-CN" altLang="en-US" sz="2800">
                <a:latin typeface="宋体" panose="02010600030101010101" pitchFamily="2" charset="-122"/>
                <a:ea typeface="宋体" panose="02010600030101010101" pitchFamily="2" charset="-122"/>
              </a:rPr>
              <a:t>好后，给习作拟一个题目，最好</a:t>
            </a:r>
            <a:r>
              <a:rPr lang="zh-CN" altLang="en-US" sz="2800" smtClean="0">
                <a:latin typeface="宋体" panose="02010600030101010101" pitchFamily="2" charset="-122"/>
                <a:ea typeface="宋体" panose="02010600030101010101" pitchFamily="2" charset="-122"/>
              </a:rPr>
              <a:t>能反映</a:t>
            </a:r>
            <a:r>
              <a:rPr lang="zh-CN" altLang="en-US" sz="2800">
                <a:latin typeface="宋体" panose="02010600030101010101" pitchFamily="2" charset="-122"/>
                <a:ea typeface="宋体" panose="02010600030101010101" pitchFamily="2" charset="-122"/>
              </a:rPr>
              <a:t>自己的</a:t>
            </a:r>
            <a:r>
              <a:rPr lang="zh-CN" altLang="en-US" sz="2800" smtClean="0">
                <a:latin typeface="宋体" panose="02010600030101010101" pitchFamily="2" charset="-122"/>
                <a:ea typeface="宋体" panose="02010600030101010101" pitchFamily="2" charset="-122"/>
              </a:rPr>
              <a:t>感受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smtClean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3200" smtClean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3200" smtClean="0">
                <a:latin typeface="楷体" panose="02010609060101010101" pitchFamily="49" charset="-122"/>
                <a:ea typeface="楷体" panose="02010609060101010101" pitchFamily="49" charset="-122"/>
              </a:rPr>
              <a:t>）印象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比较深。印象比较深的是什么?</a:t>
            </a:r>
            <a:r>
              <a:rPr lang="zh-CN" altLang="en-US" sz="3200" smtClean="0">
                <a:latin typeface="楷体" panose="02010609060101010101" pitchFamily="49" charset="-122"/>
                <a:ea typeface="楷体" panose="02010609060101010101" pitchFamily="49" charset="-122"/>
              </a:rPr>
              <a:t>什么样的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游戏才算印象比较深的呢</a:t>
            </a:r>
            <a:r>
              <a:rPr lang="zh-CN" altLang="en-US" sz="3200" smtClean="0">
                <a:latin typeface="楷体" panose="02010609060101010101" pitchFamily="49" charset="-122"/>
                <a:ea typeface="楷体" panose="02010609060101010101" pitchFamily="49" charset="-122"/>
              </a:rPr>
              <a:t>?</a:t>
            </a:r>
            <a:endParaRPr lang="en-US" altLang="zh-CN" sz="320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smtClean="0">
                <a:latin typeface="宋体" panose="02010600030101010101" pitchFamily="2" charset="-122"/>
                <a:ea typeface="宋体" panose="02010600030101010101" pitchFamily="2" charset="-122"/>
              </a:rPr>
              <a:t>  有趣</a:t>
            </a:r>
            <a:r>
              <a:rPr lang="zh-CN" altLang="en-US" sz="2800">
                <a:latin typeface="宋体" panose="02010600030101010101" pitchFamily="2" charset="-122"/>
                <a:ea typeface="宋体" panose="02010600030101010101" pitchFamily="2" charset="-122"/>
              </a:rPr>
              <a:t>、难忘、精彩</a:t>
            </a:r>
            <a:r>
              <a:rPr lang="zh-CN" altLang="en-US" sz="2800" smtClean="0">
                <a:latin typeface="宋体" panose="02010600030101010101" pitchFamily="2" charset="-122"/>
                <a:ea typeface="宋体" panose="02010600030101010101" pitchFamily="2" charset="-122"/>
              </a:rPr>
              <a:t>……</a:t>
            </a:r>
            <a:endParaRPr lang="en-US" altLang="zh-CN" sz="280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3200" smtClean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3200" smtClean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3200" smtClean="0">
                <a:latin typeface="楷体" panose="02010609060101010101" pitchFamily="49" charset="-122"/>
                <a:ea typeface="楷体" panose="02010609060101010101" pitchFamily="49" charset="-122"/>
              </a:rPr>
              <a:t>）游戏。</a:t>
            </a:r>
            <a:endParaRPr lang="en-US" altLang="zh-CN" sz="320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3200" smtClean="0">
                <a:latin typeface="楷体" panose="02010609060101010101" pitchFamily="49" charset="-122"/>
                <a:ea typeface="楷体" panose="02010609060101010101" pitchFamily="49" charset="-122"/>
              </a:rPr>
              <a:t> 只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写一次游戏，要按一定的顺序</a:t>
            </a:r>
            <a:r>
              <a:rPr lang="zh-CN" altLang="en-US" sz="3200" smtClean="0">
                <a:latin typeface="楷体" panose="02010609060101010101" pitchFamily="49" charset="-122"/>
                <a:ea typeface="楷体" panose="02010609060101010101" pitchFamily="49" charset="-122"/>
              </a:rPr>
              <a:t>把游戏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的经过写</a:t>
            </a:r>
            <a:r>
              <a:rPr lang="zh-CN" altLang="en-US" sz="3200" smtClean="0">
                <a:latin typeface="楷体" panose="02010609060101010101" pitchFamily="49" charset="-122"/>
                <a:ea typeface="楷体" panose="02010609060101010101" pitchFamily="49" charset="-122"/>
              </a:rPr>
              <a:t>清楚、</a:t>
            </a:r>
            <a:endParaRPr lang="en-US" altLang="zh-CN" sz="320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800" smtClean="0">
                <a:latin typeface="宋体" panose="02010600030101010101" pitchFamily="2" charset="-122"/>
                <a:ea typeface="宋体" panose="02010600030101010101" pitchFamily="2" charset="-122"/>
              </a:rPr>
              <a:t>记叙文</a:t>
            </a:r>
            <a:r>
              <a:rPr lang="zh-CN" altLang="en-US" sz="2800">
                <a:latin typeface="宋体" panose="02010600030101010101" pitchFamily="2" charset="-122"/>
                <a:ea typeface="宋体" panose="02010600030101010101" pitchFamily="2" charset="-122"/>
              </a:rPr>
              <a:t>的六要素(时间、地点、人物、起因、经过、结果</a:t>
            </a:r>
            <a:r>
              <a:rPr lang="zh-CN" altLang="en-US" sz="2800" smtClean="0">
                <a:latin typeface="宋体" panose="02010600030101010101" pitchFamily="2" charset="-122"/>
                <a:ea typeface="宋体" panose="02010600030101010101" pitchFamily="2" charset="-122"/>
              </a:rPr>
              <a:t>)</a:t>
            </a:r>
            <a:endParaRPr lang="zh-CN" altLang="en-US" sz="28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5" name="AutoShape 10"/>
          <p:cNvSpPr/>
          <p:nvPr/>
        </p:nvSpPr>
        <p:spPr>
          <a:xfrm>
            <a:off x="838200" y="569913"/>
            <a:ext cx="2587625" cy="792162"/>
          </a:xfrm>
          <a:prstGeom prst="flowChartAlternateProcess">
            <a:avLst/>
          </a:prstGeom>
          <a:solidFill>
            <a:srgbClr val="A71A55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68580" tIns="34290" rIns="68580" bIns="34290" anchor="ctr"/>
          <a:lstStyle/>
          <a:p>
            <a:pPr algn="ctr"/>
            <a:r>
              <a:rPr lang="zh-CN" altLang="en-US" sz="4000">
                <a:solidFill>
                  <a:schemeClr val="bg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指导审题</a:t>
            </a:r>
            <a:endParaRPr lang="zh-CN" altLang="en-US" sz="4000">
              <a:solidFill>
                <a:schemeClr val="bg1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91671" y="1627094"/>
            <a:ext cx="10851779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smtClean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800" smtClean="0">
                <a:latin typeface="楷体" panose="02010609060101010101" pitchFamily="49" charset="-122"/>
                <a:ea typeface="楷体" panose="02010609060101010101" pitchFamily="49" charset="-122"/>
              </a:rPr>
              <a:t>同学们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，这篇作文是要求我们选一次游戏</a:t>
            </a:r>
            <a:r>
              <a:rPr lang="zh-CN" altLang="en-US" sz="2800" smtClean="0">
                <a:latin typeface="楷体" panose="02010609060101010101" pitchFamily="49" charset="-122"/>
                <a:ea typeface="楷体" panose="02010609060101010101" pitchFamily="49" charset="-122"/>
              </a:rPr>
              <a:t>写下来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，按一定的顺序把游戏的经过写清楚。可以</a:t>
            </a:r>
            <a:r>
              <a:rPr lang="zh-CN" altLang="en-US" sz="2800" smtClean="0">
                <a:latin typeface="楷体" panose="02010609060101010101" pitchFamily="49" charset="-122"/>
                <a:ea typeface="楷体" panose="02010609060101010101" pitchFamily="49" charset="-122"/>
              </a:rPr>
              <a:t>是传统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游戏，也可以是新游戏;可以是室内的，也</a:t>
            </a:r>
            <a:r>
              <a:rPr lang="zh-CN" altLang="en-US" sz="2800" smtClean="0">
                <a:latin typeface="楷体" panose="02010609060101010101" pitchFamily="49" charset="-122"/>
                <a:ea typeface="楷体" panose="02010609060101010101" pitchFamily="49" charset="-122"/>
              </a:rPr>
              <a:t>可以是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室外的。如果能自己发明一个游戏，就更好了</a:t>
            </a:r>
            <a:r>
              <a:rPr lang="zh-CN" altLang="en-US" sz="280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280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只有首先明白题目的要求，我们才能写出一篇</a:t>
            </a:r>
            <a:r>
              <a:rPr lang="zh-CN" altLang="en-US" sz="2800" smtClean="0">
                <a:latin typeface="楷体" panose="02010609060101010101" pitchFamily="49" charset="-122"/>
                <a:ea typeface="楷体" panose="02010609060101010101" pitchFamily="49" charset="-122"/>
              </a:rPr>
              <a:t>优秀的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习作。那么，根据要求，我们就要注意以下三点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endParaRPr lang="en-US" altLang="zh-CN" sz="28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800" smtClean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smtClean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800" smtClean="0">
                <a:latin typeface="楷体" panose="02010609060101010101" pitchFamily="49" charset="-122"/>
                <a:ea typeface="楷体" panose="02010609060101010101" pitchFamily="49" charset="-122"/>
              </a:rPr>
              <a:t>）写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清楚游戏过程，把印象深刻的部分作为</a:t>
            </a:r>
            <a:r>
              <a:rPr lang="zh-CN" altLang="en-US" sz="2800" smtClean="0">
                <a:latin typeface="楷体" panose="02010609060101010101" pitchFamily="49" charset="-122"/>
                <a:ea typeface="楷体" panose="02010609060101010101" pitchFamily="49" charset="-122"/>
              </a:rPr>
              <a:t>重点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来写。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800" smtClean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smtClean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800" smtClean="0">
                <a:latin typeface="楷体" panose="02010609060101010101" pitchFamily="49" charset="-122"/>
                <a:ea typeface="楷体" panose="02010609060101010101" pitchFamily="49" charset="-122"/>
              </a:rPr>
              <a:t>）写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游戏的场面时，既要关注整个场景，也</a:t>
            </a:r>
            <a:r>
              <a:rPr lang="zh-CN" altLang="en-US" sz="2800" smtClean="0">
                <a:latin typeface="楷体" panose="02010609060101010101" pitchFamily="49" charset="-122"/>
                <a:ea typeface="楷体" panose="02010609060101010101" pitchFamily="49" charset="-122"/>
              </a:rPr>
              <a:t>要注意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人物的表现</a:t>
            </a:r>
            <a:r>
              <a:rPr lang="zh-CN" altLang="en-US" sz="2800" smtClean="0">
                <a:latin typeface="楷体" panose="02010609060101010101" pitchFamily="49" charset="-122"/>
                <a:ea typeface="楷体" panose="02010609060101010101" pitchFamily="49" charset="-122"/>
              </a:rPr>
              <a:t>，      写一写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他们的神态、动作和语言。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800" smtClean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smtClean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800" smtClean="0">
                <a:latin typeface="楷体" panose="02010609060101010101" pitchFamily="49" charset="-122"/>
                <a:ea typeface="楷体" panose="02010609060101010101" pitchFamily="49" charset="-122"/>
              </a:rPr>
              <a:t>）把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这次游戏结束后的体会写下来。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AutoShape 10"/>
          <p:cNvSpPr/>
          <p:nvPr/>
        </p:nvSpPr>
        <p:spPr>
          <a:xfrm>
            <a:off x="838200" y="569913"/>
            <a:ext cx="2587625" cy="792162"/>
          </a:xfrm>
          <a:prstGeom prst="flowChartAlternateProcess">
            <a:avLst/>
          </a:prstGeom>
          <a:solidFill>
            <a:srgbClr val="A71A55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68580" tIns="34290" rIns="68580" bIns="34290" anchor="ctr"/>
          <a:lstStyle/>
          <a:p>
            <a:pPr algn="ctr"/>
            <a:r>
              <a:rPr lang="zh-CN" altLang="en-US" sz="4000">
                <a:solidFill>
                  <a:schemeClr val="bg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指导审题</a:t>
            </a:r>
            <a:endParaRPr lang="zh-CN" altLang="en-US" sz="4000">
              <a:solidFill>
                <a:schemeClr val="bg1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72353" y="1627094"/>
            <a:ext cx="9466729" cy="3670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smtClean="0">
                <a:latin typeface="楷体" panose="02010609060101010101" pitchFamily="49" charset="-122"/>
                <a:ea typeface="楷体" panose="02010609060101010101" pitchFamily="49" charset="-122"/>
              </a:rPr>
              <a:t>    互动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交流，打开思路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你想写哪一次游戏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?</a:t>
            </a:r>
            <a:r>
              <a:rPr lang="zh-CN" altLang="en-US" sz="3200" smtClean="0">
                <a:latin typeface="楷体" panose="02010609060101010101" pitchFamily="49" charset="-122"/>
                <a:ea typeface="楷体" panose="02010609060101010101" pitchFamily="49" charset="-122"/>
              </a:rPr>
              <a:t>哪些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人参加了游戏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?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游戏是在什么时候、什么地方</a:t>
            </a:r>
            <a:r>
              <a:rPr lang="zh-CN" altLang="en-US" sz="3200" smtClean="0">
                <a:latin typeface="楷体" panose="02010609060101010101" pitchFamily="49" charset="-122"/>
                <a:ea typeface="楷体" panose="02010609060101010101" pitchFamily="49" charset="-122"/>
              </a:rPr>
              <a:t>开展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的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?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游戏前，你做过哪些准备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?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在游戏中，你做</a:t>
            </a:r>
            <a:r>
              <a:rPr lang="zh-CN" altLang="en-US" sz="3200" smtClean="0">
                <a:latin typeface="楷体" panose="02010609060101010101" pitchFamily="49" charset="-122"/>
                <a:ea typeface="楷体" panose="02010609060101010101" pitchFamily="49" charset="-122"/>
              </a:rPr>
              <a:t>了些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什么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?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印象比较深的是什么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?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游戏结束后，你</a:t>
            </a:r>
            <a:r>
              <a:rPr lang="zh-CN" altLang="en-US" sz="3200" smtClean="0">
                <a:latin typeface="楷体" panose="02010609060101010101" pitchFamily="49" charset="-122"/>
                <a:ea typeface="楷体" panose="02010609060101010101" pitchFamily="49" charset="-122"/>
              </a:rPr>
              <a:t>有什么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想法和感受</a:t>
            </a:r>
            <a:r>
              <a:rPr lang="en-US" altLang="zh-CN" sz="3200" smtClean="0">
                <a:latin typeface="楷体" panose="02010609060101010101" pitchFamily="49" charset="-122"/>
                <a:ea typeface="楷体" panose="02010609060101010101" pitchFamily="49" charset="-122"/>
              </a:rPr>
              <a:t>?</a:t>
            </a:r>
            <a:endParaRPr lang="en-US" altLang="zh-CN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AutoShape 10"/>
          <p:cNvSpPr/>
          <p:nvPr/>
        </p:nvSpPr>
        <p:spPr>
          <a:xfrm>
            <a:off x="838200" y="569913"/>
            <a:ext cx="2587625" cy="792162"/>
          </a:xfrm>
          <a:prstGeom prst="flowChartAlternateProcess">
            <a:avLst/>
          </a:prstGeom>
          <a:solidFill>
            <a:srgbClr val="A71A55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68580" tIns="34290" rIns="68580" bIns="34290" anchor="ctr"/>
          <a:lstStyle/>
          <a:p>
            <a:pPr algn="ctr"/>
            <a:r>
              <a:rPr lang="zh-CN" altLang="en-US" sz="4000">
                <a:solidFill>
                  <a:schemeClr val="bg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写作指导</a:t>
            </a:r>
            <a:endParaRPr lang="zh-CN" altLang="en-US" sz="4000">
              <a:solidFill>
                <a:schemeClr val="bg1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89965" y="916128"/>
            <a:ext cx="11362764" cy="64479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4300"/>
              </a:lnSpc>
            </a:pPr>
            <a:r>
              <a:rPr lang="zh-CN" altLang="en-US" sz="2400" smtClean="0">
                <a:latin typeface="宋体" panose="02010600030101010101" pitchFamily="2" charset="-122"/>
                <a:ea typeface="宋体" panose="02010600030101010101" pitchFamily="2" charset="-122"/>
              </a:rPr>
              <a:t>记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一次游戏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ts val="4300"/>
              </a:lnSpc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    今天，在上课的时候，老师让我们玩木头人的游戏。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ts val="4300"/>
              </a:lnSpc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    一开始，我们一直以为木头人这个游戏很简单</a:t>
            </a:r>
            <a:r>
              <a:rPr lang="zh-CN" altLang="en-US" sz="2400" smtClean="0">
                <a:latin typeface="宋体" panose="02010600030101010101" pitchFamily="2" charset="-122"/>
                <a:ea typeface="宋体" panose="02010600030101010101" pitchFamily="2" charset="-122"/>
              </a:rPr>
              <a:t>，可是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做起来就难多了</a:t>
            </a:r>
            <a:r>
              <a:rPr lang="en-US" altLang="zh-CN" sz="2400">
                <a:latin typeface="宋体" panose="02010600030101010101" pitchFamily="2" charset="-122"/>
                <a:ea typeface="宋体" panose="02010600030101010101" pitchFamily="2" charset="-122"/>
              </a:rPr>
              <a:t>!</a:t>
            </a:r>
            <a:endParaRPr lang="en-US" altLang="zh-CN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ts val="4300"/>
              </a:lnSpc>
            </a:pPr>
            <a:r>
              <a:rPr lang="en-US" altLang="zh-CN" sz="240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老师定的规则是</a:t>
            </a:r>
            <a:r>
              <a:rPr lang="en-US" altLang="zh-CN" sz="2400">
                <a:latin typeface="宋体" panose="02010600030101010101" pitchFamily="2" charset="-122"/>
                <a:ea typeface="宋体" panose="02010600030101010101" pitchFamily="2" charset="-122"/>
              </a:rPr>
              <a:t>: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自己摆的动作要能描写出来</a:t>
            </a:r>
            <a:r>
              <a:rPr lang="zh-CN" altLang="en-US" sz="2400" smtClean="0">
                <a:latin typeface="宋体" panose="02010600030101010101" pitchFamily="2" charset="-122"/>
                <a:ea typeface="宋体" panose="02010600030101010101" pitchFamily="2" charset="-122"/>
              </a:rPr>
              <a:t>，保持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的时间是</a:t>
            </a:r>
            <a:r>
              <a:rPr lang="en-US" altLang="zh-CN" sz="2400"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分钟，你必须得按照你写的内容去做，如果动了或没按照你设计的那么做，就会</a:t>
            </a:r>
            <a:r>
              <a:rPr lang="zh-CN" altLang="en-US" sz="2400" smtClean="0">
                <a:latin typeface="宋体" panose="02010600030101010101" pitchFamily="2" charset="-122"/>
                <a:ea typeface="宋体" panose="02010600030101010101" pitchFamily="2" charset="-122"/>
              </a:rPr>
              <a:t>被淘汰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ts val="4300"/>
              </a:lnSpc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    第一轮开始了，我们找好了砖，就和老师</a:t>
            </a:r>
            <a:r>
              <a:rPr lang="zh-CN" altLang="en-US" sz="2400" smtClean="0">
                <a:latin typeface="宋体" panose="02010600030101010101" pitchFamily="2" charset="-122"/>
                <a:ea typeface="宋体" panose="02010600030101010101" pitchFamily="2" charset="-122"/>
              </a:rPr>
              <a:t>一起喊</a:t>
            </a:r>
            <a:r>
              <a:rPr lang="en-US" altLang="zh-CN" sz="2400">
                <a:latin typeface="宋体" panose="02010600030101010101" pitchFamily="2" charset="-122"/>
                <a:ea typeface="宋体" panose="02010600030101010101" pitchFamily="2" charset="-122"/>
              </a:rPr>
              <a:t>:“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我们都是木头人，不许说话不许动。”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ts val="4300"/>
              </a:lnSpc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    说完我们都摆好了自己的造型，老师再把</a:t>
            </a:r>
            <a:r>
              <a:rPr lang="zh-CN" altLang="en-US" sz="2400" smtClean="0">
                <a:latin typeface="宋体" panose="02010600030101010101" pitchFamily="2" charset="-122"/>
                <a:ea typeface="宋体" panose="02010600030101010101" pitchFamily="2" charset="-122"/>
              </a:rPr>
              <a:t>我们的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设计读一遍，看看有没有做到位，有些人就是把</a:t>
            </a:r>
            <a:r>
              <a:rPr lang="zh-CN" altLang="en-US" sz="2400" smtClean="0">
                <a:latin typeface="宋体" panose="02010600030101010101" pitchFamily="2" charset="-122"/>
                <a:ea typeface="宋体" panose="02010600030101010101" pitchFamily="2" charset="-122"/>
              </a:rPr>
              <a:t>左手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、右手忘写了，有的是左脚、右脚忘写了，还好我没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ts val="4300"/>
              </a:lnSpc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有。老师接着说</a:t>
            </a:r>
            <a:r>
              <a:rPr lang="en-US" altLang="zh-CN" sz="2400">
                <a:latin typeface="宋体" panose="02010600030101010101" pitchFamily="2" charset="-122"/>
                <a:ea typeface="宋体" panose="02010600030101010101" pitchFamily="2" charset="-122"/>
              </a:rPr>
              <a:t>:“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还有第二轮。”我们大吃一惊。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ts val="3200"/>
              </a:lnSpc>
            </a:pPr>
            <a:r>
              <a:rPr lang="zh-CN" altLang="en-US" sz="200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AutoShape 10"/>
          <p:cNvSpPr/>
          <p:nvPr/>
        </p:nvSpPr>
        <p:spPr>
          <a:xfrm>
            <a:off x="649941" y="516125"/>
            <a:ext cx="2587625" cy="792162"/>
          </a:xfrm>
          <a:prstGeom prst="flowChartAlternateProcess">
            <a:avLst/>
          </a:prstGeom>
          <a:solidFill>
            <a:srgbClr val="A71A55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68580" tIns="34290" rIns="68580" bIns="34290" anchor="ctr"/>
          <a:lstStyle/>
          <a:p>
            <a:pPr algn="ctr"/>
            <a:r>
              <a:rPr lang="zh-CN" altLang="en-US" sz="4000">
                <a:solidFill>
                  <a:schemeClr val="bg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范文引路</a:t>
            </a:r>
            <a:endParaRPr lang="zh-CN" altLang="en-US" sz="4000">
              <a:solidFill>
                <a:schemeClr val="bg1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24437" y="1697125"/>
            <a:ext cx="11362764" cy="36471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200"/>
              </a:lnSpc>
            </a:pPr>
            <a:r>
              <a:rPr lang="zh-CN" altLang="en-US" sz="2000" smtClean="0">
                <a:latin typeface="宋体" panose="02010600030101010101" pitchFamily="2" charset="-122"/>
                <a:ea typeface="宋体" panose="02010600030101010101" pitchFamily="2" charset="-122"/>
              </a:rPr>
              <a:t>     </a:t>
            </a:r>
            <a:r>
              <a:rPr lang="zh-CN" altLang="en-US" sz="2400" smtClean="0">
                <a:latin typeface="宋体" panose="02010600030101010101" pitchFamily="2" charset="-122"/>
                <a:ea typeface="宋体" panose="02010600030101010101" pitchFamily="2" charset="-122"/>
              </a:rPr>
              <a:t>老师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说完规则，就又开始了，这次是逗人。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ts val="4200"/>
              </a:lnSpc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    “哈哈，终于到我了。”我可兴奋了，但我又</a:t>
            </a:r>
            <a:r>
              <a:rPr lang="zh-CN" altLang="en-US" sz="2400" smtClean="0">
                <a:latin typeface="宋体" panose="02010600030101010101" pitchFamily="2" charset="-122"/>
                <a:ea typeface="宋体" panose="02010600030101010101" pitchFamily="2" charset="-122"/>
              </a:rPr>
              <a:t>不敢笑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。这时，有人来逗我了，他用屁股一直向我</a:t>
            </a:r>
            <a:r>
              <a:rPr lang="zh-CN" altLang="en-US" sz="2400" smtClean="0">
                <a:latin typeface="宋体" panose="02010600030101010101" pitchFamily="2" charset="-122"/>
                <a:ea typeface="宋体" panose="02010600030101010101" pitchFamily="2" charset="-122"/>
              </a:rPr>
              <a:t>扭来扭去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，我却目不转睛，就当作没看见，不理不睬，结果我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ts val="4200"/>
              </a:lnSpc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坚持到了最后。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ts val="4200"/>
              </a:lnSpc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    今天我赢了，我真开心</a:t>
            </a:r>
            <a:r>
              <a:rPr lang="en-US" altLang="zh-CN" sz="2400">
                <a:latin typeface="宋体" panose="02010600030101010101" pitchFamily="2" charset="-122"/>
                <a:ea typeface="宋体" panose="02010600030101010101" pitchFamily="2" charset="-122"/>
              </a:rPr>
              <a:t>!</a:t>
            </a:r>
            <a:endParaRPr lang="en-US" altLang="zh-CN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AutoShape 10"/>
          <p:cNvSpPr/>
          <p:nvPr/>
        </p:nvSpPr>
        <p:spPr>
          <a:xfrm>
            <a:off x="649941" y="516125"/>
            <a:ext cx="2587625" cy="792162"/>
          </a:xfrm>
          <a:prstGeom prst="flowChartAlternateProcess">
            <a:avLst/>
          </a:prstGeom>
          <a:solidFill>
            <a:srgbClr val="A71A55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68580" tIns="34290" rIns="68580" bIns="34290" anchor="ctr"/>
          <a:lstStyle/>
          <a:p>
            <a:pPr algn="ctr"/>
            <a:r>
              <a:rPr lang="zh-CN" altLang="en-US" sz="4000">
                <a:solidFill>
                  <a:schemeClr val="bg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范文引路</a:t>
            </a:r>
            <a:endParaRPr lang="zh-CN" altLang="en-US" sz="4000">
              <a:solidFill>
                <a:schemeClr val="bg1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half" idx="4294967295"/>
          </p:nvPr>
        </p:nvSpPr>
        <p:spPr>
          <a:xfrm>
            <a:off x="744070" y="1564341"/>
            <a:ext cx="7566212" cy="462915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noProof="1" smtClean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同学们要</a:t>
            </a:r>
            <a:r>
              <a:rPr lang="zh-CN" altLang="en-US" sz="2800" noProof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写好这次作文，要注意</a:t>
            </a:r>
            <a:r>
              <a:rPr lang="en-US" altLang="zh-CN" sz="2800" noProof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:</a:t>
            </a:r>
            <a:endParaRPr lang="en-US" altLang="zh-CN" sz="2800" noProof="1"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noProof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   </a:t>
            </a:r>
            <a:r>
              <a:rPr lang="en-US" altLang="zh-CN" sz="2800" noProof="1" smtClean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1.</a:t>
            </a:r>
            <a:r>
              <a:rPr lang="zh-CN" altLang="en-US" sz="2800" noProof="1" smtClean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能</a:t>
            </a:r>
            <a:r>
              <a:rPr lang="zh-CN" altLang="en-US" sz="2800" noProof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写清楚游戏过程，把印象深刻的部分</a:t>
            </a:r>
            <a:r>
              <a:rPr lang="zh-CN" altLang="en-US" sz="2800" noProof="1" smtClean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作为重点</a:t>
            </a:r>
            <a:r>
              <a:rPr lang="zh-CN" altLang="en-US" sz="2800" noProof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来写。</a:t>
            </a:r>
            <a:endParaRPr lang="zh-CN" altLang="en-US" sz="2800" noProof="1"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noProof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   </a:t>
            </a:r>
            <a:r>
              <a:rPr lang="en-US" altLang="zh-CN" sz="2800" noProof="1" smtClean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2.</a:t>
            </a:r>
            <a:r>
              <a:rPr lang="zh-CN" altLang="en-US" sz="2800" noProof="1" smtClean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写</a:t>
            </a:r>
            <a:r>
              <a:rPr lang="zh-CN" altLang="en-US" sz="2800" noProof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游戏的场面时，既能关注整个场景，也能</a:t>
            </a:r>
            <a:r>
              <a:rPr lang="zh-CN" altLang="en-US" sz="2800" noProof="1" smtClean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注意</a:t>
            </a:r>
            <a:r>
              <a:rPr lang="zh-CN" altLang="en-US" sz="2800" noProof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人物的表现，写了他们的神态、动作和语言。</a:t>
            </a:r>
            <a:endParaRPr lang="zh-CN" altLang="en-US" sz="2800" noProof="1"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noProof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    </a:t>
            </a:r>
            <a:r>
              <a:rPr lang="en-US" altLang="zh-CN" sz="2800" noProof="1" smtClean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3.</a:t>
            </a:r>
            <a:r>
              <a:rPr lang="zh-CN" altLang="en-US" sz="2800" noProof="1" smtClean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能</a:t>
            </a:r>
            <a:r>
              <a:rPr lang="zh-CN" altLang="en-US" sz="2800" noProof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把这次游戏中的体会写下来。</a:t>
            </a:r>
            <a:endParaRPr kumimoji="0" lang="zh-CN" altLang="en-US" sz="2800" b="0" i="0" u="none" strike="noStrike" kern="1200" cap="none" spc="0" normalizeH="0" baseline="0" noProof="1">
              <a:solidFill>
                <a:schemeClr val="tx1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</a:endParaRPr>
          </a:p>
        </p:txBody>
      </p:sp>
      <p:sp>
        <p:nvSpPr>
          <p:cNvPr id="9218" name="AutoShape 10"/>
          <p:cNvSpPr/>
          <p:nvPr/>
        </p:nvSpPr>
        <p:spPr>
          <a:xfrm>
            <a:off x="838200" y="569913"/>
            <a:ext cx="2587625" cy="792162"/>
          </a:xfrm>
          <a:prstGeom prst="flowChartAlternateProcess">
            <a:avLst/>
          </a:prstGeom>
          <a:solidFill>
            <a:srgbClr val="A71A55"/>
          </a:solidFill>
          <a:ln w="9525" cap="flat" cmpd="sng">
            <a:solidFill>
              <a:srgbClr val="A71A55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68580" tIns="34290" rIns="68580" bIns="34290" anchor="ctr"/>
          <a:lstStyle/>
          <a:p>
            <a:pPr algn="ctr"/>
            <a:r>
              <a:rPr lang="zh-CN" altLang="en-US" sz="4000" smtClean="0">
                <a:solidFill>
                  <a:schemeClr val="bg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小结归纳</a:t>
            </a:r>
            <a:endParaRPr lang="zh-CN" altLang="en-US" sz="4000">
              <a:solidFill>
                <a:schemeClr val="bg1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9219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2636500" y="12306300"/>
            <a:ext cx="317500" cy="228600"/>
          </a:xfrm>
          <a:prstGeom prst="cube">
            <a:avLst/>
          </a:prstGeom>
        </p:spPr>
      </p:pic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1220</Words>
  <Application>WPS 演示</Application>
  <PresentationFormat/>
  <Paragraphs>64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9" baseType="lpstr">
      <vt:lpstr>Arial</vt:lpstr>
      <vt:lpstr>宋体</vt:lpstr>
      <vt:lpstr>Wingdings</vt:lpstr>
      <vt:lpstr>微软雅黑</vt:lpstr>
      <vt:lpstr>黑体</vt:lpstr>
      <vt:lpstr>Times New Roman</vt:lpstr>
      <vt:lpstr>楷体</vt:lpstr>
      <vt:lpstr>Arial Unicode MS</vt:lpstr>
      <vt:lpstr>Calibri</vt:lpstr>
      <vt:lpstr>Office 主题</vt:lpstr>
      <vt:lpstr>习作：记一次游戏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2021-04-18T08:33:00Z</cp:lastPrinted>
  <dcterms:created xsi:type="dcterms:W3CDTF">2021-04-18T08:33:00Z</dcterms:created>
  <dcterms:modified xsi:type="dcterms:W3CDTF">2021-10-13T05:31:39Z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10A4D2C529E342019B68BA3358DC4A7B</vt:lpwstr>
  </property>
  <property fmtid="{D5CDD505-2E9C-101B-9397-08002B2CF9AE}" pid="7" name="KSOProductBuildVer">
    <vt:lpwstr>2052-11.1.0.10938</vt:lpwstr>
  </property>
</Properties>
</file>