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182" r:id="rId3"/>
    <p:sldId id="1208" r:id="rId5"/>
    <p:sldId id="1209" r:id="rId6"/>
    <p:sldId id="1210" r:id="rId7"/>
    <p:sldId id="1211" r:id="rId8"/>
    <p:sldId id="1212" r:id="rId9"/>
    <p:sldId id="1213" r:id="rId10"/>
    <p:sldId id="1214" r:id="rId11"/>
    <p:sldId id="1215" r:id="rId12"/>
    <p:sldId id="1216" r:id="rId13"/>
    <p:sldId id="1217" r:id="rId14"/>
    <p:sldId id="1218" r:id="rId15"/>
    <p:sldId id="1219" r:id="rId16"/>
    <p:sldId id="1220" r:id="rId17"/>
    <p:sldId id="1221" r:id="rId18"/>
    <p:sldId id="1222" r:id="rId19"/>
    <p:sldId id="1223" r:id="rId20"/>
    <p:sldId id="1224" r:id="rId21"/>
    <p:sldId id="1225" r:id="rId22"/>
    <p:sldId id="1183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佳琪 刘" initials="佳琪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FFC4B9"/>
    <a:srgbClr val="FF00FF"/>
    <a:srgbClr val="87FFB4"/>
    <a:srgbClr val="FF66FF"/>
    <a:srgbClr val="F6BB00"/>
    <a:srgbClr val="FF3300"/>
    <a:srgbClr val="00CC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56" y="68"/>
      </p:cViewPr>
      <p:guideLst>
        <p:guide orient="horz" pos="22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fld id="{CB77EF95-F678-42BB-897F-438B38E257D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  <a:endParaRPr lang="zh-CN" altLang="en-US" noProof="0" dirty="0"/>
          </a:p>
          <a:p>
            <a:pPr lvl="1"/>
            <a:r>
              <a:rPr lang="zh-CN" altLang="en-US" noProof="0" dirty="0"/>
              <a:t>第二级</a:t>
            </a:r>
            <a:endParaRPr lang="zh-CN" altLang="en-US" noProof="0" dirty="0"/>
          </a:p>
          <a:p>
            <a:pPr lvl="2"/>
            <a:r>
              <a:rPr lang="zh-CN" altLang="en-US" noProof="0" dirty="0"/>
              <a:t>第三级</a:t>
            </a:r>
            <a:endParaRPr lang="zh-CN" altLang="en-US" noProof="0" dirty="0"/>
          </a:p>
          <a:p>
            <a:pPr lvl="3"/>
            <a:r>
              <a:rPr lang="zh-CN" altLang="en-US" noProof="0" dirty="0"/>
              <a:t>第四级</a:t>
            </a:r>
            <a:endParaRPr lang="zh-CN" altLang="en-US" noProof="0" dirty="0"/>
          </a:p>
          <a:p>
            <a:pPr lvl="4"/>
            <a:r>
              <a:rPr lang="zh-CN" altLang="en-US" noProof="0" dirty="0"/>
              <a:t>第五级</a:t>
            </a:r>
            <a:endParaRPr lang="zh-CN" altLang="en-US" noProof="0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fld id="{931526E1-74F6-4EE9-9159-6D91E68BE489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楷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C7C93C3-743F-4321-9A09-B88A2378B38C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楷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AA3BE2-931F-45C6-AD3A-4898C6BD061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E2C4F-D49F-45FD-A770-B91C8E8546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06184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再 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a typeface="楷体" panose="02010609060101010101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34FCE23-231B-4CFE-A76F-252AEF0EE017}" type="datetimeFigureOut">
              <a:rPr lang="zh-CN" altLang="en-US" smtClean="0">
                <a:solidFill>
                  <a:prstClr val="black"/>
                </a:solidFill>
                <a:latin typeface="Calibri" panose="020F0502020204030204"/>
              </a:rPr>
            </a:fld>
            <a:endParaRPr lang="zh-CN" alt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a typeface="楷体" panose="02010609060101010101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a typeface="楷体" panose="02010609060101010101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F6536A5-DAEE-4F65-B2D5-30A7A77F84CB}" type="slidenum">
              <a:rPr lang="zh-CN" altLang="en-US" smtClean="0">
                <a:solidFill>
                  <a:prstClr val="black"/>
                </a:solidFill>
                <a:latin typeface="Calibri" panose="020F0502020204030204"/>
              </a:rPr>
            </a:fld>
            <a:endParaRPr lang="zh-CN" alt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FC7B9-9281-4556-91D9-FDD7C30BFCC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AC7FF-BE22-4183-B616-DA2F370A369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>
                <a:ea typeface="楷体" panose="02010609060101010101" pitchFamily="49" charset="-122"/>
              </a:defRPr>
            </a:lvl4pPr>
            <a:lvl5pPr>
              <a:defRPr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60CE7-C694-4472-B282-0F89ABFC8E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ECB47-969C-4A3B-8569-A45932919FF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9E0B9-87C3-4FB6-8BB7-CCA7030CA969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BED92-8740-444C-BC62-3886B122B46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AA3BE2-931F-45C6-AD3A-4898C6BD061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E2C4F-D49F-45FD-A770-B91C8E8546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AA3BE2-931F-45C6-AD3A-4898C6BD061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E2C4F-D49F-45FD-A770-B91C8E8546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AA3BE2-931F-45C6-AD3A-4898C6BD061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E2C4F-D49F-45FD-A770-B91C8E8546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10515600" cy="13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4123944"/>
            <a:ext cx="10515600" cy="1527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楷体" panose="02010609060101010101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楷体" panose="02010609060101010101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楷体" panose="02010609060101010101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楷体" panose="02010609060101010101" pitchFamily="49" charset="-122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6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316" name="矩形 24"/>
          <p:cNvSpPr txBox="1">
            <a:spLocks noChangeArrowheads="1"/>
          </p:cNvSpPr>
          <p:nvPr/>
        </p:nvSpPr>
        <p:spPr bwMode="auto">
          <a:xfrm>
            <a:off x="1637272" y="3025636"/>
            <a:ext cx="5847991" cy="87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第七单元</a:t>
            </a:r>
            <a:r>
              <a:rPr kumimoji="0" lang="en-US" altLang="zh-CN" sz="40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·</a:t>
            </a: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第</a:t>
            </a:r>
            <a:r>
              <a:rPr kumimoji="0" lang="en-US" altLang="zh-CN" sz="40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21</a:t>
            </a: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课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13317" name="TextBox 2"/>
          <p:cNvSpPr txBox="1">
            <a:spLocks noChangeArrowheads="1"/>
          </p:cNvSpPr>
          <p:nvPr/>
        </p:nvSpPr>
        <p:spPr bwMode="auto">
          <a:xfrm>
            <a:off x="0" y="4250304"/>
            <a:ext cx="912253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 defTabSz="914400">
              <a:defRPr/>
            </a:pPr>
            <a:r>
              <a:rPr kumimoji="0" lang="zh-CN" altLang="en-US" sz="8000" b="1" i="0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古诗三首</a:t>
            </a:r>
            <a:r>
              <a:rPr lang="en-US" altLang="zh-CN" sz="8000" smtClean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·</a:t>
            </a:r>
            <a:r>
              <a:rPr lang="zh-CN" altLang="en-US" sz="8000" b="1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凉州词</a:t>
            </a:r>
            <a:endParaRPr lang="zh-CN" altLang="en-US" sz="8000" b="1" dirty="0">
              <a:solidFill>
                <a:srgbClr val="26262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/>
          <a:srcRect r="28910"/>
          <a:stretch>
            <a:fillRect/>
          </a:stretch>
        </p:blipFill>
        <p:spPr>
          <a:xfrm>
            <a:off x="213960" y="891255"/>
            <a:ext cx="5790362" cy="5861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文本框 1"/>
          <p:cNvSpPr txBox="1"/>
          <p:nvPr/>
        </p:nvSpPr>
        <p:spPr>
          <a:xfrm>
            <a:off x="6004323" y="2351883"/>
            <a:ext cx="3711054" cy="186512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>
            <a:spAutoFit/>
          </a:bodyPr>
          <a:lstStyle/>
          <a:p>
            <a:pPr fontAlgn="auto">
              <a:lnSpc>
                <a:spcPct val="160000"/>
              </a:lnSpc>
              <a:buFont typeface="Arial" panose="020B0604020202020204" pitchFamily="34" charset="0"/>
              <a:buNone/>
            </a:pPr>
            <a:r>
              <a:rPr lang="zh-CN" altLang="en-US" sz="3600" noProof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葡萄美酒夜光杯，欲饮琵琶马上催。</a:t>
            </a:r>
            <a:endParaRPr lang="zh-CN" altLang="en-US" sz="3600" noProof="1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6004322" y="4217009"/>
            <a:ext cx="5845059" cy="2308324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fontAlgn="auto">
              <a:buFont typeface="Arial" panose="020B0604020202020204" pitchFamily="34" charset="0"/>
              <a:buNone/>
            </a:pPr>
            <a:r>
              <a:rPr lang="zh-CN" altLang="en-US" sz="3600" noProof="1" smtClean="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诗文大意：</a:t>
            </a:r>
            <a:r>
              <a:rPr lang="zh-CN" altLang="en-US" sz="3600" b="1" noProof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精美的酒杯之中斟满甘醇的葡萄美酒，勇士们正要开怀畅饮，却又被急促的琵琶声催促着要上战场。</a:t>
            </a:r>
            <a:endParaRPr lang="zh-CN" altLang="en-US" sz="36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890184" y="2560192"/>
            <a:ext cx="1492250" cy="61912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noProof="1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 bwMode="auto">
          <a:xfrm>
            <a:off x="6685271" y="1084438"/>
            <a:ext cx="2409825" cy="1371600"/>
            <a:chOff x="4835235" y="207818"/>
            <a:chExt cx="2410691" cy="1371600"/>
          </a:xfrm>
        </p:grpSpPr>
        <p:sp>
          <p:nvSpPr>
            <p:cNvPr id="12" name="椭圆形标注 11"/>
            <p:cNvSpPr/>
            <p:nvPr/>
          </p:nvSpPr>
          <p:spPr>
            <a:xfrm flipH="1">
              <a:off x="4835235" y="207818"/>
              <a:ext cx="2410691" cy="1371600"/>
            </a:xfrm>
            <a:prstGeom prst="wedgeEllipseCallou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34823" name="TextBox 12"/>
            <p:cNvSpPr txBox="1">
              <a:spLocks noChangeArrowheads="1"/>
            </p:cNvSpPr>
            <p:nvPr/>
          </p:nvSpPr>
          <p:spPr bwMode="auto">
            <a:xfrm>
              <a:off x="5264729" y="290946"/>
              <a:ext cx="1870363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</a:defRPr>
              </a:lvl1pPr>
              <a:lvl2pPr>
                <a:defRPr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</a:defRPr>
              </a:lvl2pPr>
              <a:lvl3pPr>
                <a:defRPr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</a:defRPr>
              </a:lvl3pPr>
              <a:lvl4pPr>
                <a:defRPr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</a:defRPr>
              </a:lvl4pPr>
              <a:lvl5pPr>
                <a:defRPr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等线" panose="02010600030101010101" charset="-122"/>
                  <a:ea typeface="等线" panose="02010600030101010101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6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指精致的酒杯</a:t>
              </a:r>
              <a:endParaRPr lang="zh-CN" altLang="en-US" sz="36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精读课文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/>
          <a:srcRect r="28910"/>
          <a:stretch>
            <a:fillRect/>
          </a:stretch>
        </p:blipFill>
        <p:spPr>
          <a:xfrm>
            <a:off x="146313" y="822960"/>
            <a:ext cx="5815576" cy="5886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文本框 1"/>
          <p:cNvSpPr txBox="1"/>
          <p:nvPr/>
        </p:nvSpPr>
        <p:spPr>
          <a:xfrm>
            <a:off x="6440998" y="1227270"/>
            <a:ext cx="5167746" cy="5078313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>
            <a:spAutoFit/>
          </a:bodyPr>
          <a:lstStyle/>
          <a:p>
            <a:pPr fontAlgn="auto">
              <a:buFont typeface="Arial" panose="020B0604020202020204" pitchFamily="34" charset="0"/>
              <a:buNone/>
            </a:pPr>
            <a:r>
              <a:rPr lang="zh-CN" altLang="en-US" sz="3600" b="1" noProof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首句设色艳丽，故意夸示饮宴之美，突然又来一顿挫：“欲饮”而无奈“琵琶马上催”。马上的乐队弹起琵琶催人出发，这使得将士们心情大变，由热闹舒适的欢饮环境一下被逼到紧张激昂的战前气氛中。</a:t>
            </a:r>
            <a:endParaRPr lang="zh-CN" altLang="en-US" sz="36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精读课文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"/>
          <p:cNvSpPr txBox="1">
            <a:spLocks noChangeArrowheads="1"/>
          </p:cNvSpPr>
          <p:nvPr/>
        </p:nvSpPr>
        <p:spPr bwMode="auto">
          <a:xfrm>
            <a:off x="1357746" y="1517650"/>
            <a:ext cx="8478838" cy="9540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40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醉卧沙场君莫笑，古来征战几人回？</a:t>
            </a:r>
            <a:endParaRPr lang="zh-CN" altLang="en-US" sz="400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1"/>
          <p:cNvSpPr txBox="1"/>
          <p:nvPr/>
        </p:nvSpPr>
        <p:spPr>
          <a:xfrm>
            <a:off x="1357746" y="3499252"/>
            <a:ext cx="9767454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buFont typeface="Arial" panose="020B0604020202020204" pitchFamily="34" charset="0"/>
              <a:buNone/>
            </a:pPr>
            <a:r>
              <a:rPr lang="zh-CN" altLang="en-US" sz="3600" noProof="1" smtClean="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诗文大意：</a:t>
            </a:r>
            <a:r>
              <a:rPr lang="zh-CN" altLang="en-US" sz="3600" b="1" noProof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如果我醉倒在战场上，请不要笑话我，从古至今外出征战又有几人能回？</a:t>
            </a:r>
            <a:endParaRPr lang="zh-CN" altLang="en-US" sz="3600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精读课文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文本框 1"/>
          <p:cNvSpPr txBox="1">
            <a:spLocks noChangeArrowheads="1"/>
          </p:cNvSpPr>
          <p:nvPr/>
        </p:nvSpPr>
        <p:spPr bwMode="auto">
          <a:xfrm>
            <a:off x="1679038" y="1144163"/>
            <a:ext cx="8478838" cy="9540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40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醉卧沙场君莫笑，古来征战几人回？</a:t>
            </a:r>
            <a:endParaRPr lang="zh-CN" altLang="en-US" sz="400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1"/>
          <p:cNvSpPr txBox="1">
            <a:spLocks noChangeArrowheads="1"/>
          </p:cNvSpPr>
          <p:nvPr/>
        </p:nvSpPr>
        <p:spPr bwMode="auto">
          <a:xfrm>
            <a:off x="1679038" y="2310127"/>
            <a:ext cx="4198938" cy="2862262"/>
          </a:xfrm>
          <a:prstGeom prst="rect">
            <a:avLst/>
          </a:prstGeom>
          <a:solidFill>
            <a:srgbClr val="F9F6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“君莫笑”三字，于顿挫之中一笔挑起，引出了全诗最悲痛、最决绝的一句。</a:t>
            </a:r>
            <a:endParaRPr lang="zh-CN" altLang="en-US" sz="360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885663" y="1164801"/>
            <a:ext cx="1658938" cy="9001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20" name="文本框 1"/>
          <p:cNvSpPr txBox="1">
            <a:spLocks noChangeArrowheads="1"/>
          </p:cNvSpPr>
          <p:nvPr/>
        </p:nvSpPr>
        <p:spPr bwMode="auto">
          <a:xfrm>
            <a:off x="6168488" y="2295839"/>
            <a:ext cx="4225925" cy="3970338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“古来征战几人回”运用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夸张</a:t>
            </a:r>
            <a:r>
              <a:rPr lang="zh-CN" altLang="en-US" sz="36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的手法，写战士们征战沙场，少有人回，表现了战争的激烈、残酷，深化了古诗的主题。</a:t>
            </a:r>
            <a:endParaRPr lang="zh-CN" altLang="en-US" sz="360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5974813" y="1926801"/>
            <a:ext cx="38369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精读课文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5787" y="3748087"/>
            <a:ext cx="2163315" cy="2163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云形标注 10"/>
          <p:cNvSpPr/>
          <p:nvPr/>
        </p:nvSpPr>
        <p:spPr>
          <a:xfrm>
            <a:off x="3935413" y="1797050"/>
            <a:ext cx="7107237" cy="2719388"/>
          </a:xfrm>
          <a:prstGeom prst="cloudCallout">
            <a:avLst>
              <a:gd name="adj1" fmla="val -75839"/>
              <a:gd name="adj2" fmla="val 3915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buFont typeface="Arial" panose="020B0604020202020204" pitchFamily="34" charset="0"/>
              <a:buNone/>
            </a:pPr>
            <a:endParaRPr sz="1350" noProof="1">
              <a:solidFill>
                <a:prstClr val="whit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85788" y="1381125"/>
            <a:ext cx="800100" cy="83185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buFont typeface="Arial" panose="020B0604020202020204" pitchFamily="34" charset="0"/>
              <a:buNone/>
            </a:pPr>
            <a:r>
              <a:rPr lang="zh-CN" altLang="en-US" sz="4800" noProof="1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</a:t>
            </a:r>
            <a:endParaRPr lang="zh-CN" altLang="en-US" sz="4800" noProof="1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00213" y="1381125"/>
            <a:ext cx="800100" cy="83185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buFont typeface="Arial" panose="020B0604020202020204" pitchFamily="34" charset="0"/>
              <a:buNone/>
            </a:pPr>
            <a:r>
              <a:rPr lang="zh-CN" altLang="en-US" sz="48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</a:t>
            </a:r>
            <a:endParaRPr lang="zh-CN" altLang="en-US" sz="4800" noProof="1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4451350" y="2392363"/>
            <a:ext cx="587057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0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从“醉卧沙场”一词可以看出什么？</a:t>
            </a:r>
            <a:endParaRPr lang="zh-CN" altLang="en-US" sz="40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精读课文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511300" y="2259013"/>
            <a:ext cx="9253538" cy="23241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4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“醉卧沙场”不仅表达了豪放、开朗、兴奋的情感，而且表现了视死如归的勇气，这和豪华的筵席所显示的热烈气氛是一致的。</a:t>
            </a:r>
            <a:endParaRPr lang="zh-CN" altLang="en-US" sz="3400" b="1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精读课文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 bwMode="auto">
          <a:xfrm>
            <a:off x="5126831" y="929336"/>
            <a:ext cx="1938338" cy="831850"/>
            <a:chOff x="4711057" y="330679"/>
            <a:chExt cx="1939124" cy="830997"/>
          </a:xfrm>
        </p:grpSpPr>
        <p:sp>
          <p:nvSpPr>
            <p:cNvPr id="4" name="文本框 12"/>
            <p:cNvSpPr txBox="1"/>
            <p:nvPr/>
          </p:nvSpPr>
          <p:spPr>
            <a:xfrm>
              <a:off x="4711057" y="330679"/>
              <a:ext cx="844892" cy="830997"/>
            </a:xfrm>
            <a:prstGeom prst="rect">
              <a:avLst/>
            </a:prstGeom>
            <a:solidFill>
              <a:srgbClr val="00B0F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fontAlgn="auto">
                <a:buFont typeface="Arial" panose="020B0604020202020204" pitchFamily="34" charset="0"/>
                <a:buNone/>
              </a:pPr>
              <a:r>
                <a:rPr lang="zh-CN" altLang="en-US" sz="4800" noProof="1" smtClean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赏</a:t>
              </a:r>
              <a:endParaRPr lang="zh-CN" altLang="en-US" sz="48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" name="文本框 12"/>
            <p:cNvSpPr txBox="1"/>
            <p:nvPr/>
          </p:nvSpPr>
          <p:spPr>
            <a:xfrm>
              <a:off x="5805289" y="330679"/>
              <a:ext cx="844892" cy="830997"/>
            </a:xfrm>
            <a:prstGeom prst="rect">
              <a:avLst/>
            </a:prstGeom>
            <a:solidFill>
              <a:srgbClr val="00B0F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fontAlgn="auto">
                <a:buFont typeface="Arial" panose="020B0604020202020204" pitchFamily="34" charset="0"/>
                <a:buNone/>
              </a:pPr>
              <a:r>
                <a:rPr lang="zh-CN" altLang="en-US" sz="4800" noProof="1" smtClean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析</a:t>
              </a:r>
              <a:endParaRPr lang="zh-CN" altLang="en-US" sz="48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729457" y="1761186"/>
            <a:ext cx="10733087" cy="4815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2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本诗是咏边塞情景之名曲。全诗写艰苦荒凉的边塞的一次盛宴，描摹了征人们开怀痛饮、尽情酣醉的场面。首句用语绚丽优美，音调清越悦耳，显出盛宴的豪华气派。第二句写将士们“欲饮”，忽又一转折，马上的琵琶声响起，催促战士们赶紧上战场，气氛陡然变得紧张起来。第三、四句极写征人互相斟酌劝饮，尽情尽致，乐而忘忧，豪放旷达。</a:t>
            </a:r>
            <a:endParaRPr lang="zh-CN" altLang="en-US" sz="320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精读课文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左大括号 13"/>
          <p:cNvSpPr/>
          <p:nvPr/>
        </p:nvSpPr>
        <p:spPr>
          <a:xfrm>
            <a:off x="2055813" y="2751138"/>
            <a:ext cx="300037" cy="2208212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noProof="1">
              <a:solidFill>
                <a:prstClr val="black"/>
              </a:solidFill>
            </a:endParaRPr>
          </a:p>
        </p:txBody>
      </p:sp>
      <p:sp>
        <p:nvSpPr>
          <p:cNvPr id="25" name="左大括号 24"/>
          <p:cNvSpPr/>
          <p:nvPr/>
        </p:nvSpPr>
        <p:spPr>
          <a:xfrm flipH="1">
            <a:off x="7065963" y="2109788"/>
            <a:ext cx="138112" cy="1131887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noProof="1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93675" y="3455988"/>
            <a:ext cx="1898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凉州词</a:t>
            </a:r>
            <a:endParaRPr lang="zh-CN" altLang="en-US" sz="40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9199563" y="3163888"/>
            <a:ext cx="22447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豪迈旷达</a:t>
            </a:r>
            <a:endParaRPr lang="en-US" altLang="zh-CN" sz="40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视死如归</a:t>
            </a:r>
            <a:endParaRPr lang="zh-CN" altLang="en-US" sz="40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317750" y="2417763"/>
            <a:ext cx="21161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画面</a:t>
            </a:r>
            <a:endParaRPr lang="zh-CN" altLang="en-US" sz="36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998" name="文本框 18"/>
          <p:cNvSpPr txBox="1">
            <a:spLocks noChangeArrowheads="1"/>
          </p:cNvSpPr>
          <p:nvPr/>
        </p:nvSpPr>
        <p:spPr bwMode="auto">
          <a:xfrm>
            <a:off x="6497638" y="279241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3505200" y="2189163"/>
            <a:ext cx="138113" cy="1093787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noProof="1">
              <a:solidFill>
                <a:prstClr val="black"/>
              </a:solidFill>
            </a:endParaRPr>
          </a:p>
        </p:txBody>
      </p:sp>
      <p:sp>
        <p:nvSpPr>
          <p:cNvPr id="21" name="文本框 15"/>
          <p:cNvSpPr txBox="1">
            <a:spLocks noChangeArrowheads="1"/>
          </p:cNvSpPr>
          <p:nvPr/>
        </p:nvSpPr>
        <p:spPr bwMode="auto">
          <a:xfrm>
            <a:off x="3633788" y="1851025"/>
            <a:ext cx="3889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葡萄美酒夜光杯</a:t>
            </a:r>
            <a:endParaRPr lang="zh-CN" altLang="en-US" sz="36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15"/>
          <p:cNvSpPr txBox="1">
            <a:spLocks noChangeArrowheads="1"/>
          </p:cNvSpPr>
          <p:nvPr/>
        </p:nvSpPr>
        <p:spPr bwMode="auto">
          <a:xfrm>
            <a:off x="3633788" y="2862263"/>
            <a:ext cx="3889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欲饮琵琶马上催</a:t>
            </a:r>
            <a:endParaRPr lang="zh-CN" altLang="en-US" sz="36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15"/>
          <p:cNvSpPr txBox="1">
            <a:spLocks noChangeArrowheads="1"/>
          </p:cNvSpPr>
          <p:nvPr/>
        </p:nvSpPr>
        <p:spPr bwMode="auto">
          <a:xfrm>
            <a:off x="2317750" y="4594225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情感</a:t>
            </a:r>
            <a:endParaRPr lang="zh-CN" altLang="en-US" sz="36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003" name="文本框 18"/>
          <p:cNvSpPr txBox="1">
            <a:spLocks noChangeArrowheads="1"/>
          </p:cNvSpPr>
          <p:nvPr/>
        </p:nvSpPr>
        <p:spPr bwMode="auto">
          <a:xfrm>
            <a:off x="6565900" y="4940300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zh-CN" altLang="en-US" smtClean="0">
              <a:solidFill>
                <a:prstClr val="black"/>
              </a:solidFill>
            </a:endParaRPr>
          </a:p>
        </p:txBody>
      </p:sp>
      <p:sp>
        <p:nvSpPr>
          <p:cNvPr id="31" name="左大括号 30"/>
          <p:cNvSpPr/>
          <p:nvPr/>
        </p:nvSpPr>
        <p:spPr>
          <a:xfrm>
            <a:off x="3532188" y="4378325"/>
            <a:ext cx="139700" cy="1093788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noProof="1">
              <a:solidFill>
                <a:prstClr val="black"/>
              </a:solidFill>
            </a:endParaRPr>
          </a:p>
        </p:txBody>
      </p:sp>
      <p:sp>
        <p:nvSpPr>
          <p:cNvPr id="32" name="文本框 15"/>
          <p:cNvSpPr txBox="1">
            <a:spLocks noChangeArrowheads="1"/>
          </p:cNvSpPr>
          <p:nvPr/>
        </p:nvSpPr>
        <p:spPr bwMode="auto">
          <a:xfrm>
            <a:off x="3619500" y="4040188"/>
            <a:ext cx="3889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醉卧沙场君莫笑</a:t>
            </a:r>
            <a:endParaRPr lang="zh-CN" altLang="en-US" sz="36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15"/>
          <p:cNvSpPr txBox="1">
            <a:spLocks noChangeArrowheads="1"/>
          </p:cNvSpPr>
          <p:nvPr/>
        </p:nvSpPr>
        <p:spPr bwMode="auto">
          <a:xfrm>
            <a:off x="3592513" y="5051425"/>
            <a:ext cx="3889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古来征战几人回</a:t>
            </a:r>
            <a:endParaRPr lang="zh-CN" altLang="en-US" sz="36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15"/>
          <p:cNvSpPr txBox="1">
            <a:spLocks noChangeArrowheads="1"/>
          </p:cNvSpPr>
          <p:nvPr/>
        </p:nvSpPr>
        <p:spPr bwMode="auto">
          <a:xfrm>
            <a:off x="7370763" y="2308225"/>
            <a:ext cx="1676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热闹</a:t>
            </a:r>
            <a:endParaRPr lang="zh-CN" altLang="en-US" sz="36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左大括号 27"/>
          <p:cNvSpPr/>
          <p:nvPr/>
        </p:nvSpPr>
        <p:spPr>
          <a:xfrm flipH="1">
            <a:off x="7024688" y="4298950"/>
            <a:ext cx="138112" cy="1131888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noProof="1">
              <a:solidFill>
                <a:prstClr val="black"/>
              </a:solidFill>
            </a:endParaRPr>
          </a:p>
        </p:txBody>
      </p:sp>
      <p:sp>
        <p:nvSpPr>
          <p:cNvPr id="34" name="文本框 15"/>
          <p:cNvSpPr txBox="1">
            <a:spLocks noChangeArrowheads="1"/>
          </p:cNvSpPr>
          <p:nvPr/>
        </p:nvSpPr>
        <p:spPr bwMode="auto">
          <a:xfrm>
            <a:off x="7273925" y="4192588"/>
            <a:ext cx="1565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豪迈、哀婉</a:t>
            </a:r>
            <a:endParaRPr lang="zh-CN" altLang="en-US" sz="3600" b="1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左大括号 34"/>
          <p:cNvSpPr/>
          <p:nvPr/>
        </p:nvSpPr>
        <p:spPr>
          <a:xfrm flipH="1">
            <a:off x="8631238" y="2484438"/>
            <a:ext cx="263525" cy="2835275"/>
          </a:xfrm>
          <a:prstGeom prst="leftBrace">
            <a:avLst>
              <a:gd name="adj1" fmla="val 95833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noProof="1">
              <a:solidFill>
                <a:prstClr val="black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层次</a:t>
            </a:r>
            <a:r>
              <a:rPr lang="zh-CN" altLang="en-US" smtClean="0"/>
              <a:t>梳理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5" grpId="0" animBg="1"/>
      <p:bldP spid="27" grpId="0"/>
      <p:bldP spid="29" grpId="0"/>
      <p:bldP spid="16" grpId="0"/>
      <p:bldP spid="20" grpId="0" animBg="1"/>
      <p:bldP spid="21" grpId="0"/>
      <p:bldP spid="22" grpId="0"/>
      <p:bldP spid="26" grpId="0"/>
      <p:bldP spid="31" grpId="0" animBg="1"/>
      <p:bldP spid="32" grpId="0"/>
      <p:bldP spid="33" grpId="0"/>
      <p:bldP spid="24" grpId="0"/>
      <p:bldP spid="28" grpId="0" animBg="1"/>
      <p:bldP spid="34" grpId="0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7" name="图片 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6" y="2484438"/>
            <a:ext cx="11874322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结构图示</a:t>
            </a:r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主旨</a:t>
            </a:r>
            <a:r>
              <a:rPr lang="zh-CN" altLang="en-US" smtClean="0"/>
              <a:t>归纳</a:t>
            </a:r>
            <a:endParaRPr lang="zh-CN" altLang="en-US"/>
          </a:p>
        </p:txBody>
      </p:sp>
      <p:sp>
        <p:nvSpPr>
          <p:cNvPr id="44043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616424" y="1814522"/>
            <a:ext cx="9323523" cy="3606174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Font typeface="Arial" panose="020B0604020202020204" pitchFamily="34" charset="0"/>
              <a:buNone/>
            </a:pPr>
            <a:r>
              <a:rPr lang="en-US" altLang="zh-CN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《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凉州词</a:t>
            </a:r>
            <a:r>
              <a:rPr lang="en-US" altLang="zh-CN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是一首边塞诗，描摹了征人们开怀痛饮、尽情酣醉的场面，表达了诗人对守边将士忠勇报国、视死如归的英雄气概的赞美之情。</a:t>
            </a:r>
            <a:endParaRPr lang="zh-CN" altLang="en-US" sz="36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1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460" y="1575689"/>
            <a:ext cx="8567355" cy="32248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图片 4" descr="timg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011" y="1107497"/>
            <a:ext cx="9459295" cy="5333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新课导入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43828" y="2652305"/>
            <a:ext cx="2246128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再见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5" descr="timg (10)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83" y="821864"/>
            <a:ext cx="10684434" cy="592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30019" y="2378654"/>
            <a:ext cx="2743199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buFont typeface="Arial" panose="020B0604020202020204" pitchFamily="34" charset="0"/>
              <a:buNone/>
            </a:pPr>
            <a:r>
              <a:rPr lang="zh-CN" altLang="en-US" sz="5400" b="1" noProof="1">
                <a:ln w="18000">
                  <a:solidFill>
                    <a:srgbClr val="ED7D31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夜光杯</a:t>
            </a:r>
            <a:endParaRPr lang="zh-CN" altLang="en-US" sz="5400" b="1" noProof="1">
              <a:ln w="18000">
                <a:solidFill>
                  <a:srgbClr val="ED7D31">
                    <a:satMod val="140000"/>
                  </a:srgb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636231" y="3851633"/>
            <a:ext cx="493077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20725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indent="93599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传说周穆王时西域胡人用晶莹的白玉精制成的酒杯，有如光明夜照，故称夜光杯。</a:t>
            </a:r>
            <a:endParaRPr lang="zh-CN" altLang="en-US" sz="3600" b="1" smtClean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mtClean="0"/>
              <a:t>资料袋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42552" y="822960"/>
            <a:ext cx="5853448" cy="5853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764338" y="3235325"/>
            <a:ext cx="5095875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20725"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琵琶起源于秦汉，盛行于唐代，是我国古老的弹拨乐器，国乐之瑰宝。</a:t>
            </a:r>
            <a:endParaRPr lang="zh-CN" altLang="en-US" sz="3600" b="1" smtClean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27696" y="1438496"/>
            <a:ext cx="234510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buFont typeface="Arial" panose="020B0604020202020204" pitchFamily="34" charset="0"/>
              <a:buNone/>
            </a:pPr>
            <a:r>
              <a:rPr lang="zh-CN" altLang="en-US" sz="5400" b="1" noProof="1" smtClean="0">
                <a:ln w="18000">
                  <a:solidFill>
                    <a:srgbClr val="ED7D31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等线" panose="02010600030101010101" charset="-122"/>
                <a:ea typeface="等线" panose="02010600030101010101" charset="-122"/>
              </a:rPr>
              <a:t>琵   琶</a:t>
            </a:r>
            <a:endParaRPr lang="zh-CN" altLang="en-US" sz="5400" b="1" noProof="1">
              <a:ln w="18000">
                <a:solidFill>
                  <a:srgbClr val="ED7D31">
                    <a:satMod val="140000"/>
                  </a:srgb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等线" panose="02010600030101010101" charset="-122"/>
              <a:ea typeface="等线" panose="02010600030101010101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资料袋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Users\lenovo\Documents\Tencent Files\1015812206\FileRecv\MobileFile\1550938879762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716" y="822960"/>
            <a:ext cx="8640568" cy="5912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资料袋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1038387" y="1751344"/>
            <a:ext cx="6720154" cy="43765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 latinLnBrk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800" noProof="1" smtClean="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3600" noProof="1" smtClean="0"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王翰</a:t>
            </a:r>
            <a:r>
              <a:rPr lang="zh-CN" altLang="en-US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</a:t>
            </a:r>
            <a:r>
              <a:rPr lang="en-US" altLang="zh-CN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687—726</a:t>
            </a:r>
            <a:r>
              <a:rPr lang="zh-CN" altLang="en-US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），字子羽，并州晋阳（今山西太原市）人，著名诗人。其诗题材大多吟咏沙场少年、玲珑女子以及欢歌饮宴等，表达对人生短暂的感叹和及时行乐的旷达情怀。代表作有</a:t>
            </a:r>
            <a:r>
              <a:rPr lang="en-US" altLang="zh-CN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</a:t>
            </a:r>
            <a:r>
              <a:rPr lang="zh-CN" altLang="en-US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凉州词二首</a:t>
            </a:r>
            <a:r>
              <a:rPr lang="en-US" altLang="zh-CN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》《</a:t>
            </a:r>
            <a:r>
              <a:rPr lang="zh-CN" altLang="en-US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饮马长城窟行</a:t>
            </a:r>
            <a:r>
              <a:rPr lang="en-US" altLang="zh-CN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》《</a:t>
            </a:r>
            <a:r>
              <a:rPr lang="zh-CN" altLang="en-US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春女行</a:t>
            </a:r>
            <a:r>
              <a:rPr lang="en-US" altLang="zh-CN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》《</a:t>
            </a:r>
            <a:r>
              <a:rPr lang="zh-CN" altLang="en-US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古蛾眉怨</a:t>
            </a:r>
            <a:r>
              <a:rPr lang="en-US" altLang="zh-CN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》</a:t>
            </a:r>
            <a:r>
              <a:rPr lang="zh-CN" altLang="en-US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等，其中以</a:t>
            </a:r>
            <a:r>
              <a:rPr lang="en-US" altLang="zh-CN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</a:t>
            </a:r>
            <a:r>
              <a:rPr lang="zh-CN" altLang="en-US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凉州词二首</a:t>
            </a:r>
            <a:r>
              <a:rPr lang="en-US" altLang="zh-CN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》</a:t>
            </a:r>
            <a:r>
              <a:rPr lang="zh-CN" altLang="en-US" sz="2800" b="1" noProof="1" smtClean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（一）最负盛名。</a:t>
            </a:r>
            <a:endParaRPr lang="en-US" altLang="zh-CN" sz="2800" b="1" noProof="1" smtClean="0">
              <a:solidFill>
                <a:srgbClr val="1801FD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20713" y="1611313"/>
            <a:ext cx="10972800" cy="4695825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</a:pPr>
            <a:endParaRPr lang="zh-CN" altLang="en-US" noProof="1">
              <a:solidFill>
                <a:prstClr val="white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8236111" y="1979810"/>
            <a:ext cx="2833667" cy="3686076"/>
          </a:xfrm>
          <a:prstGeom prst="round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作者</a:t>
            </a:r>
            <a:r>
              <a:rPr lang="zh-CN" altLang="en-US" smtClean="0"/>
              <a:t>介绍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12"/>
          <p:cNvSpPr txBox="1">
            <a:spLocks noChangeArrowheads="1"/>
          </p:cNvSpPr>
          <p:nvPr/>
        </p:nvSpPr>
        <p:spPr bwMode="auto">
          <a:xfrm>
            <a:off x="2517775" y="871538"/>
            <a:ext cx="7156450" cy="560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4800" b="1" smtClean="0">
                <a:solidFill>
                  <a:prstClr val="black"/>
                </a:solidFill>
                <a:sym typeface="等线" panose="02010600030101010101" charset="-122"/>
              </a:rPr>
              <a:t>凉州词  </a:t>
            </a:r>
            <a:endParaRPr lang="en-US" altLang="zh-CN" sz="4800" b="1" smtClean="0">
              <a:solidFill>
                <a:prstClr val="black"/>
              </a:solidFill>
              <a:sym typeface="等线" panose="02010600030101010101" charset="-122"/>
            </a:endParaRPr>
          </a:p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32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［唐］王  翰</a:t>
            </a:r>
            <a:endParaRPr lang="zh-CN" altLang="en-US" sz="320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4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葡萄</a:t>
            </a:r>
            <a:r>
              <a:rPr lang="en-US" altLang="zh-CN" sz="44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/</a:t>
            </a:r>
            <a:r>
              <a:rPr lang="zh-CN" altLang="en-US" sz="4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美酒</a:t>
            </a:r>
            <a:r>
              <a:rPr lang="en-US" altLang="zh-CN" sz="44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/</a:t>
            </a:r>
            <a:r>
              <a:rPr lang="zh-CN" altLang="en-US" sz="4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夜光杯，</a:t>
            </a:r>
            <a:endParaRPr lang="zh-CN" altLang="en-US" sz="440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等线" panose="02010600030101010101" charset="-122"/>
            </a:endParaRPr>
          </a:p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4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欲饮</a:t>
            </a:r>
            <a:r>
              <a:rPr lang="en-US" altLang="zh-CN" sz="44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/</a:t>
            </a:r>
            <a:r>
              <a:rPr lang="zh-CN" altLang="en-US" sz="4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琵琶</a:t>
            </a:r>
            <a:r>
              <a:rPr lang="en-US" altLang="zh-CN" sz="44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/</a:t>
            </a:r>
            <a:r>
              <a:rPr lang="zh-CN" altLang="en-US" sz="4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马上催。</a:t>
            </a:r>
            <a:endParaRPr lang="en-US" altLang="zh-CN" sz="440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等线" panose="02010600030101010101" charset="-122"/>
            </a:endParaRPr>
          </a:p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4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醉卧</a:t>
            </a:r>
            <a:r>
              <a:rPr lang="en-US" altLang="zh-CN" sz="44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/</a:t>
            </a:r>
            <a:r>
              <a:rPr lang="zh-CN" altLang="en-US" sz="4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沙场</a:t>
            </a:r>
            <a:r>
              <a:rPr lang="en-US" altLang="zh-CN" sz="44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/</a:t>
            </a:r>
            <a:r>
              <a:rPr lang="zh-CN" altLang="en-US" sz="4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君莫笑，</a:t>
            </a:r>
            <a:endParaRPr lang="en-US" altLang="zh-CN" sz="440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等线" panose="02010600030101010101" charset="-122"/>
            </a:endParaRPr>
          </a:p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4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古来</a:t>
            </a:r>
            <a:r>
              <a:rPr lang="en-US" altLang="zh-CN" sz="44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/</a:t>
            </a:r>
            <a:r>
              <a:rPr lang="zh-CN" altLang="en-US" sz="4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征战</a:t>
            </a:r>
            <a:r>
              <a:rPr lang="en-US" altLang="zh-CN" sz="44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/</a:t>
            </a:r>
            <a:r>
              <a:rPr lang="zh-CN" altLang="en-US" sz="440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几人回？</a:t>
            </a:r>
            <a:endParaRPr lang="zh-CN" altLang="en-US" sz="440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等线" panose="02010600030101010101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朗读</a:t>
            </a:r>
            <a:r>
              <a:rPr lang="zh-CN" altLang="en-US" smtClean="0"/>
              <a:t>指导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05643" y="2083783"/>
            <a:ext cx="10780713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5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【</a:t>
            </a:r>
            <a:r>
              <a:rPr lang="zh-CN" altLang="en-US" sz="35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欲</a:t>
            </a:r>
            <a:r>
              <a:rPr lang="en-US" altLang="zh-CN" sz="35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】</a:t>
            </a:r>
            <a:r>
              <a:rPr lang="zh-CN" altLang="en-US" sz="35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将要。</a:t>
            </a:r>
            <a:endParaRPr lang="en-US" altLang="zh-CN" sz="3500" b="1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等线" panose="0201060003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5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【</a:t>
            </a:r>
            <a:r>
              <a:rPr lang="zh-CN" altLang="en-US" sz="35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琵琶</a:t>
            </a:r>
            <a:r>
              <a:rPr lang="en-US" altLang="zh-CN" sz="35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】</a:t>
            </a:r>
            <a:r>
              <a:rPr lang="zh-CN" altLang="en-US" sz="35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指作战时用来发出号角的声音时用的。</a:t>
            </a:r>
            <a:endParaRPr lang="en-US" altLang="zh-CN" sz="3500" b="1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等线" panose="0201060003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5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5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沙场</a:t>
            </a:r>
            <a:r>
              <a:rPr lang="en-US" altLang="zh-CN" sz="35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35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等线" panose="02010600030101010101" charset="-122"/>
              </a:rPr>
              <a:t>战场。</a:t>
            </a:r>
            <a:endParaRPr lang="en-US" altLang="zh-CN" sz="3500" b="1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字词学习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16" descr="timg (4)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7"/>
          <a:stretch>
            <a:fillRect/>
          </a:stretch>
        </p:blipFill>
        <p:spPr bwMode="auto">
          <a:xfrm>
            <a:off x="2038761" y="785072"/>
            <a:ext cx="8114479" cy="597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41" y="841376"/>
            <a:ext cx="10722717" cy="59928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55763" y="1184275"/>
            <a:ext cx="9107487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 algn="ctr">
              <a:lnSpc>
                <a:spcPct val="140000"/>
              </a:lnSpc>
              <a:buFont typeface="Arial" panose="020B0604020202020204" pitchFamily="34" charset="0"/>
              <a:buNone/>
            </a:pPr>
            <a:r>
              <a:rPr lang="zh-CN" altLang="en-US" sz="6600" b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凉州词</a:t>
            </a:r>
            <a:endParaRPr lang="en-US" altLang="zh-CN" sz="400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1774825" y="3087688"/>
            <a:ext cx="856138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1pPr>
            <a:lvl2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2pPr>
            <a:lvl3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3pPr>
            <a:lvl4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4pPr>
            <a:lvl5pPr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charset="-122"/>
                <a:ea typeface="等线" panose="02010600030101010101" charset="-122"/>
              </a:defRPr>
            </a:lvl9pPr>
          </a:lstStyle>
          <a:p>
            <a:pPr>
              <a:lnSpc>
                <a:spcPct val="160000"/>
              </a:lnSpc>
              <a:buFont typeface="Arial" panose="020B0604020202020204" pitchFamily="34" charset="0"/>
              <a:buNone/>
            </a:pPr>
            <a:r>
              <a:rPr lang="zh-CN" altLang="en-US" sz="4000" b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题解：</a:t>
            </a:r>
            <a:r>
              <a:rPr lang="zh-CN" altLang="en-US" sz="4000" b="1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歌唱凉州一带边塞生活的歌词。</a:t>
            </a:r>
            <a:endParaRPr lang="zh-CN" altLang="en-US" sz="360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精读课文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1088</Words>
  <Application>WPS 演示</Application>
  <PresentationFormat>宽屏</PresentationFormat>
  <Paragraphs>122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楷体</vt:lpstr>
      <vt:lpstr>Calibri</vt:lpstr>
      <vt:lpstr>Times New Roman</vt:lpstr>
      <vt:lpstr>黑体</vt:lpstr>
      <vt:lpstr>Calibri</vt:lpstr>
      <vt:lpstr>微软雅黑</vt:lpstr>
      <vt:lpstr>等线</vt:lpstr>
      <vt:lpstr>Arial Unicode MS</vt:lpstr>
      <vt:lpstr>Office 主题</vt:lpstr>
      <vt:lpstr>PowerPoint 演示文稿</vt:lpstr>
      <vt:lpstr>新课导入</vt:lpstr>
      <vt:lpstr>资料袋</vt:lpstr>
      <vt:lpstr>资料袋</vt:lpstr>
      <vt:lpstr>资料袋</vt:lpstr>
      <vt:lpstr>作者介绍</vt:lpstr>
      <vt:lpstr>朗读指导</vt:lpstr>
      <vt:lpstr>字词学习</vt:lpstr>
      <vt:lpstr>精读课文</vt:lpstr>
      <vt:lpstr>精读课文</vt:lpstr>
      <vt:lpstr>精读课文</vt:lpstr>
      <vt:lpstr>精读课文</vt:lpstr>
      <vt:lpstr>精读课文</vt:lpstr>
      <vt:lpstr>精读课文</vt:lpstr>
      <vt:lpstr>精读课文</vt:lpstr>
      <vt:lpstr>精读课文</vt:lpstr>
      <vt:lpstr>层次梳理</vt:lpstr>
      <vt:lpstr>结构图示</vt:lpstr>
      <vt:lpstr>主旨归纳</vt:lpstr>
      <vt:lpstr>PowerPoint 演示文稿</vt:lpstr>
    </vt:vector>
  </TitlesOfParts>
  <LinksUpToDate>false</LinksUpToDate>
  <SharedDoc>false</SharedDoc>
  <HyperlinksChanged>false</HyperlinksChanged>
  <AppVersion>14.0000</AppVersion>
  <HyperlinkBase>快乐学习</HyperlinkBas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</cp:revision>
  <dcterms:created xsi:type="dcterms:W3CDTF">2021-10-13T05:40:51Z</dcterms:created>
  <dcterms:modified xsi:type="dcterms:W3CDTF">2021-10-13T05:40:51Z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2C86DDD09F3F472DAA78D457ECCF534D</vt:lpwstr>
  </property>
</Properties>
</file>