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30"/>
  </p:handoutMasterIdLst>
  <p:sldIdLst>
    <p:sldId id="281" r:id="rId3"/>
    <p:sldId id="257" r:id="rId4"/>
    <p:sldId id="258" r:id="rId5"/>
    <p:sldId id="259" r:id="rId6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4" d="100"/>
          <a:sy n="74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</a:fld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</a:fld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39" y="0"/>
            <a:ext cx="10516088" cy="823104"/>
          </a:xfrm>
        </p:spPr>
        <p:txBody>
          <a:bodyPr anchor="ctr" anchorCtr="0">
            <a:noAutofit/>
          </a:bodyPr>
          <a:lstStyle>
            <a:lvl1pPr algn="ctr">
              <a:defRPr sz="4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71" y="2213235"/>
            <a:ext cx="6806500" cy="1297341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39" y="2817161"/>
            <a:ext cx="10516088" cy="1307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39" y="4124665"/>
            <a:ext cx="10516088" cy="1527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39" y="6357461"/>
            <a:ext cx="2743327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787" y="6357461"/>
            <a:ext cx="4114991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000" y="6357461"/>
            <a:ext cx="2743327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黑体" panose="02010609060101010101" pitchFamily="49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hyperlink" Target="&#20140;&#21095;&#27427;&#36175;&#65306;&#26757;&#20848;&#33459;&#12298;&#36149;&#22915;&#37257;&#37202;&#12299;&#36873;&#27573;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01373" y="2896255"/>
            <a:ext cx="6643024" cy="1053411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</a:rPr>
              <a:t>第七单元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</a:rPr>
              <a:t>•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</a:rPr>
              <a:t>第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</a:rPr>
              <a:t>3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</a:rPr>
              <a:t>课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1092665" y="4247198"/>
            <a:ext cx="6060440" cy="140292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8000" dirty="0">
                <a:solidFill>
                  <a:schemeClr val="tx1"/>
                </a:solidFill>
              </a:rPr>
              <a:t>梅兰芳蓄须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整体感知</a:t>
            </a:r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685800" y="1474893"/>
            <a:ext cx="10820400" cy="819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735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自由朗读课文，思考：课文主要写了谁的什么事？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2672080"/>
            <a:ext cx="10169313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课文写了抗日战争时期，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梅兰芳先生一再拒绝日本人邀请，不登台演戏的事。</a:t>
            </a:r>
            <a:endParaRPr lang="zh-CN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873" y="3717032"/>
            <a:ext cx="2575127" cy="30930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8527" y="2468033"/>
            <a:ext cx="75268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梅兰芳先生是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闻名世界的京剧表演艺术家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。他在舞台上</a:t>
            </a:r>
            <a:r>
              <a:rPr lang="zh-CN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旦角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，为了演出的需要，他</a:t>
            </a:r>
            <a:r>
              <a:rPr lang="zh-CN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总是把胡须剃得干干净净的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353" y="1975043"/>
            <a:ext cx="3215640" cy="477604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87240" y="5834380"/>
            <a:ext cx="4766733" cy="6661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735">
                <a:latin typeface="黑体" panose="02010609060101010101" pitchFamily="49" charset="-122"/>
                <a:ea typeface="黑体" panose="02010609060101010101" pitchFamily="49" charset="-122"/>
              </a:rPr>
              <a:t>指戏曲中的</a:t>
            </a:r>
            <a:r>
              <a:rPr lang="zh-CN" altLang="en-US" sz="3735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女性形象</a:t>
            </a:r>
            <a:endParaRPr lang="zh-CN" altLang="en-US" sz="3735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7628031">
            <a:off x="6398336" y="3990233"/>
            <a:ext cx="917787" cy="167047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865"/>
          </a:p>
        </p:txBody>
      </p:sp>
      <p:cxnSp>
        <p:nvCxnSpPr>
          <p:cNvPr id="4" name="直接连接符 3"/>
          <p:cNvCxnSpPr/>
          <p:nvPr/>
        </p:nvCxnSpPr>
        <p:spPr>
          <a:xfrm>
            <a:off x="4679314" y="4863549"/>
            <a:ext cx="3120813" cy="1016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23993" y="5833829"/>
            <a:ext cx="1526779" cy="55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88527" y="938476"/>
            <a:ext cx="8629227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自由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朗读第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自然段：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梅兰芳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先生是谁？他是做什么的？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7392" y="-34713"/>
            <a:ext cx="10516088" cy="823104"/>
          </a:xfrm>
        </p:spPr>
        <p:txBody>
          <a:bodyPr/>
          <a:lstStyle/>
          <a:p>
            <a:r>
              <a:rPr lang="zh-CN" altLang="en-US"/>
              <a:t>四大名旦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12703" y="1122045"/>
            <a:ext cx="6623685" cy="5274627"/>
            <a:chOff x="2699792" y="267494"/>
            <a:chExt cx="4967764" cy="3955970"/>
          </a:xfrm>
        </p:grpSpPr>
        <p:pic>
          <p:nvPicPr>
            <p:cNvPr id="7" name="图片 6" descr="2345截图20190210164647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915816" y="267494"/>
              <a:ext cx="4464496" cy="3528391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2699792" y="3723878"/>
              <a:ext cx="4967764" cy="4995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73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程研秋 尚小云 梅兰芳 荀慧生</a:t>
              </a:r>
              <a:endPara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256501" y="1283845"/>
            <a:ext cx="3744416" cy="4932231"/>
            <a:chOff x="1187624" y="528761"/>
            <a:chExt cx="3016405" cy="4419714"/>
          </a:xfrm>
        </p:grpSpPr>
        <p:pic>
          <p:nvPicPr>
            <p:cNvPr id="9" name="图片 8" descr="2345截图20190210165421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7624" y="1779662"/>
              <a:ext cx="3016405" cy="3168813"/>
            </a:xfrm>
            <a:prstGeom prst="rect">
              <a:avLst/>
            </a:prstGeom>
          </p:spPr>
        </p:pic>
        <p:pic>
          <p:nvPicPr>
            <p:cNvPr id="10" name="图片 9" descr="2345截图20190210165554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7624" y="528761"/>
              <a:ext cx="3010055" cy="1466925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091716" y="1826862"/>
            <a:ext cx="757555" cy="39065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在美国获博士学位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 descr="2345截图2019021016575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8147" y="1253683"/>
            <a:ext cx="3781396" cy="499255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TextBox 13"/>
          <p:cNvSpPr txBox="1"/>
          <p:nvPr/>
        </p:nvSpPr>
        <p:spPr>
          <a:xfrm>
            <a:off x="10596772" y="1319815"/>
            <a:ext cx="757555" cy="48602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与电影大师卓别林合影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345截图2019021017012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20401" y="1123057"/>
            <a:ext cx="4292820" cy="499559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687349" y="2144477"/>
            <a:ext cx="757555" cy="29527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在美国受欢迎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 descr="2345截图2019021017023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8718" y="1123057"/>
            <a:ext cx="4203480" cy="507723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TextBox 11"/>
          <p:cNvSpPr txBox="1"/>
          <p:nvPr/>
        </p:nvSpPr>
        <p:spPr>
          <a:xfrm>
            <a:off x="10767694" y="1231531"/>
            <a:ext cx="757555" cy="48602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受到旧金山市市长欢迎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44" y="1404897"/>
            <a:ext cx="3092329" cy="4803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84605" y="1311056"/>
            <a:ext cx="675005" cy="49911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白蛇传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中饰演白素贞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207" y="1410963"/>
            <a:ext cx="3238910" cy="479128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extBox 7"/>
          <p:cNvSpPr txBox="1"/>
          <p:nvPr/>
        </p:nvSpPr>
        <p:spPr>
          <a:xfrm>
            <a:off x="10556250" y="1311056"/>
            <a:ext cx="675005" cy="49911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嫦娥奔月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中饰演嫦娥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600" y="1373675"/>
            <a:ext cx="107247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默读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2-7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自然段，思考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梅兰芳先生为什么不再登台表演？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找出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为了不表演，他都做过哪些事。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3748" y="3560747"/>
            <a:ext cx="2090420" cy="6661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蓄须拒演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59060" y="4902582"/>
            <a:ext cx="2150533" cy="6661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卖房拒演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3748" y="4902575"/>
            <a:ext cx="2090420" cy="6661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自伤拒演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8881" y="3560747"/>
            <a:ext cx="2090420" cy="6661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/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避港拒演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8239" y="2281564"/>
            <a:ext cx="10679853" cy="386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1937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年，日军占领上海，梅兰芳被迫藏身租界，以躲避日本人的纠缠。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1938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年底，有人邀请他去香港演戏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演出结束后，梅兰芳在香港住了下来，深居简出，不再登台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ym typeface="+mn-ea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对于一个视舞台为生命、视艺术为生命的人来说，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不能演出，不能创作，无异于虚度生命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。到了深夜，梅兰芳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关紧门窗，拉上特制的厚窗帘，才能在寓所悄悄地细声吟唱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，这对于他来说已经很知足了。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239" y="1425338"/>
            <a:ext cx="2090420" cy="6661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/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避港拒演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430" y="1084696"/>
            <a:ext cx="113571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梅兰芳先生不演出，他得有多痛苦。可既然这么痛苦，他为什么还要故意蓄须，让自己不能演出呢？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88440" y="3051387"/>
            <a:ext cx="9216813" cy="26813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因为他是一位爱国者，他不想给侵略者演出。尽管他视艺术为生命，但在民族存亡关头，他毫不犹豫地将艺术让位于民族气节。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66574" y="1557304"/>
            <a:ext cx="2090420" cy="6661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蓄须拒演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6574" y="2223419"/>
            <a:ext cx="103877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香港沦陷，日本驻港司令官亲自出马，多次逼迫梅兰芳演戏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难以抵抗来自侵略者随时随地的骚扰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拒绝的借口都用尽了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，梅兰芳最后只能蓄须明志。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谈话导入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65915" y="1868804"/>
            <a:ext cx="7173531" cy="3785652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91440" tIns="45720" rIns="91440" bIns="45720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，你们有自己的偶像吗？这节课我们来认识二十世纪无数中国人的偶像——梅兰芳。感受京剧大师梅兰芳的爱国情怀，领略他令人感动的一幕幕往事。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4" name="Picture 6" descr="http://img.hexun.com/2008-12-01/111818030.jpg">
            <a:hlinkClick r:id="rId1" action="ppaction://hlinkfile"/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10581"/>
          <a:stretch>
            <a:fillRect/>
          </a:stretch>
        </p:blipFill>
        <p:spPr bwMode="auto">
          <a:xfrm>
            <a:off x="8929288" y="2111042"/>
            <a:ext cx="1940479" cy="3301177"/>
          </a:xfrm>
          <a:prstGeom prst="round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38239" y="1348000"/>
            <a:ext cx="2177627" cy="66611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卖房拒演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8239" y="2283793"/>
            <a:ext cx="10756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长期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不演戏，没有了经济来源，又要养家，梅兰芳准备卖掉北京的房子。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戏园子老板开出的条件多么优厚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全部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拒绝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了。他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宁可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卖房度日，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决不在日本侵略者的统治下登台演出。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3095" y="1031818"/>
            <a:ext cx="2090420" cy="6661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zh-CN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自伤拒演</a:t>
            </a:r>
            <a:endParaRPr lang="zh-CN" altLang="zh-CN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3095" y="1906647"/>
            <a:ext cx="11326707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梅兰芳找到一位当医生的好朋友，说明了自己的危险处境，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请朋友设法让他生一场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给他打了伤寒预防针，人打了这种针就会连日发高烧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军医用手摸了摸梅兰芳的额头，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滚烫滚烫的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，看不出破绽，只好认定梅兰芳得了重病，不能登台演出了。日本侵略者的妄想最终没有实现，梅兰芳为此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差点儿丢了性命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品读课文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393" y="1172633"/>
            <a:ext cx="1140121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抗日战争取得胜利的消息传来时，梅兰芳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剃了胡须，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高兴地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向大家宣布：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胜利了，我该登台演出了！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8080" y="4573693"/>
            <a:ext cx="1942253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梅兰芳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215640" y="4091093"/>
            <a:ext cx="179493" cy="1717887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4" name="矩形 3"/>
          <p:cNvSpPr/>
          <p:nvPr/>
        </p:nvSpPr>
        <p:spPr>
          <a:xfrm>
            <a:off x="3619500" y="4003040"/>
            <a:ext cx="4151207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高超的表演艺术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9500" y="5224780"/>
            <a:ext cx="4151207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高尚的民族气节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0800000">
            <a:off x="7880773" y="4091093"/>
            <a:ext cx="179493" cy="1717887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8" name="矩形 7"/>
          <p:cNvSpPr/>
          <p:nvPr/>
        </p:nvSpPr>
        <p:spPr>
          <a:xfrm>
            <a:off x="8200813" y="4245187"/>
            <a:ext cx="1942253" cy="1241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喜爱  敬佩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学习品质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6" grpId="0"/>
      <p:bldP spid="7" grpId="0" bldLvl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8305" y="38100"/>
            <a:ext cx="10516088" cy="823104"/>
          </a:xfrm>
        </p:spPr>
        <p:txBody>
          <a:bodyPr/>
          <a:lstStyle/>
          <a:p>
            <a:r>
              <a:rPr lang="zh-CN" altLang="en-US"/>
              <a:t>思维导图</a:t>
            </a:r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30580" y="1357207"/>
            <a:ext cx="10179473" cy="4638040"/>
          </a:xfrm>
          <a:prstGeom prst="roundRect">
            <a:avLst>
              <a:gd name="adj" fmla="val 69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3213947" y="2341880"/>
            <a:ext cx="1535853" cy="7027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3193627" y="3816773"/>
            <a:ext cx="1440180" cy="9601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50164" y="1899940"/>
            <a:ext cx="181610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避港拒演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6558280" y="2341880"/>
            <a:ext cx="1631527" cy="7340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6558280" y="3898900"/>
            <a:ext cx="1631527" cy="5757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743391" y="2731188"/>
            <a:ext cx="1816100" cy="5835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蓄须拒演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16567" y="3044613"/>
            <a:ext cx="1877060" cy="6661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735" b="1" dirty="0"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endParaRPr lang="zh-CN" altLang="en-US" sz="373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50164" y="3712805"/>
            <a:ext cx="1816100" cy="583565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卖房拒演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50164" y="4575889"/>
            <a:ext cx="1816100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自伤拒演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21675" y="1988820"/>
            <a:ext cx="1167765" cy="3373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民族气节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国家利益高于一切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4" grpId="0" bldLvl="0" animBg="1"/>
      <p:bldP spid="20" grpId="0" bldLvl="0" animBg="1"/>
      <p:bldP spid="22" grpId="0" bldLvl="0" animBg="1"/>
      <p:bldP spid="23" grpId="0" bldLvl="0" animBg="1"/>
      <p:bldP spid="3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拓展延伸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40456" y="1109404"/>
            <a:ext cx="8281572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茫茫青史，为了爱国而摔破饭碗的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优伶（</a:t>
            </a:r>
            <a:r>
              <a:rPr lang="zh-CN" altLang="en-US" sz="3600" dirty="0">
                <a:latin typeface="GB Pinyinok-C" panose="02010601030101010101" pitchFamily="2" charset="-122"/>
                <a:ea typeface="黑体" panose="02010609060101010101" pitchFamily="49" charset="-122"/>
                <a:cs typeface="楷体" panose="02010609060101010101" pitchFamily="49" charset="-122"/>
              </a:rPr>
              <a:t>líng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，有几人欤（</a:t>
            </a:r>
            <a:r>
              <a:rPr lang="zh-CN" altLang="en-US" sz="3600" dirty="0">
                <a:latin typeface="GB Pinyinok-C" panose="02010601030101010101" pitchFamily="2" charset="-122"/>
                <a:ea typeface="黑体" panose="02010609060101010101" pitchFamily="49" charset="-122"/>
                <a:cs typeface="楷体" panose="02010609060101010101" pitchFamily="49" charset="-122"/>
              </a:rPr>
              <a:t>yú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丰子恺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030" y="4163513"/>
            <a:ext cx="10695940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这是著名画家丰子恺对梅兰芳的赞扬。意思是，那么多史书中记载爱国而退出自己谋生、自己喜爱的戏曲的演员，有几个人呢？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9518" y="1264678"/>
            <a:ext cx="2527529" cy="2274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课外语文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4850" y="1134719"/>
            <a:ext cx="10522300" cy="16244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6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</a:t>
            </a:r>
            <a:r>
              <a:rPr lang="zh-CN" sz="36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课后查阅并搜集有关爱国志士的资料，完成一份手抄报。</a:t>
            </a:r>
            <a:endParaRPr lang="zh-CN" sz="3600" b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3" name="图片 2" descr="`VSI%G~)6OG~Z6$KR02X}}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4714" y="3070819"/>
            <a:ext cx="5482571" cy="3455564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899472" y="2556756"/>
            <a:ext cx="6806184" cy="1297115"/>
          </a:xfrm>
        </p:spPr>
        <p:txBody>
          <a:bodyPr>
            <a:noAutofit/>
          </a:bodyPr>
          <a:lstStyle/>
          <a:p>
            <a:r>
              <a:rPr lang="zh-CN" altLang="en-US" sz="8000" dirty="0">
                <a:solidFill>
                  <a:schemeClr val="tx1"/>
                </a:solidFill>
              </a:rPr>
              <a:t>再见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梅兰芳简介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52410" y="1731685"/>
            <a:ext cx="7632700" cy="4347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梅兰芳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1961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生于北京，原籍江苏泰州。梅兰芳虽出身梨园世家，但演戏天资并不见佳，但他并不消沉，付出了多出别人数倍的精力，千方百计地扬长避短，终成一代名家。梅兰芳是京剧界当之无愧的代表人物，演戏之外，他则是一个满腔热枕的爱国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8239" y="2009105"/>
            <a:ext cx="2714554" cy="3792184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我会认</a:t>
            </a:r>
            <a:endParaRPr lang="zh-CN" altLang="en-US" dirty="0"/>
          </a:p>
        </p:txBody>
      </p:sp>
      <p:sp>
        <p:nvSpPr>
          <p:cNvPr id="10384" name="TextBox 11"/>
          <p:cNvSpPr txBox="1"/>
          <p:nvPr/>
        </p:nvSpPr>
        <p:spPr>
          <a:xfrm>
            <a:off x="5049691" y="2285396"/>
            <a:ext cx="1714735" cy="91249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335" b="1" dirty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kumimoji="1"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endParaRPr kumimoji="1" lang="zh-CN" altLang="en-US" sz="53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148598" y="2291866"/>
            <a:ext cx="2592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蓄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627107" y="4382267"/>
            <a:ext cx="2494140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纠 缠</a:t>
            </a:r>
            <a:endParaRPr lang="zh-CN" altLang="en-US" sz="5335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788944" y="4383833"/>
            <a:ext cx="2000524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邀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44608" y="1720362"/>
            <a:ext cx="1143157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xù</a:t>
            </a:r>
            <a:endParaRPr lang="en-US" altLang="zh-CN" sz="3200" dirty="0" err="1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92571" y="1720362"/>
            <a:ext cx="1632181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pò</a:t>
            </a:r>
            <a:endParaRPr lang="en-US" altLang="zh-CN" sz="3200" dirty="0" err="1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91744" y="3739324"/>
            <a:ext cx="2304256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jiū</a:t>
            </a:r>
            <a:r>
              <a:rPr lang="en-US" altLang="zh-CN" sz="3200" dirty="0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  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ch</a:t>
            </a:r>
            <a:r>
              <a:rPr lang="en-US" altLang="zh-CN" sz="3735" dirty="0" err="1">
                <a:latin typeface="黑体" panose="02010609060101010101" pitchFamily="49" charset="-122"/>
                <a:ea typeface="黑体" panose="02010609060101010101" pitchFamily="49" charset="-122"/>
                <a:cs typeface="Vijaya" panose="020B0604020202020204" charset="0"/>
              </a:rPr>
              <a:t>á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n</a:t>
            </a:r>
            <a:endParaRPr lang="zh-CN" altLang="en-US" sz="3200" dirty="0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46628" y="3739324"/>
            <a:ext cx="2285153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sz="3200" dirty="0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 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y</a:t>
            </a:r>
            <a:r>
              <a:rPr lang="en-US" altLang="zh-CN" sz="3735" dirty="0" err="1">
                <a:latin typeface="黑体" panose="02010609060101010101" pitchFamily="49" charset="-122"/>
                <a:ea typeface="黑体" panose="02010609060101010101" pitchFamily="49" charset="-122"/>
                <a:cs typeface="Vijaya" panose="020B0604020202020204" charset="0"/>
              </a:rPr>
              <a:t>ā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o</a:t>
            </a:r>
            <a:endParaRPr lang="zh-CN" altLang="en-US" sz="3200" dirty="0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6254" y="2347097"/>
            <a:ext cx="672075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16683" y="2357257"/>
            <a:ext cx="672075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61408" y="4437876"/>
            <a:ext cx="672075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873088" y="2285396"/>
            <a:ext cx="2592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租</a:t>
            </a:r>
            <a:r>
              <a:rPr lang="zh-CN" altLang="en-US" sz="5335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界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69098" y="1713892"/>
            <a:ext cx="1143157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smtClean="0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zū</a:t>
            </a:r>
            <a:endParaRPr lang="en-US" altLang="zh-CN" sz="3200" dirty="0" err="1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83579" y="2378539"/>
            <a:ext cx="780077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  <p:bldP spid="24" grpId="1"/>
      <p:bldP spid="25" grpId="0"/>
      <p:bldP spid="25" grpId="1"/>
      <p:bldP spid="26" grpId="0"/>
      <p:bldP spid="26" grpId="1"/>
      <p:bldP spid="36" grpId="0" bldLvl="0" animBg="1"/>
      <p:bldP spid="44" grpId="0" bldLvl="0" animBg="1"/>
      <p:bldP spid="45" grpId="0" bldLvl="0" animBg="1"/>
      <p:bldP spid="15" grpId="0"/>
      <p:bldP spid="15" grpId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我会认</a:t>
            </a:r>
            <a:endParaRPr lang="zh-CN" altLang="en-US"/>
          </a:p>
        </p:txBody>
      </p:sp>
      <p:sp>
        <p:nvSpPr>
          <p:cNvPr id="10384" name="TextBox 11"/>
          <p:cNvSpPr txBox="1"/>
          <p:nvPr/>
        </p:nvSpPr>
        <p:spPr>
          <a:xfrm>
            <a:off x="7264621" y="2364428"/>
            <a:ext cx="2290799" cy="91249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 订</a:t>
            </a:r>
            <a:endParaRPr kumimoji="1" lang="zh-CN" altLang="en-US" sz="53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935801" y="2398071"/>
            <a:ext cx="1643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拒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绝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0577" y="2360508"/>
            <a:ext cx="2592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扰</a:t>
            </a:r>
            <a:endParaRPr lang="zh-CN" altLang="en-US" sz="53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42652" y="1768243"/>
            <a:ext cx="1440160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r</a:t>
            </a:r>
            <a:r>
              <a:rPr lang="en-US" altLang="zh-CN" sz="3735" dirty="0" err="1">
                <a:latin typeface="黑体" panose="02010609060101010101" pitchFamily="49" charset="-122"/>
                <a:ea typeface="黑体" panose="02010609060101010101" pitchFamily="49" charset="-122"/>
                <a:cs typeface="Vijaya" panose="020B0604020202020204" charset="0"/>
              </a:rPr>
              <a:t>ǎ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o</a:t>
            </a:r>
            <a:endParaRPr lang="en-US" altLang="zh-CN" sz="3200" dirty="0" err="1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35893" y="1768243"/>
            <a:ext cx="1632181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jù</a:t>
            </a:r>
            <a:endParaRPr lang="en-US" altLang="zh-CN" sz="3200" dirty="0" err="1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59143" y="1768243"/>
            <a:ext cx="2880320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qi</a:t>
            </a:r>
            <a:r>
              <a:rPr lang="en-US" altLang="zh-CN" sz="3735" dirty="0" err="1">
                <a:latin typeface="黑体" panose="02010609060101010101" pitchFamily="49" charset="-122"/>
                <a:ea typeface="黑体" panose="02010609060101010101" pitchFamily="49" charset="-122"/>
                <a:cs typeface="Vijaya" panose="020B0604020202020204" charset="0"/>
              </a:rPr>
              <a:t>ā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n</a:t>
            </a:r>
            <a:r>
              <a:rPr lang="en-US" altLang="zh-CN" sz="3200" dirty="0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 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dìng</a:t>
            </a:r>
            <a:r>
              <a:rPr lang="en-US" altLang="zh-CN" sz="3200" dirty="0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 </a:t>
            </a:r>
            <a:endParaRPr lang="zh-CN" altLang="en-US" sz="3200" dirty="0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759867" y="2495663"/>
            <a:ext cx="672075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08028" y="2398071"/>
            <a:ext cx="727287" cy="7391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40603" y="3907717"/>
            <a:ext cx="1536171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w</a:t>
            </a:r>
            <a:r>
              <a:rPr lang="en-US" altLang="zh-CN" sz="3735" dirty="0" err="1">
                <a:latin typeface="黑体" panose="02010609060101010101" pitchFamily="49" charset="-122"/>
                <a:ea typeface="黑体" panose="02010609060101010101" pitchFamily="49" charset="-122"/>
                <a:cs typeface="Vijaya" panose="020B0604020202020204" charset="0"/>
              </a:rPr>
              <a:t>à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ng</a:t>
            </a:r>
            <a:endParaRPr lang="en-US" altLang="zh-CN" sz="3200" dirty="0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264539" y="4483781"/>
            <a:ext cx="2494140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</a:t>
            </a: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妄</a:t>
            </a:r>
            <a:endParaRPr lang="zh-CN" altLang="en-US" sz="5335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60549" y="4580129"/>
            <a:ext cx="672075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008028" y="4533364"/>
            <a:ext cx="1643288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2152" y="3950007"/>
            <a:ext cx="1632181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nìng</a:t>
            </a:r>
            <a:endParaRPr lang="en-US" altLang="zh-CN" sz="3200" dirty="0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093" y="4656356"/>
            <a:ext cx="672075" cy="7391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043593" y="4521213"/>
            <a:ext cx="1687407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53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5335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endParaRPr lang="zh-CN" altLang="en-US" sz="5335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47000" y="3917663"/>
            <a:ext cx="1440160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y</a:t>
            </a:r>
            <a:r>
              <a:rPr lang="en-US" altLang="zh-CN" sz="3735" dirty="0" err="1">
                <a:latin typeface="黑体" panose="02010609060101010101" pitchFamily="49" charset="-122"/>
                <a:ea typeface="黑体" panose="02010609060101010101" pitchFamily="49" charset="-122"/>
                <a:cs typeface="Vijaya" panose="020B0604020202020204" charset="0"/>
              </a:rPr>
              <a:t>à</a:t>
            </a:r>
            <a:r>
              <a:rPr lang="en-US" altLang="zh-CN" sz="3200" dirty="0" err="1">
                <a:latin typeface="GB Pinyinok-C" panose="02010601030101010101" pitchFamily="2" charset="-122"/>
                <a:ea typeface="宋体" panose="02010600030101010101" pitchFamily="2" charset="-122"/>
                <a:cs typeface="Vijaya" panose="020B0604020202020204" charset="0"/>
              </a:rPr>
              <a:t>o</a:t>
            </a:r>
            <a:endParaRPr lang="en-US" altLang="zh-CN" sz="3200" dirty="0">
              <a:latin typeface="GB Pinyinok-C" panose="02010601030101010101" pitchFamily="2" charset="-122"/>
              <a:ea typeface="宋体" panose="02010600030101010101" pitchFamily="2" charset="-122"/>
              <a:cs typeface="Vijaya" panose="020B06040202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9873" y="4607573"/>
            <a:ext cx="727287" cy="7391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43" grpId="0" bldLvl="0" animBg="1"/>
      <p:bldP spid="29" grpId="0" bldLvl="0" animBg="1"/>
      <p:bldP spid="31" grpId="0"/>
      <p:bldP spid="31" grpId="1"/>
      <p:bldP spid="38" grpId="0" bldLvl="0" animBg="1"/>
      <p:bldP spid="3" grpId="0"/>
      <p:bldP spid="3" grpId="1"/>
      <p:bldP spid="4" grpId="0" bldLvl="0" animBg="1"/>
      <p:bldP spid="6" grpId="0"/>
      <p:bldP spid="6" grpId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辨析多音字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97539" y="2357047"/>
            <a:ext cx="1004243" cy="1176145"/>
            <a:chOff x="933096" y="1201103"/>
            <a:chExt cx="593961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91203" y="1271110"/>
              <a:ext cx="535854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宁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94488" y="2379861"/>
            <a:ext cx="8928947" cy="1404620"/>
          </a:xfrm>
          <a:prstGeom prst="rect">
            <a:avLst/>
          </a:prstGeom>
          <a:solidFill>
            <a:srgbClr val="FDFEC3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</a:t>
            </a:r>
            <a:r>
              <a:rPr lang="zh-CN" altLang="en-US" sz="426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宁</a:t>
            </a:r>
            <a:r>
              <a:rPr lang="zh-CN" altLang="en-US" sz="4265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可卖房度日，也决不在日本侵略者的统治下登台演出。</a:t>
            </a:r>
            <a:endParaRPr lang="zh-CN" altLang="en-US" sz="426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7051" y="4486890"/>
            <a:ext cx="8900160" cy="7480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zh-CN" altLang="en-US" sz="4265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小镇上的人们一直过着安</a:t>
            </a:r>
            <a:r>
              <a:rPr lang="zh-CN" altLang="en-US" sz="426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宁</a:t>
            </a:r>
            <a:r>
              <a:rPr lang="zh-CN" altLang="en-US" sz="4265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的日子。</a:t>
            </a:r>
            <a:endParaRPr lang="zh-CN" altLang="en-US" sz="4265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8451" y="3819895"/>
            <a:ext cx="2304256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dirty="0" err="1">
                <a:solidFill>
                  <a:srgbClr val="FF0000"/>
                </a:solidFill>
                <a:latin typeface="GB Pinyinok-C" panose="02010601030101010101" pitchFamily="2" charset="-122"/>
                <a:ea typeface="方正兰亭超细黑简体" panose="02000000000000000000" pitchFamily="2" charset="-122"/>
              </a:rPr>
              <a:t>níng</a:t>
            </a:r>
            <a:endParaRPr lang="en-US" altLang="zh-CN" sz="3735" dirty="0">
              <a:solidFill>
                <a:srgbClr val="FF0000"/>
              </a:solidFill>
              <a:latin typeface="GB Pinyinok-C" panose="02010601030101010101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21995" y="1712542"/>
            <a:ext cx="2304256" cy="6661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dirty="0" err="1">
                <a:solidFill>
                  <a:srgbClr val="FF0000"/>
                </a:solidFill>
                <a:latin typeface="GB Pinyinok-C" panose="02010601030101010101" pitchFamily="2" charset="-122"/>
                <a:ea typeface="宋体" panose="02010600030101010101" pitchFamily="2" charset="-122"/>
              </a:rPr>
              <a:t>nìng</a:t>
            </a:r>
            <a:endParaRPr lang="en-US" altLang="zh-CN" sz="3735" dirty="0" err="1">
              <a:solidFill>
                <a:srgbClr val="FF0000"/>
              </a:solidFill>
              <a:latin typeface="GB Pinyinok-C" panose="02010601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8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辨析多音字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56627" y="2262229"/>
            <a:ext cx="1004243" cy="1176145"/>
            <a:chOff x="933096" y="1201103"/>
            <a:chExt cx="593961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91203" y="1271110"/>
              <a:ext cx="535854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zh-CN" altLang="en-US" sz="54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要</a:t>
              </a:r>
              <a:endParaRPr lang="zh-CN" altLang="en-US" sz="54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13783" y="1377416"/>
            <a:ext cx="8928947" cy="2061210"/>
          </a:xfrm>
          <a:prstGeom prst="rect">
            <a:avLst/>
          </a:prstGeom>
          <a:solidFill>
            <a:srgbClr val="FDFEC3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一次，日本侵略军要庆祝</a:t>
            </a:r>
            <a:r>
              <a:rPr lang="en-US" altLang="zh-CN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大东</a:t>
            </a:r>
            <a:endParaRPr lang="zh-CN" altLang="en-US" sz="4265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4265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亚圣战</a:t>
            </a:r>
            <a:r>
              <a:rPr lang="en-US" altLang="zh-CN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426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4265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求他必须上</a:t>
            </a:r>
            <a:r>
              <a:rPr lang="zh-CN" altLang="en-US" sz="4265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台演出。</a:t>
            </a:r>
            <a:endParaRPr lang="zh-CN" altLang="en-US" sz="4265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3783" y="4220343"/>
            <a:ext cx="9444990" cy="7480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zh-CN" altLang="en-US" sz="4265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但是，拒绝演出总得</a:t>
            </a:r>
            <a:r>
              <a:rPr lang="zh-CN" altLang="en-US" sz="4265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4265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想出个办法啊。</a:t>
            </a:r>
            <a:endParaRPr lang="zh-CN" altLang="en-US" sz="4265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78426" y="3438374"/>
            <a:ext cx="2304256" cy="7480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dirty="0" err="1">
                <a:solidFill>
                  <a:srgbClr val="FF0000"/>
                </a:solidFill>
                <a:latin typeface="GB Pinyinok-C" panose="02010601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426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735" dirty="0" err="1">
                <a:solidFill>
                  <a:srgbClr val="FF0000"/>
                </a:solidFill>
                <a:latin typeface="GB Pinyinok-C" panose="02010601030101010101" pitchFamily="2" charset="-122"/>
                <a:ea typeface="宋体" panose="02010600030101010101" pitchFamily="2" charset="-122"/>
              </a:rPr>
              <a:t>o</a:t>
            </a:r>
            <a:endParaRPr lang="en-US" altLang="zh-CN" sz="3735" dirty="0" err="1">
              <a:solidFill>
                <a:srgbClr val="FF0000"/>
              </a:solidFill>
              <a:latin typeface="GB Pinyinok-C" panose="02010601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270464" y="2014811"/>
            <a:ext cx="2304256" cy="7480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dirty="0" err="1">
                <a:solidFill>
                  <a:srgbClr val="FF0000"/>
                </a:solidFill>
                <a:latin typeface="GB Pinyinok-C" panose="02010601030101010101" pitchFamily="2" charset="-122"/>
                <a:ea typeface="方正兰亭超细黑简体" panose="02000000000000000000" pitchFamily="2" charset="-122"/>
              </a:rPr>
              <a:t>y</a:t>
            </a:r>
            <a:r>
              <a:rPr lang="en-US" altLang="zh-CN" sz="4265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3735" dirty="0" err="1">
                <a:solidFill>
                  <a:srgbClr val="FF0000"/>
                </a:solidFill>
                <a:latin typeface="GB Pinyinok-C" panose="02010601030101010101" pitchFamily="2" charset="-122"/>
                <a:ea typeface="方正兰亭超细黑简体" panose="02000000000000000000" pitchFamily="2" charset="-122"/>
              </a:rPr>
              <a:t>o</a:t>
            </a:r>
            <a:endParaRPr lang="en-US" altLang="zh-CN" sz="3735" dirty="0" err="1">
              <a:solidFill>
                <a:srgbClr val="FF0000"/>
              </a:solidFill>
              <a:latin typeface="GB Pinyinok-C" panose="02010601030101010101" pitchFamily="2" charset="-122"/>
              <a:ea typeface="方正兰亭超细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321" y="4101811"/>
            <a:ext cx="1658659" cy="25663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8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巧记法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23392" y="1700808"/>
            <a:ext cx="5472608" cy="30480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加一加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：艹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畜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蓄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女</a:t>
            </a: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77747" y="1700808"/>
            <a:ext cx="5472608" cy="304583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换一换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：激    邀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距    拒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265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忘    </a:t>
            </a:r>
            <a:r>
              <a:rPr lang="zh-CN" altLang="en-US" sz="4265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妄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5" name="右箭头 44"/>
          <p:cNvSpPr/>
          <p:nvPr/>
        </p:nvSpPr>
        <p:spPr>
          <a:xfrm>
            <a:off x="8688288" y="2180861"/>
            <a:ext cx="672075" cy="192021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42" name="右箭头 41"/>
          <p:cNvSpPr/>
          <p:nvPr/>
        </p:nvSpPr>
        <p:spPr>
          <a:xfrm>
            <a:off x="8688288" y="3185335"/>
            <a:ext cx="672075" cy="192021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sp>
        <p:nvSpPr>
          <p:cNvPr id="43" name="右箭头 42"/>
          <p:cNvSpPr/>
          <p:nvPr/>
        </p:nvSpPr>
        <p:spPr>
          <a:xfrm>
            <a:off x="8688288" y="4189809"/>
            <a:ext cx="672075" cy="192021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09" y="4615718"/>
            <a:ext cx="3810000" cy="2120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5" grpId="0" bldLvl="0" animBg="1"/>
      <p:bldP spid="42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图文解词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05553" y="1478280"/>
            <a:ext cx="72390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纠缠：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指相互缠绕或遭人烦扰不休。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本文是说梅兰芳被日本人不断烦扰。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6280" y="1068493"/>
            <a:ext cx="3533140" cy="2664460"/>
          </a:xfrm>
          <a:prstGeom prst="round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92033" y="4280747"/>
            <a:ext cx="75946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骚扰：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意指扰乱他人，使之不得安宁。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文中是说日本侵略者总是逼迫梅兰芳演戏。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3904827"/>
            <a:ext cx="3406140" cy="23503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1744</Words>
  <Application>WPS 演示</Application>
  <PresentationFormat>宽屏</PresentationFormat>
  <Paragraphs>221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Times New Roman</vt:lpstr>
      <vt:lpstr>楷体</vt:lpstr>
      <vt:lpstr>Calibri</vt:lpstr>
      <vt:lpstr>GB Pinyinok-C</vt:lpstr>
      <vt:lpstr>Vijaya</vt:lpstr>
      <vt:lpstr>华文楷体</vt:lpstr>
      <vt:lpstr>方正兰亭超细黑简体</vt:lpstr>
      <vt:lpstr>微软雅黑</vt:lpstr>
      <vt:lpstr>Arial Unicode MS</vt:lpstr>
      <vt:lpstr>Segoe Print</vt:lpstr>
      <vt:lpstr>1_Office 主题</vt:lpstr>
      <vt:lpstr>第七单元•第3课</vt:lpstr>
      <vt:lpstr>谈话导入</vt:lpstr>
      <vt:lpstr>梅兰芳简介</vt:lpstr>
      <vt:lpstr>我会认</vt:lpstr>
      <vt:lpstr>我会认</vt:lpstr>
      <vt:lpstr>辨析多音字</vt:lpstr>
      <vt:lpstr>辨析多音字</vt:lpstr>
      <vt:lpstr>巧记法</vt:lpstr>
      <vt:lpstr>图文解词</vt:lpstr>
      <vt:lpstr>整体感知</vt:lpstr>
      <vt:lpstr>品读课文</vt:lpstr>
      <vt:lpstr>四大名旦</vt:lpstr>
      <vt:lpstr>品读课文</vt:lpstr>
      <vt:lpstr>品读课文</vt:lpstr>
      <vt:lpstr>品读课文</vt:lpstr>
      <vt:lpstr>品读课文</vt:lpstr>
      <vt:lpstr>品读课文</vt:lpstr>
      <vt:lpstr>品读课文</vt:lpstr>
      <vt:lpstr>品读课文</vt:lpstr>
      <vt:lpstr>品读课文</vt:lpstr>
      <vt:lpstr>品读课文</vt:lpstr>
      <vt:lpstr>学习品质</vt:lpstr>
      <vt:lpstr>思维导图</vt:lpstr>
      <vt:lpstr>拓展延伸</vt:lpstr>
      <vt:lpstr>课外语文</vt:lpstr>
      <vt:lpstr>再见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第七单元•第3课</dc:title>
  <dc:creator/>
  <cp:lastModifiedBy>qwe</cp:lastModifiedBy>
  <cp:revision>1</cp:revision>
  <dcterms:created xsi:type="dcterms:W3CDTF">2021-10-13T05:52:34Z</dcterms:created>
  <dcterms:modified xsi:type="dcterms:W3CDTF">2021-10-13T05:52:34Z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29B765591683468A89488C37EFB10FB5</vt:lpwstr>
  </property>
</Properties>
</file>