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680" r:id="rId3"/>
    <p:sldId id="681" r:id="rId5"/>
    <p:sldId id="694" r:id="rId6"/>
    <p:sldId id="683" r:id="rId7"/>
    <p:sldId id="685" r:id="rId8"/>
    <p:sldId id="687" r:id="rId9"/>
    <p:sldId id="689" r:id="rId10"/>
    <p:sldId id="690" r:id="rId11"/>
  </p:sldIdLst>
  <p:sldSz cx="9144000" cy="5143500" type="screen16x9"/>
  <p:notesSz cx="6858000" cy="9144000"/>
  <p:defaultTextStyle>
    <a:defPPr>
      <a:defRPr lang="zh-CN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FF33CC"/>
    <a:srgbClr val="34421A"/>
    <a:srgbClr val="1A210D"/>
    <a:srgbClr val="67603B"/>
    <a:srgbClr val="AEBD5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8"/>
    <p:restoredTop sz="85146"/>
  </p:normalViewPr>
  <p:slideViewPr>
    <p:cSldViewPr snapToGrid="0" snapToObjects="1" showGuides="1">
      <p:cViewPr>
        <p:scale>
          <a:sx n="90" d="100"/>
          <a:sy n="90" d="100"/>
        </p:scale>
        <p:origin x="-174" y="-990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3FA039-29F9-48B5-A902-848CAF5E7D0C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Font typeface="Arial" panose="020B0604020202020204" pitchFamily="34" charset="0"/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9" descr="구름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E8DF03A-4CF4-4F8F-B917-653792553F32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9" descr="구름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E8DF03A-4CF4-4F8F-B917-653792553F32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E8DF03A-4CF4-4F8F-B917-653792553F32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538321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3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Picture 39" descr="구름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Picture 40" descr="구름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6" name="组合 10"/>
          <p:cNvGrpSpPr/>
          <p:nvPr userDrawn="1"/>
        </p:nvGrpSpPr>
        <p:grpSpPr>
          <a:xfrm>
            <a:off x="2371725" y="2062163"/>
            <a:ext cx="4398963" cy="3019425"/>
            <a:chOff x="2371725" y="2061566"/>
            <a:chExt cx="4398963" cy="3019838"/>
          </a:xfrm>
        </p:grpSpPr>
        <p:sp>
          <p:nvSpPr>
            <p:cNvPr id="5133" name="Oval 17"/>
            <p:cNvSpPr/>
            <p:nvPr userDrawn="1"/>
          </p:nvSpPr>
          <p:spPr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lstStyle/>
            <a:p>
              <a:pPr lvl="0" eaLnBrk="1" hangingPunct="1"/>
              <a:endParaRPr lang="ko-KR" altLang="en-US" dirty="0">
                <a:latin typeface="Calibri" panose="020F0502020204030204" pitchFamily="34" charset="0"/>
                <a:ea typeface="Malgun Gothic" panose="020B0503020000020004" pitchFamily="34" charset="-127"/>
              </a:endParaRPr>
            </a:p>
          </p:txBody>
        </p:sp>
        <p:pic>
          <p:nvPicPr>
            <p:cNvPr id="5134" name="Picture 16" descr="꽃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127" name="矩形 3"/>
          <p:cNvSpPr/>
          <p:nvPr userDrawn="1"/>
        </p:nvSpPr>
        <p:spPr>
          <a:xfrm>
            <a:off x="5580063" y="5080000"/>
            <a:ext cx="3119437" cy="260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zh-CN" altLang="en-US" sz="1100" dirty="0">
                <a:solidFill>
                  <a:srgbClr val="414141"/>
                </a:solidFill>
                <a:latin typeface="Calibri" panose="020F0502020204030204" pitchFamily="34" charset="0"/>
              </a:rPr>
              <a:t> </a:t>
            </a:r>
            <a:endParaRPr lang="zh-CN" altLang="en-US" sz="1100" dirty="0">
              <a:solidFill>
                <a:srgbClr val="414141"/>
              </a:solidFill>
              <a:latin typeface="Calibri" panose="020F0502020204030204" pitchFamily="34" charset="0"/>
            </a:endParaRPr>
          </a:p>
        </p:txBody>
      </p:sp>
      <p:sp>
        <p:nvSpPr>
          <p:cNvPr id="5128" name="TextBox 3"/>
          <p:cNvSpPr/>
          <p:nvPr userDrawn="1"/>
        </p:nvSpPr>
        <p:spPr>
          <a:xfrm>
            <a:off x="2087563" y="1006475"/>
            <a:ext cx="4968875" cy="5048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defTabSz="914400" eaLnBrk="1" hangingPunct="1"/>
            <a:r>
              <a:rPr lang="zh-CN" altLang="en-US" sz="2800" dirty="0">
                <a:solidFill>
                  <a:srgbClr val="014079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感受美好自然，培养语文素养！</a:t>
            </a:r>
            <a:endParaRPr lang="zh-CN" altLang="en-US" sz="2800" dirty="0">
              <a:solidFill>
                <a:srgbClr val="014079"/>
              </a:solidFill>
              <a:latin typeface="Calibri" panose="020F0502020204030204" pitchFamily="34" charset="0"/>
            </a:endParaRPr>
          </a:p>
        </p:txBody>
      </p:sp>
      <p:sp>
        <p:nvSpPr>
          <p:cNvPr id="5129" name="TextBox 3"/>
          <p:cNvSpPr/>
          <p:nvPr userDrawn="1"/>
        </p:nvSpPr>
        <p:spPr>
          <a:xfrm>
            <a:off x="1833563" y="1471613"/>
            <a:ext cx="5399087" cy="5048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ctr" defTabSz="914400" eaLnBrk="1" hangingPunct="1"/>
            <a:r>
              <a:rPr lang="en-US" altLang="zh-CN" sz="1600" dirty="0">
                <a:solidFill>
                  <a:srgbClr val="014079"/>
                </a:solidFill>
                <a:latin typeface="Calibri" panose="020F0502020204030204" pitchFamily="34" charset="0"/>
              </a:rPr>
              <a:t>GAN SHOU MEI HAO ZI RAN</a:t>
            </a:r>
            <a:r>
              <a:rPr lang="zh-CN" altLang="en-US" sz="1600" dirty="0">
                <a:solidFill>
                  <a:srgbClr val="014079"/>
                </a:solidFill>
                <a:latin typeface="Calibri" panose="020F0502020204030204" pitchFamily="34" charset="0"/>
              </a:rPr>
              <a:t>   </a:t>
            </a:r>
            <a:r>
              <a:rPr lang="en-US" altLang="zh-CN" sz="1600" dirty="0">
                <a:solidFill>
                  <a:srgbClr val="014079"/>
                </a:solidFill>
                <a:latin typeface="Calibri" panose="020F0502020204030204" pitchFamily="34" charset="0"/>
              </a:rPr>
              <a:t> PEI YANG YU WEN SU YANG</a:t>
            </a:r>
            <a:endParaRPr lang="zh-CN" altLang="en-US" sz="1600" dirty="0">
              <a:solidFill>
                <a:srgbClr val="014079"/>
              </a:solidFill>
              <a:latin typeface="Calibri" panose="020F0502020204030204" pitchFamily="34" charset="0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E8DF03A-4CF4-4F8F-B917-653792553F32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1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1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1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38321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9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39" descr="구름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40" descr="구름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02" name="组合 5"/>
          <p:cNvGrpSpPr/>
          <p:nvPr userDrawn="1"/>
        </p:nvGrpSpPr>
        <p:grpSpPr>
          <a:xfrm>
            <a:off x="2371725" y="2062163"/>
            <a:ext cx="4398963" cy="3019425"/>
            <a:chOff x="2371725" y="2061566"/>
            <a:chExt cx="4398963" cy="3019838"/>
          </a:xfrm>
        </p:grpSpPr>
        <p:sp>
          <p:nvSpPr>
            <p:cNvPr id="4107" name="Oval 17"/>
            <p:cNvSpPr/>
            <p:nvPr userDrawn="1"/>
          </p:nvSpPr>
          <p:spPr>
            <a:xfrm>
              <a:off x="2371725" y="4338821"/>
              <a:ext cx="4398963" cy="742583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lstStyle/>
            <a:p>
              <a:pPr lvl="0" eaLnBrk="1" hangingPunct="1"/>
              <a:endParaRPr lang="ko-KR" altLang="en-US" dirty="0">
                <a:latin typeface="Calibri" panose="020F0502020204030204" pitchFamily="34" charset="0"/>
                <a:ea typeface="Malgun Gothic" panose="020B0503020000020004" pitchFamily="34" charset="-127"/>
              </a:endParaRPr>
            </a:p>
          </p:txBody>
        </p:sp>
        <p:pic>
          <p:nvPicPr>
            <p:cNvPr id="4108" name="Picture 16" descr="꽃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103" name="矩形 3"/>
          <p:cNvSpPr/>
          <p:nvPr userDrawn="1"/>
        </p:nvSpPr>
        <p:spPr>
          <a:xfrm>
            <a:off x="5580063" y="5080000"/>
            <a:ext cx="3119437" cy="260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zh-CN" altLang="en-US" sz="1100" dirty="0">
                <a:solidFill>
                  <a:srgbClr val="414141"/>
                </a:solidFill>
                <a:latin typeface="Calibri" panose="020F0502020204030204" pitchFamily="34" charset="0"/>
              </a:rPr>
              <a:t> </a:t>
            </a:r>
            <a:endParaRPr lang="zh-CN" altLang="en-US" sz="1100" dirty="0">
              <a:solidFill>
                <a:srgbClr val="414141"/>
              </a:solidFill>
              <a:latin typeface="Calibri" panose="020F0502020204030204" pitchFamily="34" charset="0"/>
            </a:endParaRPr>
          </a:p>
        </p:txBody>
      </p:sp>
      <p:sp>
        <p:nvSpPr>
          <p:cNvPr id="4104" name="TextBox 3"/>
          <p:cNvSpPr/>
          <p:nvPr userDrawn="1"/>
        </p:nvSpPr>
        <p:spPr>
          <a:xfrm>
            <a:off x="2087563" y="1006475"/>
            <a:ext cx="4968875" cy="5048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defTabSz="914400" eaLnBrk="1" hangingPunct="1"/>
            <a:r>
              <a:rPr lang="zh-CN" altLang="en-US" sz="2800" dirty="0">
                <a:solidFill>
                  <a:srgbClr val="014079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感受美好自然，培养语文素养！</a:t>
            </a:r>
            <a:endParaRPr lang="zh-CN" altLang="en-US" sz="2800" dirty="0">
              <a:solidFill>
                <a:srgbClr val="014079"/>
              </a:solidFill>
              <a:latin typeface="Calibri" panose="020F0502020204030204" pitchFamily="34" charset="0"/>
            </a:endParaRPr>
          </a:p>
        </p:txBody>
      </p:sp>
      <p:sp>
        <p:nvSpPr>
          <p:cNvPr id="4105" name="TextBox 3"/>
          <p:cNvSpPr/>
          <p:nvPr userDrawn="1"/>
        </p:nvSpPr>
        <p:spPr>
          <a:xfrm>
            <a:off x="1833563" y="1471613"/>
            <a:ext cx="5399087" cy="5048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ctr" defTabSz="914400" eaLnBrk="1" hangingPunct="1"/>
            <a:r>
              <a:rPr lang="en-US" altLang="zh-CN" sz="1600" dirty="0">
                <a:solidFill>
                  <a:srgbClr val="014079"/>
                </a:solidFill>
                <a:latin typeface="Calibri" panose="020F0502020204030204" pitchFamily="34" charset="0"/>
              </a:rPr>
              <a:t>GAN SHOU MEI HAO ZI RAN</a:t>
            </a:r>
            <a:r>
              <a:rPr lang="zh-CN" altLang="en-US" sz="1600" dirty="0">
                <a:solidFill>
                  <a:srgbClr val="014079"/>
                </a:solidFill>
                <a:latin typeface="Calibri" panose="020F0502020204030204" pitchFamily="34" charset="0"/>
              </a:rPr>
              <a:t>   </a:t>
            </a:r>
            <a:r>
              <a:rPr lang="en-US" altLang="zh-CN" sz="1600" dirty="0">
                <a:solidFill>
                  <a:srgbClr val="014079"/>
                </a:solidFill>
                <a:latin typeface="Calibri" panose="020F0502020204030204" pitchFamily="34" charset="0"/>
              </a:rPr>
              <a:t> PEI YANG YU WEN SU YANG</a:t>
            </a:r>
            <a:endParaRPr lang="zh-CN" altLang="en-US" sz="1600" dirty="0">
              <a:solidFill>
                <a:srgbClr val="01407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1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E8DF03A-4CF4-4F8F-B917-653792553F32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461510"/>
            <a:ext cx="9144000" cy="681990"/>
          </a:xfrm>
          <a:prstGeom prst="rect">
            <a:avLst/>
          </a:prstGeom>
          <a:effectLst>
            <a:softEdge rad="63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620" y="-27305"/>
            <a:ext cx="9149715" cy="5151755"/>
          </a:xfrm>
          <a:prstGeom prst="rect">
            <a:avLst/>
          </a:prstGeom>
        </p:spPr>
      </p:pic>
      <p:pic>
        <p:nvPicPr>
          <p:cNvPr id="12" name="图片 46" descr="枫叶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388" y="2886075"/>
            <a:ext cx="1060450" cy="101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48"/>
          <p:cNvSpPr txBox="1"/>
          <p:nvPr/>
        </p:nvSpPr>
        <p:spPr>
          <a:xfrm>
            <a:off x="1468755" y="1793240"/>
            <a:ext cx="6504305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31750"/>
          </a:effectLst>
        </p:spPr>
        <p:txBody>
          <a:bodyPr wrap="square" lIns="68580" tIns="34290" rIns="68580" bIns="34290">
            <a:spAutoFit/>
          </a:bodyPr>
          <a:lstStyle/>
          <a:p>
            <a:pPr marR="0" defTabSz="457200">
              <a:buClrTx/>
              <a:buSzTx/>
              <a:buFontTx/>
              <a:defRPr/>
            </a:pPr>
            <a:r>
              <a:rPr kumimoji="0" lang="en-US" altLang="zh-CN" sz="5100" b="1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24 </a:t>
            </a:r>
            <a:r>
              <a:rPr kumimoji="0" lang="zh-CN" altLang="en-US" sz="5100" b="1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延安，我把你追寻</a:t>
            </a:r>
            <a:endParaRPr kumimoji="0" lang="zh-CN" altLang="en-US" sz="5100" b="1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46" descr="枫叶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932" y="2886074"/>
            <a:ext cx="1060450" cy="101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矩形 21"/>
          <p:cNvSpPr/>
          <p:nvPr/>
        </p:nvSpPr>
        <p:spPr bwMode="auto">
          <a:xfrm>
            <a:off x="3256569" y="2969492"/>
            <a:ext cx="2929077" cy="7067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拓展积累</a:t>
            </a:r>
            <a:endParaRPr kumimoji="0" lang="zh-CN" altLang="en-US" sz="40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chemeClr val="tx1"/>
              </a:solidFill>
              <a:effectLst>
                <a:glow rad="304800">
                  <a:schemeClr val="bg1">
                    <a:alpha val="60000"/>
                  </a:schemeClr>
                </a:glo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</p:txBody>
      </p:sp>
      <p:grpSp>
        <p:nvGrpSpPr>
          <p:cNvPr id="10" name="组合 23"/>
          <p:cNvGrpSpPr/>
          <p:nvPr/>
        </p:nvGrpSpPr>
        <p:grpSpPr bwMode="auto">
          <a:xfrm>
            <a:off x="5652120" y="31634"/>
            <a:ext cx="3465512" cy="369332"/>
            <a:chOff x="5371156" y="221786"/>
            <a:chExt cx="3383280" cy="349289"/>
          </a:xfrm>
        </p:grpSpPr>
        <p:sp>
          <p:nvSpPr>
            <p:cNvPr id="13" name="矩形 12"/>
            <p:cNvSpPr/>
            <p:nvPr/>
          </p:nvSpPr>
          <p:spPr>
            <a:xfrm flipH="1">
              <a:off x="5371156" y="269829"/>
              <a:ext cx="3383280" cy="25222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  <p:sp>
          <p:nvSpPr>
            <p:cNvPr id="14" name="文本框 1"/>
            <p:cNvSpPr txBox="1">
              <a:spLocks noChangeArrowheads="1"/>
            </p:cNvSpPr>
            <p:nvPr/>
          </p:nvSpPr>
          <p:spPr bwMode="auto">
            <a:xfrm>
              <a:off x="5497037" y="221786"/>
              <a:ext cx="3134939" cy="349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 dirty="0">
                  <a:latin typeface="+mj-ea"/>
                  <a:ea typeface="+mj-ea"/>
                </a:rPr>
                <a:t>人教版  语文  </a:t>
              </a:r>
              <a:r>
                <a:rPr lang="zh-CN" altLang="en-US" b="1" dirty="0" smtClean="0">
                  <a:latin typeface="+mj-ea"/>
                  <a:ea typeface="+mj-ea"/>
                </a:rPr>
                <a:t>四年级  </a:t>
              </a:r>
              <a:r>
                <a:rPr lang="zh-CN" altLang="en-US" b="1" dirty="0">
                  <a:latin typeface="+mj-ea"/>
                  <a:ea typeface="+mj-ea"/>
                </a:rPr>
                <a:t>上册</a:t>
              </a:r>
              <a:endParaRPr lang="zh-CN" altLang="en-US" b="1" dirty="0"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/>
          <p:nvPr/>
        </p:nvSpPr>
        <p:spPr>
          <a:xfrm>
            <a:off x="387201" y="1109483"/>
            <a:ext cx="6919954" cy="312604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表示颜色的词语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：</a:t>
            </a:r>
            <a:endParaRPr lang="en-US" altLang="zh-CN" sz="2800" b="1" dirty="0"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+mj-ea"/>
                <a:ea typeface="+mj-ea"/>
              </a:rPr>
              <a:t>火红 </a:t>
            </a:r>
            <a:r>
              <a:rPr lang="zh-CN" altLang="en-US" sz="2800" b="1" dirty="0" smtClean="0">
                <a:latin typeface="+mj-ea"/>
                <a:ea typeface="+mj-ea"/>
              </a:rPr>
              <a:t> 雪白  橘红  橘黄  </a:t>
            </a:r>
            <a:r>
              <a:rPr lang="zh-CN" altLang="en-US" sz="2800" b="1" dirty="0">
                <a:latin typeface="+mj-ea"/>
                <a:ea typeface="+mj-ea"/>
              </a:rPr>
              <a:t>鹅黄 </a:t>
            </a:r>
            <a:r>
              <a:rPr lang="zh-CN" altLang="en-US" sz="2800" b="1" dirty="0" smtClean="0">
                <a:latin typeface="+mj-ea"/>
                <a:ea typeface="+mj-ea"/>
              </a:rPr>
              <a:t> 桃红 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+mj-ea"/>
                <a:ea typeface="+mj-ea"/>
              </a:rPr>
              <a:t>杏黄 </a:t>
            </a:r>
            <a:r>
              <a:rPr lang="zh-CN" altLang="en-US" sz="2800" b="1" dirty="0" smtClean="0">
                <a:latin typeface="+mj-ea"/>
                <a:ea typeface="+mj-ea"/>
              </a:rPr>
              <a:t> 枣红  孔雀蓝  </a:t>
            </a:r>
            <a:r>
              <a:rPr lang="zh-CN" altLang="en-US" sz="2800" b="1" dirty="0">
                <a:latin typeface="+mj-ea"/>
                <a:ea typeface="+mj-ea"/>
              </a:rPr>
              <a:t>象牙白 </a:t>
            </a:r>
            <a:r>
              <a:rPr lang="zh-CN" altLang="en-US" sz="2800" b="1" dirty="0" smtClean="0">
                <a:latin typeface="+mj-ea"/>
                <a:ea typeface="+mj-ea"/>
              </a:rPr>
              <a:t> 翡翠</a:t>
            </a:r>
            <a:r>
              <a:rPr lang="zh-CN" altLang="en-US" sz="2800" b="1" dirty="0">
                <a:latin typeface="+mj-ea"/>
                <a:ea typeface="+mj-ea"/>
              </a:rPr>
              <a:t>绿      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+mj-ea"/>
                <a:ea typeface="+mj-ea"/>
              </a:rPr>
              <a:t>“X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天</a:t>
            </a:r>
            <a:r>
              <a:rPr lang="en-US" altLang="zh-CN" sz="2800" b="1" dirty="0" smtClean="0">
                <a:solidFill>
                  <a:srgbClr val="FF0000"/>
                </a:solidFill>
                <a:latin typeface="+mj-ea"/>
                <a:ea typeface="+mj-ea"/>
              </a:rPr>
              <a:t>X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地</a:t>
            </a:r>
            <a:r>
              <a:rPr lang="en-US" altLang="zh-CN" sz="28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式词语：</a:t>
            </a:r>
            <a:endParaRPr lang="en-US" altLang="zh-CN" sz="28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+mj-ea"/>
                <a:ea typeface="+mj-ea"/>
              </a:rPr>
              <a:t>顶天立地 </a:t>
            </a:r>
            <a:r>
              <a:rPr lang="zh-CN" altLang="en-US" sz="2800" b="1" dirty="0" smtClean="0">
                <a:latin typeface="+mj-ea"/>
                <a:ea typeface="+mj-ea"/>
              </a:rPr>
              <a:t> 冰天雪地  </a:t>
            </a:r>
            <a:r>
              <a:rPr lang="zh-CN" altLang="en-US" sz="2800" b="1" dirty="0">
                <a:latin typeface="+mj-ea"/>
                <a:ea typeface="+mj-ea"/>
              </a:rPr>
              <a:t>翻天覆地 </a:t>
            </a:r>
            <a:r>
              <a:rPr lang="zh-CN" altLang="en-US" sz="2800" b="1" dirty="0" smtClean="0">
                <a:latin typeface="+mj-ea"/>
                <a:ea typeface="+mj-ea"/>
              </a:rPr>
              <a:t>改天换地  欢天喜地  昏天黑地 惊天动地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6140" y="350442"/>
            <a:ext cx="2214880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词语积累</a:t>
            </a:r>
            <a:endParaRPr kumimoji="0" lang="zh-CN" altLang="en-US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2161" name="Picture 1" descr="C:\Users\Administrator\AppData\Roaming\Tencent\Users\541737432\QQ\WinTemp\RichOle\S}HYX2Y@QY{JS4[X$LD7FJR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849601" y="1519472"/>
            <a:ext cx="2294399" cy="20127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/>
          <p:nvPr/>
        </p:nvSpPr>
        <p:spPr>
          <a:xfrm>
            <a:off x="346477" y="687937"/>
            <a:ext cx="6224442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描写不能丢掉延安精神的句子</a:t>
            </a:r>
            <a:endParaRPr lang="zh-CN" altLang="en-US" sz="28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我们永远告别了破旧的茅屋</a:t>
            </a:r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en-US" sz="28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却忘不了延安窑洞温热的土炕。</a:t>
            </a:r>
            <a:endParaRPr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我们毫不犹豫丢掉了老牛破车</a:t>
            </a:r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en-US" sz="28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却不能丢宝塔山顶天立地的脊梁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啊！延安，我把你追寻</a:t>
            </a:r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en-US" sz="28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追寻信念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追寻金色的理想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28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追寻温暖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，追寻明媚的春光</a:t>
            </a:r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sz="28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追寻光明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，追寻火红的太阳！</a:t>
            </a:r>
            <a:endParaRPr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78438" y="1408693"/>
            <a:ext cx="2147570" cy="1203325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lum contrast="6000"/>
          </a:blip>
          <a:srcRect l="5940" t="8738" r="6730" b="15526"/>
          <a:stretch>
            <a:fillRect/>
          </a:stretch>
        </p:blipFill>
        <p:spPr>
          <a:xfrm>
            <a:off x="6478438" y="2765916"/>
            <a:ext cx="2064385" cy="1153795"/>
          </a:xfrm>
          <a:prstGeom prst="round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61015" y="98145"/>
            <a:ext cx="3230880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课内美句积累</a:t>
            </a:r>
            <a:endParaRPr kumimoji="0" lang="zh-CN" altLang="en-US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1"/>
      <p:bldP spid="9218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/>
          <p:nvPr/>
        </p:nvSpPr>
        <p:spPr>
          <a:xfrm>
            <a:off x="307975" y="804863"/>
            <a:ext cx="8736013" cy="35394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关于艰苦奋斗精神的名言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奋斗是万物之父。——陶行知</a:t>
            </a:r>
            <a:endParaRPr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重复是学习之母。——狄慈根</a:t>
            </a:r>
            <a:endParaRPr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人生在勤，不索何获。——</a:t>
            </a:r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衡</a:t>
            </a:r>
            <a:endParaRPr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奋斗之心人皆有之。——李叔同</a:t>
            </a:r>
            <a:endParaRPr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毅力是永久的享受。——布莱克</a:t>
            </a:r>
            <a:endParaRPr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发明的秘诀在不断的努力。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 顿</a:t>
            </a:r>
            <a:endParaRPr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</a:t>
            </a:r>
            <a:r>
              <a:rPr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理想是人生的太阳。——</a:t>
            </a:r>
            <a:r>
              <a:rPr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德莱赛</a:t>
            </a:r>
            <a:endParaRPr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79614" y="96868"/>
            <a:ext cx="3230880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美句拓展积累</a:t>
            </a:r>
            <a:endParaRPr kumimoji="0" lang="zh-CN" altLang="en-US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t="14012"/>
          <a:stretch>
            <a:fillRect/>
          </a:stretch>
        </p:blipFill>
        <p:spPr>
          <a:xfrm>
            <a:off x="6279862" y="1391824"/>
            <a:ext cx="2665730" cy="231013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1"/>
      <p:bldP spid="9218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1"/>
          <p:cNvSpPr/>
          <p:nvPr/>
        </p:nvSpPr>
        <p:spPr>
          <a:xfrm>
            <a:off x="340102" y="1266411"/>
            <a:ext cx="3595687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心口莫要这么厉害的跳，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灰尘呀莫把我眼睛档住了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…… </a:t>
            </a:r>
            <a:b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手抓黄土我不放，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紧紧贴在心窝上。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几回回梦里回延安，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双手搂定宝塔山。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千声万声呼唤你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———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母亲延安就在这里！ 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09" name="矩形 2"/>
          <p:cNvSpPr/>
          <p:nvPr/>
        </p:nvSpPr>
        <p:spPr>
          <a:xfrm>
            <a:off x="4067936" y="1065725"/>
            <a:ext cx="958917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贺敬之</a:t>
            </a:r>
            <a:endParaRPr lang="zh-CN" altLang="en-US" sz="2000" b="1" dirty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7110" name="矩形 2"/>
          <p:cNvSpPr/>
          <p:nvPr/>
        </p:nvSpPr>
        <p:spPr>
          <a:xfrm>
            <a:off x="3230236" y="562338"/>
            <a:ext cx="2815194" cy="5597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回延安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》(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节选）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69907" y="28650"/>
            <a:ext cx="295465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美文拓展阅读</a:t>
            </a:r>
            <a:endParaRPr kumimoji="0" lang="zh-CN" altLang="en-US" sz="36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1"/>
          <p:cNvSpPr/>
          <p:nvPr/>
        </p:nvSpPr>
        <p:spPr>
          <a:xfrm>
            <a:off x="4712264" y="1122107"/>
            <a:ext cx="3198812" cy="383181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杜甫川唱来柳林铺笑，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红旗飘飘把手招。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白羊肚手巾红腰带， 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亲人们迎过延河来。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满心话登时说不过来，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一头扑在亲人怀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…… 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二十里铺送过柳林铺迎，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分别十年又回家中。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矩形 1"/>
          <p:cNvSpPr/>
          <p:nvPr/>
        </p:nvSpPr>
        <p:spPr>
          <a:xfrm>
            <a:off x="802257" y="698740"/>
            <a:ext cx="3489999" cy="266226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树梢树枝树根根， </a:t>
            </a:r>
            <a:b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亲山亲水有亲人。 </a:t>
            </a:r>
            <a:endParaRPr lang="zh-CN" altLang="en-US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羊羔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羔吃奶望着妈，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小米饭养活我长大。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东山的糜子西山的谷，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肩膀上的红旗手中的书。 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1"/>
          <p:cNvSpPr/>
          <p:nvPr/>
        </p:nvSpPr>
        <p:spPr>
          <a:xfrm>
            <a:off x="4292256" y="698740"/>
            <a:ext cx="3489999" cy="168937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手把手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儿教会了我，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母亲打发我们过黄河。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革命的道路千万里， 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天南海北想着你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…… 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0575" y="3361007"/>
            <a:ext cx="7677150" cy="1114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903605" indent="-903605">
              <a:lnSpc>
                <a:spcPct val="150000"/>
              </a:lnSpc>
            </a:pPr>
            <a:r>
              <a:rPr lang="zh-CN" altLang="zh-CN" sz="2400" b="1" dirty="0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文中的“母亲”是指什么？运用了什么修辞手法？表达了诗人什么样的思想感情？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矩形 1"/>
          <p:cNvSpPr/>
          <p:nvPr/>
        </p:nvSpPr>
        <p:spPr>
          <a:xfrm>
            <a:off x="563384" y="1639019"/>
            <a:ext cx="4575175" cy="232852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我要离你远一点，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在延河之滨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仰望的姿态，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欣赏暮色中挺拔的你。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天空澄净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，晚霞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正扯着一面红旗，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渲染西边的天空。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03" name="矩形 3"/>
          <p:cNvSpPr/>
          <p:nvPr/>
        </p:nvSpPr>
        <p:spPr>
          <a:xfrm>
            <a:off x="3457575" y="854075"/>
            <a:ext cx="2041525" cy="558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傍晚的宝塔山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1"/>
          <p:cNvSpPr/>
          <p:nvPr/>
        </p:nvSpPr>
        <p:spPr>
          <a:xfrm>
            <a:off x="4659312" y="1525013"/>
            <a:ext cx="4575175" cy="240065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我要离你近一点，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嘉岭古道上，一步一停，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仿佛踩着唐朝的尘土，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明清的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风云。耳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旁回响的风声，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似金戈铁马，似悲声哭号。	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矩形 1"/>
          <p:cNvSpPr/>
          <p:nvPr/>
        </p:nvSpPr>
        <p:spPr>
          <a:xfrm>
            <a:off x="2371725" y="636588"/>
            <a:ext cx="4575175" cy="240065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	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要在你的怀中歇息一会儿，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像当年追随圣火的战士，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举着信仰的火把，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肩扛赤诚的向往，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把你的形象装进眼里，铭在心上。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7608" y="3260785"/>
            <a:ext cx="5253038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903605" indent="-903605">
              <a:lnSpc>
                <a:spcPct val="150000"/>
              </a:lnSpc>
            </a:pPr>
            <a:r>
              <a:rPr lang="zh-CN" altLang="zh-CN" sz="2400" b="1" dirty="0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作者的观察顺序是怎样的？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_Office 主题">
  <a:themeElements>
    <a:clrScheme name="自定义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974806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933</Words>
  <Application>WPS 演示</Application>
  <PresentationFormat>全屏显示(16:9)</PresentationFormat>
  <Paragraphs>80</Paragraphs>
  <Slides>8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Arial</vt:lpstr>
      <vt:lpstr>Malgun Gothic</vt:lpstr>
      <vt:lpstr>微软雅黑</vt:lpstr>
      <vt:lpstr>楷体</vt:lpstr>
      <vt:lpstr>仿宋</vt:lpstr>
      <vt:lpstr>Times New Roman</vt:lpstr>
      <vt:lpstr>黑体</vt:lpstr>
      <vt:lpstr>Arial Unicode MS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689</cp:revision>
  <dcterms:created xsi:type="dcterms:W3CDTF">2015-12-30T08:03:00Z</dcterms:created>
  <dcterms:modified xsi:type="dcterms:W3CDTF">2021-10-13T05:55:09Z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5EDAE90EBD0E4307B01E86CF21A2EAA5</vt:lpwstr>
  </property>
</Properties>
</file>