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74" r:id="rId5"/>
    <p:sldId id="260" r:id="rId6"/>
    <p:sldId id="272" r:id="rId7"/>
    <p:sldId id="273" r:id="rId8"/>
    <p:sldId id="275" r:id="rId9"/>
    <p:sldId id="276" r:id="rId10"/>
    <p:sldId id="278" r:id="rId11"/>
    <p:sldId id="281" r:id="rId12"/>
    <p:sldId id="288" r:id="rId13"/>
    <p:sldId id="282"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2"/>
      </p:cViewPr>
      <p:guideLst>
        <p:guide orient="horz" pos="2162"/>
        <p:guide pos="292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9681A-5972-4DC1-949A-45452F322F2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F5FE08-B1FD-4AC5-82D2-CFFE10C9D10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p:nvPr>
        </p:nvSpPr>
        <p:spPr>
          <a:noFill/>
          <a:ln>
            <a:noFill/>
          </a:ln>
        </p:spPr>
        <p:txBody>
          <a:bodyPr wrap="square" lIns="91440" tIns="45720" rIns="91440" bIns="45720" anchor="t"/>
          <a:lstStyle/>
          <a:p>
            <a:pPr lvl="0"/>
            <a:endParaRPr lang="zh-CN" altLang="en-US" dirty="0"/>
          </a:p>
        </p:txBody>
      </p:sp>
      <p:sp>
        <p:nvSpPr>
          <p:cNvPr id="33796" name="页眉占位符 3"/>
          <p:cNvSpPr txBox="1">
            <a:spLocks noGrp="1"/>
          </p:cNvSpPr>
          <p:nvPr>
            <p:ph type="hdr" sz="quarter"/>
          </p:nvPr>
        </p:nvSpPr>
        <p:spPr>
          <a:xfrm>
            <a:off x="0" y="0"/>
            <a:ext cx="2971800" cy="457200"/>
          </a:xfrm>
          <a:prstGeom prst="rect">
            <a:avLst/>
          </a:prstGeom>
          <a:noFill/>
          <a:ln w="9525">
            <a:noFill/>
          </a:ln>
        </p:spPr>
        <p:txBody>
          <a:bodyPr/>
          <a:lstStyle/>
          <a:p>
            <a:pPr lvl="0" eaLnBrk="1" hangingPunct="1"/>
            <a:endParaRPr lang="zh-CN" altLang="en-US" sz="1200" dirty="0"/>
          </a:p>
        </p:txBody>
      </p:sp>
      <p:sp>
        <p:nvSpPr>
          <p:cNvPr id="33797" name="页脚占位符 4"/>
          <p:cNvSpPr txBox="1">
            <a:spLocks noGrp="1"/>
          </p:cNvSpPr>
          <p:nvPr>
            <p:ph type="ftr" sz="quarter"/>
          </p:nvPr>
        </p:nvSpPr>
        <p:spPr>
          <a:xfrm>
            <a:off x="0" y="8685213"/>
            <a:ext cx="2971800" cy="457200"/>
          </a:xfrm>
          <a:prstGeom prst="rect">
            <a:avLst/>
          </a:prstGeom>
          <a:noFill/>
          <a:ln w="9525">
            <a:noFill/>
          </a:ln>
        </p:spPr>
        <p:txBody>
          <a:bodyPr anchor="b"/>
          <a:lstStyle/>
          <a:p>
            <a:pPr lvl="0" eaLnBrk="1" hangingPunct="1"/>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a:solidFill>
              <a:srgbClr val="000000">
                <a:alpha val="100000"/>
              </a:srgbClr>
            </a:solidFill>
            <a:miter lim="800000"/>
          </a:ln>
        </p:spPr>
      </p:sp>
      <p:sp>
        <p:nvSpPr>
          <p:cNvPr id="38915" name="备注占位符 2"/>
          <p:cNvSpPr>
            <a:spLocks noGrp="1"/>
          </p:cNvSpPr>
          <p:nvPr>
            <p:ph type="body"/>
          </p:nvPr>
        </p:nvSpPr>
        <p:spPr>
          <a:noFill/>
          <a:ln>
            <a:noFill/>
          </a:ln>
        </p:spPr>
        <p:txBody>
          <a:bodyPr wrap="square" lIns="91440" tIns="45720" rIns="91440" bIns="45720" anchor="t"/>
          <a:lstStyle/>
          <a:p>
            <a:pPr lvl="0"/>
            <a:endParaRPr lang="zh-CN" altLang="en-US" dirty="0"/>
          </a:p>
        </p:txBody>
      </p:sp>
      <p:sp>
        <p:nvSpPr>
          <p:cNvPr id="38916" name="页眉占位符 3"/>
          <p:cNvSpPr txBox="1">
            <a:spLocks noGrp="1"/>
          </p:cNvSpPr>
          <p:nvPr>
            <p:ph type="hdr" sz="quarter"/>
          </p:nvPr>
        </p:nvSpPr>
        <p:spPr>
          <a:xfrm>
            <a:off x="0" y="0"/>
            <a:ext cx="2971800" cy="457200"/>
          </a:xfrm>
          <a:prstGeom prst="rect">
            <a:avLst/>
          </a:prstGeom>
          <a:noFill/>
          <a:ln w="9525">
            <a:noFill/>
          </a:ln>
        </p:spPr>
        <p:txBody>
          <a:bodyPr/>
          <a:lstStyle/>
          <a:p>
            <a:pPr lvl="0" eaLnBrk="1" hangingPunct="1"/>
            <a:endParaRPr lang="zh-CN" altLang="en-US" sz="1200" dirty="0"/>
          </a:p>
        </p:txBody>
      </p:sp>
      <p:sp>
        <p:nvSpPr>
          <p:cNvPr id="38917" name="页脚占位符 4"/>
          <p:cNvSpPr txBox="1">
            <a:spLocks noGrp="1"/>
          </p:cNvSpPr>
          <p:nvPr>
            <p:ph type="ftr" sz="quarter"/>
          </p:nvPr>
        </p:nvSpPr>
        <p:spPr>
          <a:xfrm>
            <a:off x="0" y="8685213"/>
            <a:ext cx="2971800" cy="457200"/>
          </a:xfrm>
          <a:prstGeom prst="rect">
            <a:avLst/>
          </a:prstGeom>
          <a:noFill/>
          <a:ln w="9525">
            <a:noFill/>
          </a:ln>
        </p:spPr>
        <p:txBody>
          <a:bodyPr anchor="b"/>
          <a:lstStyle/>
          <a:p>
            <a:pPr lvl="0" eaLnBrk="1" hangingPunct="1"/>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bg>
      <p:bgPr>
        <a:no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E6922EB-E9C4-4FAE-B550-07A17E8100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5EDD9-40FE-4293-907A-CCE903507F1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6922EB-E9C4-4FAE-B550-07A17E81009E}"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5EDD9-40FE-4293-907A-CCE903507F1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l="-25000" r="-25000"/>
          </a:stretch>
        </a:blipFill>
        <a:effectLst/>
      </p:bgPr>
    </p:bg>
    <p:spTree>
      <p:nvGrpSpPr>
        <p:cNvPr id="1" name=""/>
        <p:cNvGrpSpPr/>
        <p:nvPr/>
      </p:nvGrpSpPr>
      <p:grpSpPr>
        <a:xfrm>
          <a:off x="0" y="0"/>
          <a:ext cx="0" cy="0"/>
          <a:chOff x="0" y="0"/>
          <a:chExt cx="0" cy="0"/>
        </a:xfrm>
      </p:grpSpPr>
      <p:sp>
        <p:nvSpPr>
          <p:cNvPr id="2050" name="文本框 5"/>
          <p:cNvSpPr txBox="1"/>
          <p:nvPr/>
        </p:nvSpPr>
        <p:spPr>
          <a:xfrm>
            <a:off x="2627313" y="3236384"/>
            <a:ext cx="4394200" cy="769441"/>
          </a:xfrm>
          <a:prstGeom prst="rect">
            <a:avLst/>
          </a:prstGeom>
          <a:noFill/>
          <a:ln w="9525">
            <a:noFill/>
          </a:ln>
        </p:spPr>
        <p:txBody>
          <a:bodyPr>
            <a:spAutoFit/>
          </a:bodyPr>
          <a:lstStyle/>
          <a:p>
            <a:r>
              <a:rPr lang="zh-CN" altLang="en-US" sz="4400" b="1" dirty="0">
                <a:latin typeface="楷体" panose="02010609060101010101" pitchFamily="49" charset="-122"/>
                <a:ea typeface="楷体" panose="02010609060101010101" pitchFamily="49" charset="-122"/>
              </a:rPr>
              <a:t>王戎不取道旁李</a:t>
            </a:r>
            <a:endParaRPr lang="zh-CN" altLang="en-US" sz="4400" b="1" dirty="0">
              <a:latin typeface="楷体" panose="02010609060101010101" pitchFamily="49" charset="-122"/>
              <a:ea typeface="楷体" panose="02010609060101010101" pitchFamily="49" charset="-122"/>
            </a:endParaRPr>
          </a:p>
        </p:txBody>
      </p:sp>
      <p:grpSp>
        <p:nvGrpSpPr>
          <p:cNvPr id="2" name="组合 5"/>
          <p:cNvGrpSpPr/>
          <p:nvPr/>
        </p:nvGrpSpPr>
        <p:grpSpPr>
          <a:xfrm>
            <a:off x="1829363" y="3246966"/>
            <a:ext cx="755086" cy="994834"/>
            <a:chOff x="2604522" y="1088434"/>
            <a:chExt cx="753955" cy="747185"/>
          </a:xfrm>
        </p:grpSpPr>
        <p:sp>
          <p:nvSpPr>
            <p:cNvPr id="8" name="椭圆 7"/>
            <p:cNvSpPr/>
            <p:nvPr/>
          </p:nvSpPr>
          <p:spPr>
            <a:xfrm>
              <a:off x="2637247" y="1155204"/>
              <a:ext cx="721230" cy="680415"/>
            </a:xfrm>
            <a:prstGeom prst="ellipse">
              <a:avLst/>
            </a:prstGeom>
            <a:solidFill>
              <a:srgbClr val="00B0F0"/>
            </a:solidFill>
            <a:ln w="15875">
              <a:noFill/>
              <a:prstDash val="lgDash"/>
            </a:ln>
          </p:spPr>
          <p:style>
            <a:lnRef idx="1">
              <a:schemeClr val="accent5"/>
            </a:lnRef>
            <a:fillRef idx="2">
              <a:schemeClr val="accent5"/>
            </a:fillRef>
            <a:effectRef idx="1">
              <a:schemeClr val="accent5"/>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400" b="1" i="0" u="none" strike="noStrike" kern="1200" cap="none" spc="0" normalizeH="0" baseline="0" noProof="0" dirty="0">
                <a:ln>
                  <a:noFill/>
                </a:ln>
                <a:solidFill>
                  <a:srgbClr val="FFFF00"/>
                </a:solidFill>
                <a:effectLst/>
                <a:uLnTx/>
                <a:uFillTx/>
                <a:latin typeface="楷体" panose="02010609060101010101" pitchFamily="49" charset="-122"/>
                <a:ea typeface="楷体" panose="02010609060101010101" pitchFamily="49" charset="-122"/>
                <a:cs typeface="+mn-cs"/>
              </a:endParaRPr>
            </a:p>
          </p:txBody>
        </p:sp>
        <p:sp>
          <p:nvSpPr>
            <p:cNvPr id="2055" name="矩形 2"/>
            <p:cNvSpPr/>
            <p:nvPr/>
          </p:nvSpPr>
          <p:spPr>
            <a:xfrm>
              <a:off x="2604522" y="1088434"/>
              <a:ext cx="751002" cy="577900"/>
            </a:xfrm>
            <a:prstGeom prst="rect">
              <a:avLst/>
            </a:prstGeom>
            <a:noFill/>
            <a:ln w="9525">
              <a:noFill/>
            </a:ln>
          </p:spPr>
          <p:txBody>
            <a:bodyPr wrap="none">
              <a:spAutoFit/>
            </a:bodyPr>
            <a:lstStyle/>
            <a:p>
              <a:pPr algn="ctr"/>
              <a:r>
                <a:rPr lang="en-US" altLang="zh-CN" sz="4400" b="1" dirty="0">
                  <a:solidFill>
                    <a:srgbClr val="FFFF00"/>
                  </a:solidFill>
                  <a:latin typeface="楷体" panose="02010609060101010101" pitchFamily="49" charset="-122"/>
                  <a:ea typeface="楷体" panose="02010609060101010101" pitchFamily="49" charset="-122"/>
                </a:rPr>
                <a:t>25</a:t>
              </a:r>
              <a:endParaRPr lang="zh-CN" altLang="en-US" sz="4400" b="1" dirty="0">
                <a:solidFill>
                  <a:srgbClr val="FFFF00"/>
                </a:solidFill>
                <a:latin typeface="楷体" panose="02010609060101010101" pitchFamily="49" charset="-122"/>
                <a:ea typeface="楷体" panose="02010609060101010101" pitchFamily="49" charset="-122"/>
              </a:endParaRPr>
            </a:p>
          </p:txBody>
        </p:sp>
      </p:grpSp>
      <p:pic>
        <p:nvPicPr>
          <p:cNvPr id="2052" name="图片 2"/>
          <p:cNvPicPr>
            <a:picLocks noChangeAspect="1"/>
          </p:cNvPicPr>
          <p:nvPr/>
        </p:nvPicPr>
        <p:blipFill>
          <a:blip r:embed="rId2" cstate="print"/>
          <a:stretch>
            <a:fillRect/>
          </a:stretch>
        </p:blipFill>
        <p:spPr>
          <a:xfrm>
            <a:off x="4946650" y="122766"/>
            <a:ext cx="3906838" cy="618067"/>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n w="22225">
                  <a:solidFill>
                    <a:schemeClr val="accent2"/>
                  </a:solidFill>
                  <a:prstDash val="solid"/>
                </a:ln>
                <a:solidFill>
                  <a:schemeClr val="accent2">
                    <a:lumMod val="40000"/>
                    <a:lumOff val="60000"/>
                  </a:schemeClr>
                </a:solidFill>
                <a:effectLst/>
              </a:rPr>
              <a:t>小结</a:t>
            </a:r>
            <a:endParaRPr lang="zh-CN" altLang="en-US">
              <a:ln w="22225">
                <a:solidFill>
                  <a:schemeClr val="accent2"/>
                </a:solidFill>
                <a:prstDash val="solid"/>
              </a:ln>
              <a:solidFill>
                <a:schemeClr val="accent2">
                  <a:lumMod val="40000"/>
                  <a:lumOff val="60000"/>
                </a:schemeClr>
              </a:solidFill>
              <a:effectLst/>
            </a:endParaRPr>
          </a:p>
        </p:txBody>
      </p:sp>
      <p:sp>
        <p:nvSpPr>
          <p:cNvPr id="3" name="内容占位符 2"/>
          <p:cNvSpPr>
            <a:spLocks noGrp="1"/>
          </p:cNvSpPr>
          <p:nvPr>
            <p:ph idx="1"/>
          </p:nvPr>
        </p:nvSpPr>
        <p:spPr/>
        <p:txBody>
          <a:bodyPr/>
          <a:lstStyle/>
          <a:p>
            <a:r>
              <a:rPr lang="en-US" altLang="zh-CN"/>
              <a:t>         </a:t>
            </a:r>
            <a:r>
              <a:rPr lang="zh-CN" altLang="en-US"/>
              <a:t>本节课我们通过《王戎不取道旁李》这篇课文了解了文言实词和文言虚词的意义及区别，这个知识点会在我们以后的语文学习中尤其是文言文学习中一直运用到，希望同学们课下认真体会并不断学习，掌握更多的文言实、虚词的相关知识，这不仅关系到我们以后的文言文学习，更重要的是我们肩负着传承祖国传统文化的重任，同学们，加油！</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86995" y="767080"/>
            <a:ext cx="9112250" cy="1470025"/>
          </a:xfrm>
        </p:spPr>
        <p:txBody>
          <a:bodyPr>
            <a:normAutofit/>
          </a:bodyPr>
          <a:lstStyle/>
          <a:p>
            <a:r>
              <a:rPr lang="zh-CN" altLang="en-US" sz="3600">
                <a:ln w="22225">
                  <a:solidFill>
                    <a:schemeClr val="accent2"/>
                  </a:solidFill>
                  <a:prstDash val="solid"/>
                </a:ln>
                <a:solidFill>
                  <a:schemeClr val="accent2">
                    <a:lumMod val="40000"/>
                    <a:lumOff val="60000"/>
                  </a:schemeClr>
                </a:solidFill>
                <a:effectLst/>
              </a:rPr>
              <a:t>布置作业：找出本篇文言文中的实词和虚词。</a:t>
            </a:r>
            <a:endParaRPr lang="zh-CN" altLang="en-US" sz="3600">
              <a:ln w="22225">
                <a:solidFill>
                  <a:schemeClr val="accent2"/>
                </a:solidFill>
                <a:prstDash val="solid"/>
              </a:ln>
              <a:solidFill>
                <a:schemeClr val="accent2">
                  <a:lumMod val="40000"/>
                  <a:lumOff val="60000"/>
                </a:schemeClr>
              </a:solidFill>
              <a:effectLst/>
            </a:endParaRPr>
          </a:p>
        </p:txBody>
      </p:sp>
      <p:sp>
        <p:nvSpPr>
          <p:cNvPr id="5" name="副标题 4"/>
          <p:cNvSpPr>
            <a:spLocks noGrp="1"/>
          </p:cNvSpPr>
          <p:nvPr>
            <p:ph type="subTitle" idx="1"/>
          </p:nvPr>
        </p:nvSpPr>
        <p:spPr>
          <a:xfrm>
            <a:off x="-196215" y="2451100"/>
            <a:ext cx="8979535" cy="1752600"/>
          </a:xfrm>
        </p:spPr>
        <p:txBody>
          <a:bodyPr/>
          <a:lstStyle/>
          <a:p>
            <a:r>
              <a:rPr lang="en-US" altLang="zh-CN"/>
              <a:t>           </a:t>
            </a:r>
            <a:endParaRPr lang="en-US" altLang="zh-CN"/>
          </a:p>
          <a:p>
            <a:r>
              <a:rPr lang="en-US" altLang="zh-CN"/>
              <a:t>            </a:t>
            </a:r>
            <a:r>
              <a:rPr lang="en-US" altLang="zh-CN">
                <a:solidFill>
                  <a:schemeClr val="tx1"/>
                </a:solidFill>
              </a:rPr>
              <a:t>   </a:t>
            </a:r>
            <a:r>
              <a:rPr lang="zh-CN" altLang="en-US" b="1">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群儿戏于庭，一儿登瓮，足跌没水中，众皆弃去，光持石击瓮破之，水迸，儿得活。</a:t>
            </a:r>
            <a:endParaRPr lang="zh-CN" altLang="en-US" b="1">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注重优秀传统文化的传承</a:t>
            </a:r>
            <a:endParaRPr lang="zh-CN" altLang="en-US"/>
          </a:p>
        </p:txBody>
      </p:sp>
      <p:sp>
        <p:nvSpPr>
          <p:cNvPr id="3" name="内容占位符 2"/>
          <p:cNvSpPr>
            <a:spLocks noGrp="1"/>
          </p:cNvSpPr>
          <p:nvPr>
            <p:ph idx="1"/>
          </p:nvPr>
        </p:nvSpPr>
        <p:spPr/>
        <p:txBody>
          <a:bodyPr/>
          <a:lstStyle/>
          <a:p>
            <a:r>
              <a:rPr lang="en-US" altLang="zh-CN"/>
              <a:t>        </a:t>
            </a:r>
            <a:r>
              <a:rPr lang="zh-CN" altLang="en-US">
                <a:sym typeface="+mn-ea"/>
              </a:rPr>
              <a:t>陈先云理事长在</a:t>
            </a:r>
            <a:r>
              <a:rPr lang="zh-CN" altLang="en-US"/>
              <a:t>部编版小学语文教材培训报告中亮明了一个观点：要教好部编本教材，必须增强国家意识。在任何一个国家，母语都在传递着某种特定的政治价值取向。部编本语文教材以语文核心素养统领，从六个方面循序渐进，潜移默化的体现</a:t>
            </a:r>
            <a:r>
              <a:rPr lang="en-US" altLang="zh-CN"/>
              <a:t>“</a:t>
            </a:r>
            <a:r>
              <a:rPr lang="zh-CN" altLang="en-US"/>
              <a:t>国家意识</a:t>
            </a:r>
            <a:r>
              <a:rPr lang="en-US" altLang="zh-CN"/>
              <a:t>”</a:t>
            </a:r>
            <a:r>
              <a:rPr lang="zh-CN" altLang="en-US"/>
              <a:t>。其中对中华优秀传统文化教育的传承尤为重要。</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l="-21000" r="-21000"/>
          </a:stretch>
        </a:blipFill>
        <a:effectLst/>
      </p:bgPr>
    </p:bg>
    <p:spTree>
      <p:nvGrpSpPr>
        <p:cNvPr id="1" name=""/>
        <p:cNvGrpSpPr/>
        <p:nvPr/>
      </p:nvGrpSpPr>
      <p:grpSpPr>
        <a:xfrm>
          <a:off x="0" y="0"/>
          <a:ext cx="0" cy="0"/>
          <a:chOff x="0" y="0"/>
          <a:chExt cx="0" cy="0"/>
        </a:xfrm>
      </p:grpSpPr>
      <p:sp>
        <p:nvSpPr>
          <p:cNvPr id="15362" name="Text Box 2"/>
          <p:cNvSpPr txBox="1"/>
          <p:nvPr/>
        </p:nvSpPr>
        <p:spPr>
          <a:xfrm>
            <a:off x="684213" y="452967"/>
            <a:ext cx="6553200" cy="715581"/>
          </a:xfrm>
          <a:prstGeom prst="rect">
            <a:avLst/>
          </a:prstGeom>
          <a:noFill/>
          <a:ln w="9525">
            <a:noFill/>
          </a:ln>
        </p:spPr>
        <p:txBody>
          <a:bodyPr>
            <a:spAutoFit/>
          </a:bodyPr>
          <a:lstStyle/>
          <a:p>
            <a:pPr>
              <a:lnSpc>
                <a:spcPct val="150000"/>
              </a:lnSpc>
            </a:pPr>
            <a:r>
              <a:rPr lang="en-US" altLang="zh-CN" sz="3200" b="1" dirty="0">
                <a:latin typeface="黑体" panose="02010609060101010101" pitchFamily="49" charset="-122"/>
                <a:ea typeface="黑体" panose="02010609060101010101" pitchFamily="49" charset="-122"/>
              </a:rPr>
              <a:t>    </a:t>
            </a:r>
            <a:endParaRPr lang="zh-CN" altLang="en-US" sz="3200" b="1" dirty="0">
              <a:latin typeface="黑体" panose="02010609060101010101" pitchFamily="49" charset="-122"/>
              <a:ea typeface="黑体" panose="02010609060101010101" pitchFamily="49" charset="-122"/>
            </a:endParaRPr>
          </a:p>
        </p:txBody>
      </p:sp>
      <p:sp>
        <p:nvSpPr>
          <p:cNvPr id="48131" name="文本框 1"/>
          <p:cNvSpPr txBox="1"/>
          <p:nvPr/>
        </p:nvSpPr>
        <p:spPr>
          <a:xfrm>
            <a:off x="684213" y="1935991"/>
            <a:ext cx="7561262" cy="4573560"/>
          </a:xfrm>
          <a:prstGeom prst="rect">
            <a:avLst/>
          </a:prstGeom>
          <a:noFill/>
          <a:ln w="9525">
            <a:noFill/>
          </a:ln>
        </p:spPr>
        <p:txBody>
          <a:bodyPr>
            <a:spAutoFit/>
          </a:bodyPr>
          <a:lstStyle/>
          <a:p>
            <a:pPr>
              <a:lnSpc>
                <a:spcPct val="130000"/>
              </a:lnSpc>
            </a:pPr>
            <a:r>
              <a:rPr lang="zh-CN" altLang="en-US" sz="3200" b="1" dirty="0">
                <a:latin typeface="楷体" panose="02010609060101010101" pitchFamily="49" charset="-122"/>
                <a:ea typeface="楷体" panose="02010609060101010101" pitchFamily="49" charset="-122"/>
                <a:sym typeface="等线" panose="02010600030101010101" pitchFamily="2" charset="-122"/>
              </a:rPr>
              <a:t>    课文讲的是王戎七岁的时候，曾经和许多小孩一起玩耍。其他小孩看见路边李树上果实累累，都争先恐后地奔过去摘李子，只有王戎没有动。他认为：李树在路边竟然还有这么多李子，这一定是苦李子。</a:t>
            </a:r>
            <a:endParaRPr lang="zh-CN" altLang="en-US" sz="3200" dirty="0">
              <a:latin typeface="Calibri" panose="020F0502020204030204" pitchFamily="34" charset="0"/>
            </a:endParaRPr>
          </a:p>
          <a:p>
            <a:pPr>
              <a:lnSpc>
                <a:spcPct val="130000"/>
              </a:lnSpc>
            </a:pPr>
            <a:endParaRPr lang="zh-CN" altLang="en-US" sz="3200" dirty="0">
              <a:latin typeface="Calibri" panose="020F0502020204030204" pitchFamily="34" charset="0"/>
            </a:endParaRPr>
          </a:p>
          <a:p>
            <a:pPr>
              <a:lnSpc>
                <a:spcPct val="130000"/>
              </a:lnSpc>
            </a:pPr>
            <a:endParaRPr lang="en-US" altLang="zh-CN" sz="3200" b="1" dirty="0">
              <a:latin typeface="楷体" panose="02010609060101010101" pitchFamily="49" charset="-122"/>
              <a:ea typeface="楷体" panose="02010609060101010101" pitchFamily="49" charset="-122"/>
              <a:sym typeface="等线"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8131"/>
                                        </p:tgtEl>
                                        <p:attrNameLst>
                                          <p:attrName>style.visibility</p:attrName>
                                        </p:attrNameLst>
                                      </p:cBhvr>
                                      <p:to>
                                        <p:strVal val="visible"/>
                                      </p:to>
                                    </p:set>
                                    <p:animEffect transition="in" filter="wipe(up)">
                                      <p:cBhvr>
                                        <p:cTn id="12" dur="5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4813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什么是实词？</a:t>
            </a:r>
            <a:endParaRPr lang="zh-CN" altLang="en-US"/>
          </a:p>
        </p:txBody>
      </p:sp>
      <p:sp>
        <p:nvSpPr>
          <p:cNvPr id="3" name="内容占位符 2"/>
          <p:cNvSpPr>
            <a:spLocks noGrp="1"/>
          </p:cNvSpPr>
          <p:nvPr>
            <p:ph idx="1"/>
            <p:custDataLst>
              <p:tags r:id="rId3"/>
            </p:custDataLst>
          </p:nvPr>
        </p:nvSpPr>
        <p:spPr/>
        <p:txBody>
          <a:bodyPr>
            <a:normAutofit lnSpcReduction="10000"/>
          </a:bodyPr>
          <a:lstStyle/>
          <a:p>
            <a:r>
              <a:rPr lang="zh-CN" altLang="en-US"/>
              <a:t>实词有实在意义，能够单独充当句子成分一般能单独回答问题。</a:t>
            </a:r>
            <a:endParaRPr lang="zh-CN" altLang="en-US"/>
          </a:p>
          <a:p>
            <a:r>
              <a:rPr lang="zh-CN" altLang="en-US"/>
              <a:t>实词包括名词、动词、形容词、数词、量词等。在文言文中，实词是大量的，掌握较多的文言实词，是提高阅读文言文能力的关键。学习文言实词，应特别注意它在语法上的三个主要特点：一是一词多义，二是词义的古今变化，三是词性的活用。</a:t>
            </a:r>
            <a:endParaRPr lang="zh-CN" altLang="en-US"/>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什么是虚词？</a:t>
            </a:r>
            <a:endParaRPr lang="zh-CN" altLang="en-US"/>
          </a:p>
        </p:txBody>
      </p:sp>
      <p:sp>
        <p:nvSpPr>
          <p:cNvPr id="3" name="内容占位符 2"/>
          <p:cNvSpPr>
            <a:spLocks noGrp="1"/>
          </p:cNvSpPr>
          <p:nvPr>
            <p:ph idx="1"/>
          </p:nvPr>
        </p:nvSpPr>
        <p:spPr/>
        <p:txBody>
          <a:bodyPr/>
          <a:lstStyle/>
          <a:p>
            <a:r>
              <a:rPr lang="zh-CN" altLang="en-US"/>
              <a:t>文言虚词包括常见文言虚词20个。(在文言文中)一般不作句子成分，不表示实在的意义的词。主要的作用是组合语言单位。 虚词种类:副词，介词、连词、助词、叹词、象声词、代词七类。</a:t>
            </a:r>
            <a:endParaRPr lang="zh-CN" altLang="en-US"/>
          </a:p>
          <a:p>
            <a:endParaRPr lang="zh-CN" altLang="en-US"/>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647383"/>
            <a:ext cx="8229600" cy="1143000"/>
          </a:xfrm>
        </p:spPr>
        <p:txBody>
          <a:bodyPr>
            <a:normAutofit fontScale="90000"/>
            <a:scene3d>
              <a:camera prst="orthographicFront"/>
              <a:lightRig rig="threePt" dir="t"/>
            </a:scene3d>
          </a:bodyPr>
          <a:lstStyle/>
          <a:p>
            <a:r>
              <a:rPr lang="zh-CN" altLang="en-US" sz="4000">
                <a:ln w="22225">
                  <a:solidFill>
                    <a:schemeClr val="accent2"/>
                  </a:solidFill>
                  <a:prstDash val="solid"/>
                </a:ln>
                <a:solidFill>
                  <a:schemeClr val="accent2">
                    <a:lumMod val="40000"/>
                    <a:lumOff val="60000"/>
                  </a:schemeClr>
                </a:solidFill>
                <a:effectLst/>
              </a:rPr>
              <a:t>引导学生在朗读课文的过程中找出文中的实词，并根据课下注释理解这些词。</a:t>
            </a:r>
            <a:endParaRPr lang="zh-CN" altLang="en-US" sz="4000">
              <a:ln w="22225">
                <a:solidFill>
                  <a:schemeClr val="accent2"/>
                </a:solidFill>
                <a:prstDash val="solid"/>
              </a:ln>
              <a:solidFill>
                <a:schemeClr val="accent2">
                  <a:lumMod val="40000"/>
                  <a:lumOff val="60000"/>
                </a:schemeClr>
              </a:solidFill>
              <a:effectLst/>
            </a:endParaRPr>
          </a:p>
        </p:txBody>
      </p:sp>
      <p:sp>
        <p:nvSpPr>
          <p:cNvPr id="3" name="内容占位符 2"/>
          <p:cNvSpPr>
            <a:spLocks noGrp="1"/>
          </p:cNvSpPr>
          <p:nvPr>
            <p:ph sz="half" idx="1"/>
          </p:nvPr>
        </p:nvSpPr>
        <p:spPr>
          <a:xfrm>
            <a:off x="1174750" y="2317750"/>
            <a:ext cx="4038600" cy="4525963"/>
          </a:xfrm>
        </p:spPr>
        <p:txBody>
          <a:bodyPr>
            <a:normAutofit lnSpcReduction="20000"/>
          </a:bodyPr>
          <a:lstStyle/>
          <a:p>
            <a:r>
              <a:rPr lang="zh-CN" altLang="en-US"/>
              <a:t>取：摘取</a:t>
            </a:r>
            <a:endParaRPr lang="zh-CN" altLang="en-US"/>
          </a:p>
          <a:p>
            <a:r>
              <a:rPr lang="zh-CN" altLang="en-US"/>
              <a:t>尝：曾经                                            </a:t>
            </a:r>
            <a:endParaRPr lang="zh-CN" altLang="en-US"/>
          </a:p>
          <a:p>
            <a:r>
              <a:rPr lang="zh-CN" altLang="en-US"/>
              <a:t>诸： 很多                                     </a:t>
            </a:r>
            <a:endParaRPr lang="zh-CN" altLang="en-US"/>
          </a:p>
          <a:p>
            <a:r>
              <a:rPr lang="zh-CN" altLang="en-US"/>
              <a:t>小儿：小孩子</a:t>
            </a:r>
            <a:endParaRPr lang="zh-CN" altLang="en-US"/>
          </a:p>
          <a:p>
            <a:r>
              <a:rPr lang="zh-CN" altLang="en-US"/>
              <a:t>游：游玩</a:t>
            </a:r>
            <a:endParaRPr lang="zh-CN" altLang="en-US"/>
          </a:p>
          <a:p>
            <a:r>
              <a:rPr lang="zh-CN" altLang="en-US"/>
              <a:t>折枝：压弯树枝</a:t>
            </a:r>
            <a:endParaRPr lang="zh-CN" altLang="en-US"/>
          </a:p>
          <a:p>
            <a:r>
              <a:rPr lang="zh-CN" altLang="en-US"/>
              <a:t>竞走：争着跑过去。</a:t>
            </a:r>
            <a:endParaRPr lang="zh-CN" altLang="en-US"/>
          </a:p>
          <a:p>
            <a:r>
              <a:rPr lang="zh-CN" altLang="en-US"/>
              <a:t>唯：只有</a:t>
            </a:r>
            <a:endParaRPr lang="zh-CN" altLang="en-US"/>
          </a:p>
        </p:txBody>
      </p:sp>
      <p:sp>
        <p:nvSpPr>
          <p:cNvPr id="4" name="内容占位符 3"/>
          <p:cNvSpPr>
            <a:spLocks noGrp="1"/>
          </p:cNvSpPr>
          <p:nvPr>
            <p:ph sz="half" idx="2"/>
          </p:nvPr>
        </p:nvSpPr>
        <p:spPr>
          <a:xfrm>
            <a:off x="4648200" y="2245995"/>
            <a:ext cx="4038600" cy="4525963"/>
          </a:xfrm>
        </p:spPr>
        <p:txBody>
          <a:bodyPr/>
          <a:lstStyle/>
          <a:p>
            <a:r>
              <a:rPr lang="zh-CN" altLang="en-US"/>
              <a:t>曰：对……说</a:t>
            </a:r>
            <a:endParaRPr lang="zh-CN" altLang="en-US"/>
          </a:p>
          <a:p>
            <a:r>
              <a:rPr lang="zh-CN" altLang="en-US"/>
              <a:t>必：一定</a:t>
            </a:r>
            <a:endParaRPr lang="zh-CN" altLang="en-US"/>
          </a:p>
          <a:p>
            <a:r>
              <a:rPr lang="zh-CN" altLang="en-US"/>
              <a:t>信然：的确如此。</a:t>
            </a:r>
            <a:endParaRPr lang="zh-CN" altLang="en-US"/>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6360" y="274955"/>
            <a:ext cx="8942070" cy="1143000"/>
          </a:xfrm>
        </p:spPr>
        <p:txBody>
          <a:bodyPr>
            <a:normAutofit fontScale="90000"/>
          </a:bodyPr>
          <a:lstStyle/>
          <a:p>
            <a:r>
              <a:rPr lang="en-US" altLang="zh-CN" sz="4000">
                <a:sym typeface="+mn-ea"/>
              </a:rPr>
              <a:t>     </a:t>
            </a:r>
            <a:r>
              <a:rPr lang="zh-CN" altLang="en-US" sz="4000">
                <a:ln w="22225">
                  <a:solidFill>
                    <a:schemeClr val="accent2"/>
                  </a:solidFill>
                  <a:prstDash val="solid"/>
                </a:ln>
                <a:solidFill>
                  <a:schemeClr val="accent2">
                    <a:lumMod val="40000"/>
                    <a:lumOff val="60000"/>
                  </a:schemeClr>
                </a:solidFill>
                <a:effectLst/>
                <a:sym typeface="+mn-ea"/>
              </a:rPr>
              <a:t>引导学生在朗读课文的过程中找出文中的虚词，并根据上下文推断理解这些词的意义。</a:t>
            </a:r>
            <a:endParaRPr lang="zh-CN" altLang="en-US" sz="4000">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sz="half" idx="1"/>
          </p:nvPr>
        </p:nvSpPr>
        <p:spPr>
          <a:xfrm>
            <a:off x="457200" y="2102485"/>
            <a:ext cx="7574915" cy="4526280"/>
          </a:xfrm>
        </p:spPr>
        <p:txBody>
          <a:bodyPr/>
          <a:lstStyle/>
          <a:p>
            <a:r>
              <a:rPr lang="en-US" altLang="zh-CN"/>
              <a:t>1</a:t>
            </a:r>
            <a:r>
              <a:rPr lang="zh-CN" altLang="en-US"/>
              <a:t>、之：诸儿竞走取之。（代词，李子）</a:t>
            </a:r>
            <a:endParaRPr lang="zh-CN" altLang="en-US"/>
          </a:p>
          <a:p>
            <a:r>
              <a:rPr lang="en-US" altLang="zh-CN"/>
              <a:t>               </a:t>
            </a:r>
            <a:r>
              <a:rPr lang="zh-CN" altLang="en-US"/>
              <a:t>人问之。              （代词，王戎）</a:t>
            </a:r>
            <a:endParaRPr lang="zh-CN" altLang="en-US"/>
          </a:p>
          <a:p>
            <a:r>
              <a:rPr lang="zh-CN" altLang="en-US"/>
              <a:t>               取之，信然。     </a:t>
            </a:r>
            <a:r>
              <a:rPr lang="zh-CN" altLang="en-US">
                <a:sym typeface="+mn-ea"/>
              </a:rPr>
              <a:t>（代词，李子）</a:t>
            </a:r>
            <a:endParaRPr lang="zh-CN" altLang="en-US">
              <a:sym typeface="+mn-ea"/>
            </a:endParaRPr>
          </a:p>
          <a:p>
            <a:r>
              <a:rPr lang="en-US" altLang="zh-CN"/>
              <a:t>2</a:t>
            </a:r>
            <a:r>
              <a:rPr lang="zh-CN" altLang="en-US"/>
              <a:t>、而：树在道边而多子。  （连词，表转折）</a:t>
            </a:r>
            <a:endParaRPr lang="zh-CN" altLang="en-US"/>
          </a:p>
          <a:p>
            <a:r>
              <a:rPr lang="en-US" altLang="zh-CN"/>
              <a:t>3</a:t>
            </a:r>
            <a:r>
              <a:rPr lang="zh-CN" altLang="en-US"/>
              <a:t>、然：</a:t>
            </a:r>
            <a:r>
              <a:rPr lang="zh-CN" altLang="en-US">
                <a:sym typeface="+mn-ea"/>
              </a:rPr>
              <a:t>取之，信然。     （如此，这样）</a:t>
            </a:r>
            <a:endParaRPr lang="zh-CN" altLang="en-US"/>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630" y="1195070"/>
            <a:ext cx="7772400" cy="1462405"/>
          </a:xfrm>
        </p:spPr>
        <p:txBody>
          <a:bodyPr>
            <a:normAutofit/>
          </a:bodyPr>
          <a:lstStyle/>
          <a:p>
            <a:r>
              <a:rPr lang="en-US" altLang="zh-CN"/>
              <a:t>          1</a:t>
            </a:r>
            <a:r>
              <a:rPr lang="zh-CN" altLang="en-US"/>
              <a:t>、引导学生在再读课文的过程中体会实、虚词的不同意义。</a:t>
            </a:r>
            <a:endParaRPr lang="zh-CN" altLang="en-US"/>
          </a:p>
        </p:txBody>
      </p:sp>
      <p:sp>
        <p:nvSpPr>
          <p:cNvPr id="5" name="文本占位符 4"/>
          <p:cNvSpPr>
            <a:spLocks noGrp="1"/>
          </p:cNvSpPr>
          <p:nvPr>
            <p:ph type="body" idx="1"/>
          </p:nvPr>
        </p:nvSpPr>
        <p:spPr>
          <a:xfrm>
            <a:off x="722630" y="3194050"/>
            <a:ext cx="7772400" cy="1784985"/>
          </a:xfrm>
        </p:spPr>
        <p:txBody>
          <a:bodyPr/>
          <a:lstStyle/>
          <a:p>
            <a:r>
              <a:rPr lang="en-US" altLang="zh-CN" sz="4000" b="1">
                <a:solidFill>
                  <a:schemeClr val="tx1"/>
                </a:solidFill>
                <a:sym typeface="+mn-ea"/>
              </a:rPr>
              <a:t>         2</a:t>
            </a:r>
            <a:r>
              <a:rPr lang="zh-CN" altLang="en-US" sz="4000" b="1">
                <a:solidFill>
                  <a:schemeClr val="tx1"/>
                </a:solidFill>
                <a:sym typeface="+mn-ea"/>
              </a:rPr>
              <a:t>、体会实虚词在课文中的作用。</a:t>
            </a:r>
            <a:endParaRPr lang="zh-CN" altLang="en-US" sz="4000" b="1">
              <a:solidFill>
                <a:schemeClr val="tx1"/>
              </a:solidFill>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4034" name="文本框 14"/>
          <p:cNvSpPr txBox="1"/>
          <p:nvPr/>
        </p:nvSpPr>
        <p:spPr>
          <a:xfrm>
            <a:off x="586740" y="1059180"/>
            <a:ext cx="6311265" cy="553085"/>
          </a:xfrm>
          <a:prstGeom prst="rect">
            <a:avLst/>
          </a:prstGeom>
          <a:noFill/>
          <a:ln w="9525">
            <a:noFill/>
          </a:ln>
        </p:spPr>
        <p:txBody>
          <a:bodyPr wrap="square" anchor="t">
            <a:spAutoFit/>
          </a:bodyPr>
          <a:lstStyle/>
          <a:p>
            <a:r>
              <a:rPr lang="zh-CN" altLang="en-US" sz="3000" b="1" dirty="0">
                <a:latin typeface="黑体" panose="02010609060101010101" pitchFamily="49" charset="-122"/>
                <a:ea typeface="黑体" panose="02010609060101010101" pitchFamily="49" charset="-122"/>
                <a:sym typeface="等线" panose="02010600030101010101" pitchFamily="2" charset="-122"/>
              </a:rPr>
              <a:t>给下列加点字词选择正确的解释。</a:t>
            </a:r>
            <a:endParaRPr lang="zh-CN" altLang="en-US" sz="3000" b="1" dirty="0">
              <a:latin typeface="黑体" panose="02010609060101010101" pitchFamily="49" charset="-122"/>
              <a:ea typeface="黑体" panose="02010609060101010101" pitchFamily="49" charset="-122"/>
              <a:sym typeface="等线" panose="02010600030101010101" pitchFamily="2" charset="-122"/>
            </a:endParaRPr>
          </a:p>
        </p:txBody>
      </p:sp>
      <p:sp>
        <p:nvSpPr>
          <p:cNvPr id="44035" name="矩形 3"/>
          <p:cNvSpPr/>
          <p:nvPr/>
        </p:nvSpPr>
        <p:spPr>
          <a:xfrm>
            <a:off x="604838" y="1638300"/>
            <a:ext cx="7216775" cy="3091815"/>
          </a:xfrm>
          <a:prstGeom prst="rect">
            <a:avLst/>
          </a:prstGeom>
          <a:noFill/>
          <a:ln w="9525">
            <a:noFill/>
          </a:ln>
        </p:spPr>
        <p:txBody>
          <a:bodyPr anchor="t">
            <a:spAutoFit/>
          </a:bodyPr>
          <a:lstStyle/>
          <a:p>
            <a:pPr marL="514350" indent="-514350">
              <a:lnSpc>
                <a:spcPct val="130000"/>
              </a:lnSpc>
              <a:buAutoNum type="circleNumDbPlain"/>
            </a:pPr>
            <a:r>
              <a:rPr lang="zh-CN" altLang="en-US" sz="3000" b="1" dirty="0">
                <a:latin typeface="楷体" panose="02010609060101010101" pitchFamily="49" charset="-122"/>
                <a:ea typeface="楷体" panose="02010609060101010101" pitchFamily="49" charset="-122"/>
              </a:rPr>
              <a:t>尝与诸小儿游。             （    ）　</a:t>
            </a:r>
            <a:endParaRPr lang="en-US" altLang="zh-CN" sz="3000" b="1" dirty="0">
              <a:latin typeface="楷体" panose="02010609060101010101" pitchFamily="49" charset="-122"/>
              <a:ea typeface="楷体" panose="02010609060101010101" pitchFamily="49" charset="-122"/>
            </a:endParaRPr>
          </a:p>
          <a:p>
            <a:pPr marL="514350" indent="-514350">
              <a:lnSpc>
                <a:spcPct val="130000"/>
              </a:lnSpc>
              <a:buAutoNum type="circleNumDbPlain"/>
            </a:pPr>
            <a:r>
              <a:rPr lang="zh-CN" altLang="en-US" sz="3000" b="1" dirty="0">
                <a:latin typeface="楷体" panose="02010609060101010101" pitchFamily="49" charset="-122"/>
                <a:ea typeface="楷体" panose="02010609060101010101" pitchFamily="49" charset="-122"/>
              </a:rPr>
              <a:t>看道边李树多子折枝。       （</a:t>
            </a:r>
            <a:r>
              <a:rPr lang="en-US" altLang="zh-CN" sz="30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 </a:t>
            </a:r>
            <a:endParaRPr lang="en-US" altLang="zh-CN" sz="3000" b="1" dirty="0">
              <a:latin typeface="楷体" panose="02010609060101010101" pitchFamily="49" charset="-122"/>
              <a:ea typeface="楷体" panose="02010609060101010101" pitchFamily="49" charset="-122"/>
            </a:endParaRPr>
          </a:p>
          <a:p>
            <a:pPr marL="514350" indent="-514350">
              <a:lnSpc>
                <a:spcPct val="130000"/>
              </a:lnSpc>
              <a:buAutoNum type="circleNumDbPlain"/>
            </a:pPr>
            <a:r>
              <a:rPr lang="zh-CN" altLang="en-US" sz="3000" b="1" dirty="0">
                <a:latin typeface="楷体" panose="02010609060101010101" pitchFamily="49" charset="-122"/>
                <a:ea typeface="楷体" panose="02010609060101010101" pitchFamily="49" charset="-122"/>
              </a:rPr>
              <a:t>诸儿竞走取之。             （</a:t>
            </a:r>
            <a:r>
              <a:rPr lang="en-US" altLang="zh-CN" sz="30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 </a:t>
            </a:r>
            <a:endParaRPr lang="en-US" altLang="zh-CN" sz="3000" b="1" dirty="0">
              <a:latin typeface="楷体" panose="02010609060101010101" pitchFamily="49" charset="-122"/>
              <a:ea typeface="楷体" panose="02010609060101010101" pitchFamily="49" charset="-122"/>
            </a:endParaRPr>
          </a:p>
          <a:p>
            <a:pPr marL="514350" indent="-514350">
              <a:lnSpc>
                <a:spcPct val="130000"/>
              </a:lnSpc>
              <a:buAutoNum type="circleNumDbPlain"/>
            </a:pPr>
            <a:r>
              <a:rPr lang="zh-CN" altLang="en-US" sz="3000" b="1" dirty="0">
                <a:latin typeface="楷体" panose="02010609060101010101" pitchFamily="49" charset="-122"/>
                <a:ea typeface="楷体" panose="02010609060101010101" pitchFamily="49" charset="-122"/>
              </a:rPr>
              <a:t>唯戎不动。                 （    ）</a:t>
            </a:r>
            <a:endParaRPr lang="en-US" altLang="zh-CN" sz="3000" b="1" dirty="0">
              <a:latin typeface="楷体" panose="02010609060101010101" pitchFamily="49" charset="-122"/>
              <a:ea typeface="楷体" panose="02010609060101010101" pitchFamily="49" charset="-122"/>
            </a:endParaRPr>
          </a:p>
          <a:p>
            <a:pPr marL="514350" indent="-514350">
              <a:lnSpc>
                <a:spcPct val="130000"/>
              </a:lnSpc>
              <a:buAutoNum type="circleNumDbPlain"/>
            </a:pPr>
            <a:r>
              <a:rPr lang="zh-CN" altLang="en-US" sz="3000" b="1" dirty="0">
                <a:latin typeface="楷体" panose="02010609060101010101" pitchFamily="49" charset="-122"/>
                <a:ea typeface="楷体" panose="02010609060101010101" pitchFamily="49" charset="-122"/>
              </a:rPr>
              <a:t>取之，信然。               （    ）</a:t>
            </a:r>
            <a:endParaRPr lang="en-US" altLang="zh-CN" sz="3000" b="1" dirty="0">
              <a:latin typeface="黑体" panose="02010609060101010101" pitchFamily="49" charset="-122"/>
              <a:ea typeface="黑体" panose="02010609060101010101" pitchFamily="49" charset="-122"/>
              <a:sym typeface="等线" panose="02010600030101010101" pitchFamily="2" charset="-122"/>
            </a:endParaRPr>
          </a:p>
        </p:txBody>
      </p:sp>
      <p:sp>
        <p:nvSpPr>
          <p:cNvPr id="6" name="矩形 5"/>
          <p:cNvSpPr>
            <a:spLocks noChangeArrowheads="1"/>
          </p:cNvSpPr>
          <p:nvPr/>
        </p:nvSpPr>
        <p:spPr bwMode="auto">
          <a:xfrm>
            <a:off x="6977063" y="1530350"/>
            <a:ext cx="576263" cy="829945"/>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rPr>
              <a:t>C</a:t>
            </a:r>
            <a:endParaRPr kumimoji="0" lang="zh-CN" altLang="en-US"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endParaRPr>
          </a:p>
        </p:txBody>
      </p:sp>
      <p:sp>
        <p:nvSpPr>
          <p:cNvPr id="5" name="矩形 4"/>
          <p:cNvSpPr>
            <a:spLocks noChangeArrowheads="1"/>
          </p:cNvSpPr>
          <p:nvPr/>
        </p:nvSpPr>
        <p:spPr bwMode="auto">
          <a:xfrm>
            <a:off x="6977063" y="2127250"/>
            <a:ext cx="576263" cy="829945"/>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rPr>
              <a:t>D</a:t>
            </a:r>
            <a:endParaRPr kumimoji="0" lang="zh-CN" altLang="en-US"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endParaRPr>
          </a:p>
        </p:txBody>
      </p:sp>
      <p:sp>
        <p:nvSpPr>
          <p:cNvPr id="7" name="矩形 6"/>
          <p:cNvSpPr>
            <a:spLocks noChangeArrowheads="1"/>
          </p:cNvSpPr>
          <p:nvPr/>
        </p:nvSpPr>
        <p:spPr bwMode="auto">
          <a:xfrm>
            <a:off x="6977063" y="2706688"/>
            <a:ext cx="576263" cy="829945"/>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rPr>
              <a:t>E</a:t>
            </a:r>
            <a:endParaRPr kumimoji="0" lang="zh-CN" altLang="en-US"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endParaRPr>
          </a:p>
        </p:txBody>
      </p:sp>
      <p:sp>
        <p:nvSpPr>
          <p:cNvPr id="8" name="矩形 7"/>
          <p:cNvSpPr>
            <a:spLocks noChangeArrowheads="1"/>
          </p:cNvSpPr>
          <p:nvPr/>
        </p:nvSpPr>
        <p:spPr bwMode="auto">
          <a:xfrm>
            <a:off x="6977063" y="3311525"/>
            <a:ext cx="576263" cy="829945"/>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rPr>
              <a:t>A</a:t>
            </a:r>
            <a:endParaRPr kumimoji="0" lang="zh-CN" altLang="en-US"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endParaRPr>
          </a:p>
        </p:txBody>
      </p:sp>
      <p:sp>
        <p:nvSpPr>
          <p:cNvPr id="9" name="矩形 8"/>
          <p:cNvSpPr>
            <a:spLocks noChangeArrowheads="1"/>
          </p:cNvSpPr>
          <p:nvPr/>
        </p:nvSpPr>
        <p:spPr bwMode="auto">
          <a:xfrm>
            <a:off x="6977063" y="3922713"/>
            <a:ext cx="576263" cy="829945"/>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rPr>
              <a:t>B</a:t>
            </a:r>
            <a:endParaRPr kumimoji="0" lang="zh-CN" altLang="en-US" sz="3200" b="1" i="0" u="none" strike="noStrike" kern="1200" cap="none" spc="0" normalizeH="0" baseline="0" noProof="0" dirty="0">
              <a:ln>
                <a:noFill/>
              </a:ln>
              <a:solidFill>
                <a:srgbClr val="FF00FF"/>
              </a:solidFill>
              <a:effectLst/>
              <a:uLnTx/>
              <a:uFillTx/>
              <a:latin typeface="+mj-ea"/>
              <a:ea typeface="+mj-ea"/>
              <a:cs typeface="+mn-cs"/>
              <a:sym typeface="等线" panose="02010600030101010101" pitchFamily="2" charset="-122"/>
            </a:endParaRPr>
          </a:p>
        </p:txBody>
      </p:sp>
      <p:sp>
        <p:nvSpPr>
          <p:cNvPr id="10" name="矩形 3"/>
          <p:cNvSpPr>
            <a:spLocks noChangeArrowheads="1"/>
          </p:cNvSpPr>
          <p:nvPr/>
        </p:nvSpPr>
        <p:spPr bwMode="auto">
          <a:xfrm>
            <a:off x="684530" y="4630738"/>
            <a:ext cx="7272338" cy="1198880"/>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a:t>
            </a:r>
            <a:r>
              <a:rPr kumimoji="0" lang="zh-CN" altLang="en-US"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只有。  </a:t>
            </a:r>
            <a:r>
              <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B.</a:t>
            </a:r>
            <a:r>
              <a:rPr kumimoji="0" lang="zh-CN" altLang="en-US"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的确如此。  </a:t>
            </a:r>
            <a:r>
              <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C.</a:t>
            </a:r>
            <a:r>
              <a:rPr kumimoji="0" lang="zh-CN" altLang="en-US"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曾经。</a:t>
            </a:r>
            <a:endPar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D.</a:t>
            </a:r>
            <a:r>
              <a:rPr kumimoji="0" lang="zh-CN" altLang="en-US"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压弯树枝。  </a:t>
            </a:r>
            <a:r>
              <a:rPr kumimoji="0" lang="en-US" altLang="zh-CN"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E.</a:t>
            </a:r>
            <a:r>
              <a:rPr kumimoji="0" lang="zh-CN" altLang="en-US" sz="3000" b="1" i="0" u="none" strike="noStrike" kern="1200" cap="none" spc="30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争着跑过去。</a:t>
            </a:r>
            <a:endParaRPr kumimoji="0" lang="en-US" altLang="zh-CN" sz="30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等线" panose="02010600030101010101" pitchFamily="2" charset="-122"/>
            </a:endParaRPr>
          </a:p>
        </p:txBody>
      </p:sp>
      <p:sp>
        <p:nvSpPr>
          <p:cNvPr id="3" name="椭圆 2"/>
          <p:cNvSpPr/>
          <p:nvPr/>
        </p:nvSpPr>
        <p:spPr>
          <a:xfrm>
            <a:off x="1327150" y="2173288"/>
            <a:ext cx="144463" cy="14287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4016375" y="2782888"/>
            <a:ext cx="142875"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椭圆 13"/>
          <p:cNvSpPr/>
          <p:nvPr/>
        </p:nvSpPr>
        <p:spPr>
          <a:xfrm>
            <a:off x="4391025" y="2782888"/>
            <a:ext cx="142875"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椭圆 14"/>
          <p:cNvSpPr/>
          <p:nvPr/>
        </p:nvSpPr>
        <p:spPr>
          <a:xfrm>
            <a:off x="2098675" y="3432493"/>
            <a:ext cx="142875"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椭圆 15"/>
          <p:cNvSpPr/>
          <p:nvPr/>
        </p:nvSpPr>
        <p:spPr>
          <a:xfrm>
            <a:off x="2482850" y="3432493"/>
            <a:ext cx="142875"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椭圆 16"/>
          <p:cNvSpPr/>
          <p:nvPr/>
        </p:nvSpPr>
        <p:spPr>
          <a:xfrm>
            <a:off x="1327150" y="3963988"/>
            <a:ext cx="144463" cy="14287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椭圆 17"/>
          <p:cNvSpPr/>
          <p:nvPr/>
        </p:nvSpPr>
        <p:spPr>
          <a:xfrm>
            <a:off x="2482850" y="4562475"/>
            <a:ext cx="142875"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椭圆 18"/>
          <p:cNvSpPr/>
          <p:nvPr/>
        </p:nvSpPr>
        <p:spPr>
          <a:xfrm>
            <a:off x="2865438" y="4562475"/>
            <a:ext cx="144463" cy="144463"/>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文本框 1"/>
          <p:cNvSpPr txBox="1"/>
          <p:nvPr/>
        </p:nvSpPr>
        <p:spPr>
          <a:xfrm>
            <a:off x="554990" y="446405"/>
            <a:ext cx="5922010" cy="645160"/>
          </a:xfrm>
          <a:prstGeom prst="rect">
            <a:avLst/>
          </a:prstGeom>
          <a:noFill/>
        </p:spPr>
        <p:txBody>
          <a:bodyPr wrap="none" rtlCol="0" anchor="t">
            <a:spAutoFit/>
          </a:bodyPr>
          <a:lstStyle/>
          <a:p>
            <a:r>
              <a:rPr lang="zh-CN" altLang="en-US" sz="3600" b="1">
                <a:ln w="22225">
                  <a:solidFill>
                    <a:schemeClr val="accent2"/>
                  </a:solidFill>
                  <a:prstDash val="solid"/>
                </a:ln>
                <a:solidFill>
                  <a:schemeClr val="accent2">
                    <a:lumMod val="40000"/>
                    <a:lumOff val="60000"/>
                  </a:schemeClr>
                </a:solidFill>
                <a:effectLst/>
                <a:sym typeface="+mn-ea"/>
              </a:rPr>
              <a:t>练习，进一步巩固加深理解</a:t>
            </a:r>
            <a:r>
              <a:rPr lang="zh-CN" altLang="en-US" b="1">
                <a:ln w="22225">
                  <a:solidFill>
                    <a:schemeClr val="accent2"/>
                  </a:solidFill>
                  <a:prstDash val="solid"/>
                </a:ln>
                <a:solidFill>
                  <a:schemeClr val="accent2">
                    <a:lumMod val="40000"/>
                    <a:lumOff val="60000"/>
                  </a:schemeClr>
                </a:solidFill>
                <a:effectLst/>
                <a:sym typeface="+mn-ea"/>
              </a:rPr>
              <a:t>。</a:t>
            </a:r>
            <a:endParaRPr lang="zh-CN" altLang="en-US" b="1">
              <a:ln w="22225">
                <a:solidFill>
                  <a:schemeClr val="accent2"/>
                </a:solidFill>
                <a:prstDash val="solid"/>
              </a:ln>
              <a:solidFill>
                <a:schemeClr val="accent2">
                  <a:lumMod val="40000"/>
                  <a:lumOff val="60000"/>
                </a:schemeClr>
              </a:solidFill>
              <a:effectLst/>
              <a:sym typeface="+mn-ea"/>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1000"/>
                                        <p:tgtEl>
                                          <p:spTgt spid="8">
                                            <p:txEl>
                                              <p:pRg st="0" end="0"/>
                                            </p:txEl>
                                          </p:spTgt>
                                        </p:tgtEl>
                                      </p:cBhvr>
                                    </p:animEffect>
                                    <p:anim calcmode="lin" valueType="num">
                                      <p:cBhvr>
                                        <p:cTn id="29"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fade">
                                      <p:cBhvr>
                                        <p:cTn id="35" dur="1000"/>
                                        <p:tgtEl>
                                          <p:spTgt spid="9">
                                            <p:txEl>
                                              <p:pRg st="0" end="0"/>
                                            </p:txEl>
                                          </p:spTgt>
                                        </p:tgtEl>
                                      </p:cBhvr>
                                    </p:animEffect>
                                    <p:anim calcmode="lin" valueType="num">
                                      <p:cBhvr>
                                        <p:cTn id="36"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2.xml><?xml version="1.0" encoding="utf-8"?>
<p:tagLst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4.xml><?xml version="1.0" encoding="utf-8"?>
<p:tagLst xmlns:p="http://schemas.openxmlformats.org/presentationml/2006/main">
  <p:tag name="KSO_WM_BEAUTIFY_FLAG" val="#wm#"/>
  <p:tag name="KSO_WM_TEMPLATE_CATEGORY" val="custom"/>
  <p:tag name="KSO_WM_TEMPLATE_INDEX" val="20187308"/>
</p:tagLst>
</file>

<file path=ppt/tags/tag5.xml><?xml version="1.0" encoding="utf-8"?>
<p:tagLst xmlns:p="http://schemas.openxmlformats.org/presentationml/2006/main">
  <p:tag name="KSO_WM_BEAUTIFY_FLAG" val="#wm#"/>
  <p:tag name="KSO_WM_TEMPLATE_CATEGORY" val="custom"/>
  <p:tag name="KSO_WM_TEMPLATE_INDEX" val="20187308"/>
</p:tagLst>
</file>

<file path=ppt/tags/tag6.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BEAUTIFY_FLAG" val="#wm#"/>
  <p:tag name="KSO_WM_TEMPLATE_CATEGORY" val="custom"/>
  <p:tag name="KSO_WM_TEMPLATE_INDEX" val="2018730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1359</Words>
  <Application>WPS 演示</Application>
  <PresentationFormat>全屏显示(4:3)</PresentationFormat>
  <Paragraphs>83</Paragraphs>
  <Slides>11</Slides>
  <Notes>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楷体</vt:lpstr>
      <vt:lpstr>黑体</vt:lpstr>
      <vt:lpstr>等线</vt:lpstr>
      <vt:lpstr>Calibri</vt:lpstr>
      <vt:lpstr>微软雅黑</vt:lpstr>
      <vt:lpstr>Arial Unicode MS</vt:lpstr>
      <vt:lpstr>Office 主题</vt:lpstr>
      <vt:lpstr>PowerPoint 演示文稿</vt:lpstr>
      <vt:lpstr>注重优秀传统文化的传承</vt:lpstr>
      <vt:lpstr>PowerPoint 演示文稿</vt:lpstr>
      <vt:lpstr>什么是实词？</vt:lpstr>
      <vt:lpstr>什么是虚词？</vt:lpstr>
      <vt:lpstr>引导学生在朗读课文的过程中找出文中的实词，并根据课下注释理解这些词。</vt:lpstr>
      <vt:lpstr>     引导学生在朗读课文的过程中找出文中的虚词，并根据上下文推断理解这些词的意义。</vt:lpstr>
      <vt:lpstr>          1、引导学生在再读课文的过程中体会实、虚词的不同意义。</vt:lpstr>
      <vt:lpstr>PowerPoint 演示文稿</vt:lpstr>
      <vt:lpstr>小结</vt:lpstr>
      <vt:lpstr>布置作业：找出本篇文言文中的实词和虚词。</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《王戎不取道旁李》中实词和虚词的理解</dc:title>
  <dc:creator/>
  <cp:lastModifiedBy>qwe</cp:lastModifiedBy>
  <cp:revision>35</cp:revision>
  <dcterms:created xsi:type="dcterms:W3CDTF">2020-01-12T10:35:00Z</dcterms:created>
  <dcterms:modified xsi:type="dcterms:W3CDTF">2021-10-18T03:39:56Z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C91CDDF0BC4941BA9D192066C91F857B</vt:lpwstr>
  </property>
</Properties>
</file>