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4" r:id="rId3"/>
    <p:sldId id="260" r:id="rId5"/>
    <p:sldId id="279" r:id="rId6"/>
    <p:sldId id="265" r:id="rId7"/>
    <p:sldId id="266" r:id="rId8"/>
    <p:sldId id="267" r:id="rId9"/>
    <p:sldId id="280" r:id="rId10"/>
    <p:sldId id="269" r:id="rId11"/>
    <p:sldId id="287" r:id="rId12"/>
    <p:sldId id="270" r:id="rId13"/>
    <p:sldId id="271" r:id="rId14"/>
    <p:sldId id="285" r:id="rId15"/>
    <p:sldId id="288" r:id="rId16"/>
    <p:sldId id="273" r:id="rId17"/>
    <p:sldId id="289" r:id="rId18"/>
    <p:sldId id="277" r:id="rId19"/>
    <p:sldId id="278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D4EBD4-B657-452F-BC9B-21CEB3026DF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2AD3E05-243F-4FB9-B007-0DD917EAA01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defTabSz="685800"/>
            <a:fld id="{9A0DB2DC-4C9A-4742-B13C-FB6460FD3503}" type="slidenum">
              <a:rPr lang="zh-CN" altLang="en-US" sz="1200" dirty="0">
                <a:solidFill>
                  <a:srgbClr val="000000"/>
                </a:solidFill>
              </a:rPr>
            </a:fld>
            <a:endParaRPr lang="zh-CN" alt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 defTabSz="685800"/>
            <a:fld id="{9A0DB2DC-4C9A-4742-B13C-FB6460FD3503}" type="slidenum">
              <a:rPr lang="zh-CN" altLang="en-US" sz="1200" dirty="0">
                <a:solidFill>
                  <a:srgbClr val="000000"/>
                </a:solidFill>
              </a:rPr>
            </a:fld>
            <a:endParaRPr lang="zh-CN" alt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5.xml"/><Relationship Id="rId16" Type="http://schemas.openxmlformats.org/officeDocument/2006/relationships/tags" Target="../tags/tag4.xml"/><Relationship Id="rId15" Type="http://schemas.openxmlformats.org/officeDocument/2006/relationships/tags" Target="../tags/tag3.xml"/><Relationship Id="rId14" Type="http://schemas.openxmlformats.org/officeDocument/2006/relationships/tags" Target="../tags/tag2.xml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4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2" descr="301_826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48"/>
          <p:cNvSpPr txBox="1"/>
          <p:nvPr/>
        </p:nvSpPr>
        <p:spPr>
          <a:xfrm>
            <a:off x="2690283" y="1929068"/>
            <a:ext cx="6628553" cy="1200329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>
            <a:outerShdw blurRad="50800" dist="50800" dir="5400000" algn="ctr" rotWithShape="0">
              <a:schemeClr val="accent3">
                <a:lumMod val="60000"/>
                <a:lumOff val="40000"/>
              </a:schemeClr>
            </a:outerShdw>
            <a:softEdge rad="31750"/>
          </a:effectLst>
        </p:spPr>
        <p:txBody>
          <a:bodyPr wrap="square" lIns="91440" tIns="45720" rIns="91440" bIns="45720">
            <a:spAutoFit/>
          </a:bodyPr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Kaiti SC"/>
              </a:rPr>
              <a:t>26 </a:t>
            </a:r>
            <a:r>
              <a:rPr kumimoji="0" lang="zh-CN" altLang="en-US" sz="7200" b="1" kern="1200" cap="none" spc="0" normalizeH="0" baseline="0" noProof="0" smtClean="0">
                <a:latin typeface="楷体" panose="02010609060101010101" pitchFamily="49" charset="-122"/>
                <a:ea typeface="楷体" panose="02010609060101010101" pitchFamily="49" charset="-122"/>
                <a:cs typeface="Kaiti SC"/>
              </a:rPr>
              <a:t>西</a:t>
            </a:r>
            <a:r>
              <a:rPr kumimoji="0" lang="zh-CN" altLang="en-US" sz="72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Kaiti SC"/>
              </a:rPr>
              <a:t>门豹治邺</a:t>
            </a:r>
            <a:endParaRPr kumimoji="0" lang="zh-CN" altLang="en-US" sz="72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Kaiti SC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88925" y="838200"/>
            <a:ext cx="11587163" cy="30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kumimoji="0" lang="zh-CN" altLang="en-US" sz="4265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他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回过头对巫婆说：“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不行，这个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姑娘不漂亮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，河神是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不会满意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的。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麻烦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你先去跟河神说一声，说我要选个漂亮的，过几天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送去。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B6B8B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554038" y="815975"/>
            <a:ext cx="11520488" cy="53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等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了一会儿，西门豹对官绅的头子说：“巫婆怎么还不回来，麻烦你去催一催吧。”  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rgbClr val="B6B8B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门豹面对着漳河站了很久。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西门豹回过头来，看着他们说：“怎么还不回来，请你们去催催吧！”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rgbClr val="B6B8B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西门豹说：“好吧，再等一会儿。”过了一会儿，他才说：“起来吧。看样子是河神把他们留下了。你们都回去吧。”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554038" y="815975"/>
            <a:ext cx="11520488" cy="53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等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了一会儿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，西门豹对官绅的头子说：“巫婆怎么还不回来，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麻烦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你去催一催吧。”  </a:t>
            </a:r>
            <a:endParaRPr kumimoji="0" lang="zh-CN" altLang="en-US" sz="4265" b="1" i="0" u="none" strike="noStrike" kern="1200" cap="none" spc="0" normalizeH="0" baseline="0" noProof="0">
              <a:ln>
                <a:noFill/>
              </a:ln>
              <a:solidFill>
                <a:srgbClr val="B6B8B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门豹面对着漳河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站了很久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。西门豹回过头来，看着他们说：“怎么还不回来，请你们去催催吧！”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rgbClr val="B6B8B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西门豹说：“好吧，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再等一会儿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。”过了一会儿，他才说：“起来吧。看样子是河神把他们留下了。你们都回去吧。”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矩形 4"/>
          <p:cNvSpPr/>
          <p:nvPr/>
        </p:nvSpPr>
        <p:spPr>
          <a:xfrm>
            <a:off x="357188" y="946150"/>
            <a:ext cx="11522075" cy="5078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313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等了一会儿，西门豹对官绅的头子说：“巫婆怎么还不回来，麻烦你去催一催吧。</a:t>
            </a:r>
            <a:endParaRPr lang="zh-CN" altLang="en-US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3130"/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西门豹面对着漳河站了很久。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那些官绅都提心吊胆，连气也不敢出，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西门豹回过头来，看着他们说：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“怎么还不回来，请你们去催催吧！”</a:t>
            </a:r>
            <a:endParaRPr lang="en-US" altLang="zh-CN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3130"/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官绅一个个吓得面如土色，跪下来磕头求饶，把头都磕破了，直淌血。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西门豹说：“好吧，再等一会儿。”过了一会儿，他才说：“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起来吧。看样子是河神把他们留下了。你们都回去吧。”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微课简单复述11.8">
            <a:hlinkClick r:id="" action="ppaction://media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9458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688" y="0"/>
            <a:ext cx="50609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813" y="0"/>
            <a:ext cx="52419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6610350" y="1681163"/>
            <a:ext cx="4232275" cy="26400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61" name="文本框 9"/>
          <p:cNvSpPr txBox="1"/>
          <p:nvPr/>
        </p:nvSpPr>
        <p:spPr>
          <a:xfrm>
            <a:off x="6538913" y="1681163"/>
            <a:ext cx="4186237" cy="800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19462" name="文本框 10"/>
          <p:cNvSpPr txBox="1"/>
          <p:nvPr/>
        </p:nvSpPr>
        <p:spPr>
          <a:xfrm>
            <a:off x="6562725" y="1882775"/>
            <a:ext cx="4610100" cy="1816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合作探究：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组内交流画出的主要内容，看看有没有做到省略其他无关语句。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795588" y="2371725"/>
            <a:ext cx="1854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660650" y="3527425"/>
            <a:ext cx="3035300" cy="15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565275" y="3840163"/>
            <a:ext cx="1963738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2546350" y="6143625"/>
            <a:ext cx="3035300" cy="174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588125" y="588963"/>
            <a:ext cx="2503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8470900" y="1189038"/>
            <a:ext cx="2084388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550988" y="1804988"/>
            <a:ext cx="4030663" cy="269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550988" y="2124075"/>
            <a:ext cx="2006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804988" y="1533525"/>
            <a:ext cx="3776663" cy="222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" name="3分钟">
            <a:hlinkClick r:id="" action="ppaction://media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051" y="5374465"/>
            <a:ext cx="2497949" cy="1573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99"/>
          <p:cNvSpPr txBox="1"/>
          <p:nvPr/>
        </p:nvSpPr>
        <p:spPr>
          <a:xfrm>
            <a:off x="1262063" y="2308225"/>
            <a:ext cx="10367962" cy="830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3130">
              <a:spcBef>
                <a:spcPct val="50000"/>
              </a:spcBef>
            </a:pPr>
            <a:r>
              <a:rPr lang="zh-CN" altLang="en-US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简要复述</a:t>
            </a:r>
            <a:r>
              <a:rPr lang="en-US" altLang="zh-CN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西门豹治邺</a:t>
            </a:r>
            <a:r>
              <a:rPr lang="en-US" altLang="zh-CN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这个故事。</a:t>
            </a:r>
            <a:endParaRPr lang="zh-CN" altLang="en-US" sz="4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2"/>
          <p:cNvSpPr/>
          <p:nvPr/>
        </p:nvSpPr>
        <p:spPr>
          <a:xfrm>
            <a:off x="455613" y="2347913"/>
            <a:ext cx="5856287" cy="23098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课后作业：</a:t>
            </a:r>
            <a:endParaRPr lang="en-US" altLang="zh-CN" sz="4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继续练习简要复述。</a:t>
            </a:r>
            <a:endParaRPr lang="en-US" altLang="zh-CN" sz="4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编写剧本。</a:t>
            </a:r>
            <a:endParaRPr lang="zh-CN" altLang="en-US" sz="4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42363" y="181005"/>
            <a:ext cx="5635336" cy="652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49263" y="3338513"/>
            <a:ext cx="10561637" cy="1077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400" b="1" dirty="0">
                <a:latin typeface="楷体" panose="02010609060101010101" pitchFamily="49" charset="-122"/>
                <a:ea typeface="楷体" panose="02010609060101010101" pitchFamily="49" charset="-122"/>
              </a:rPr>
              <a:t>娶媳妇  磕头  灌溉   开凿</a:t>
            </a:r>
            <a:endParaRPr lang="zh-CN" altLang="en-US" sz="6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2" name="文本框 2"/>
          <p:cNvSpPr txBox="1"/>
          <p:nvPr/>
        </p:nvSpPr>
        <p:spPr>
          <a:xfrm>
            <a:off x="566738" y="1543050"/>
            <a:ext cx="10561637" cy="1077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400" b="1" dirty="0">
                <a:latin typeface="楷体" panose="02010609060101010101" pitchFamily="49" charset="-122"/>
                <a:ea typeface="楷体" panose="02010609060101010101" pitchFamily="49" charset="-122"/>
              </a:rPr>
              <a:t>巫婆      官绅     徒弟</a:t>
            </a:r>
            <a:endParaRPr lang="zh-CN" altLang="en-US" sz="6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263" y="4918075"/>
            <a:ext cx="11809412" cy="1077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3130">
              <a:spcBef>
                <a:spcPct val="50000"/>
              </a:spcBef>
            </a:pPr>
            <a:r>
              <a:rPr lang="zh-CN" altLang="en-US" sz="6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田地荒芜  人烟稀少</a:t>
            </a:r>
            <a:r>
              <a:rPr lang="en-US" altLang="zh-CN" sz="6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提心吊胆</a:t>
            </a:r>
            <a:endParaRPr lang="zh-CN" altLang="en-US" sz="6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组合 31"/>
          <p:cNvGrpSpPr/>
          <p:nvPr/>
        </p:nvGrpSpPr>
        <p:grpSpPr>
          <a:xfrm>
            <a:off x="6792913" y="1649413"/>
            <a:ext cx="3135312" cy="3154362"/>
            <a:chOff x="900332" y="1772529"/>
            <a:chExt cx="2350251" cy="2364319"/>
          </a:xfrm>
        </p:grpSpPr>
        <p:sp>
          <p:nvSpPr>
            <p:cNvPr id="33" name="矩形 32"/>
            <p:cNvSpPr/>
            <p:nvPr/>
          </p:nvSpPr>
          <p:spPr>
            <a:xfrm>
              <a:off x="900332" y="1786597"/>
              <a:ext cx="2350251" cy="23502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直接连接符 33"/>
            <p:cNvCxnSpPr>
              <a:endCxn id="33" idx="2"/>
            </p:cNvCxnSpPr>
            <p:nvPr/>
          </p:nvCxnSpPr>
          <p:spPr>
            <a:xfrm flipH="1">
              <a:off x="2075458" y="1772529"/>
              <a:ext cx="5736" cy="236431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3" idx="1"/>
              <a:endCxn id="33" idx="3"/>
            </p:cNvCxnSpPr>
            <p:nvPr/>
          </p:nvCxnSpPr>
          <p:spPr>
            <a:xfrm>
              <a:off x="900332" y="2961723"/>
              <a:ext cx="2350251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73" name="文本框 5"/>
          <p:cNvSpPr txBox="1"/>
          <p:nvPr/>
        </p:nvSpPr>
        <p:spPr>
          <a:xfrm>
            <a:off x="3162300" y="1516063"/>
            <a:ext cx="2749550" cy="31702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0" dirty="0">
                <a:latin typeface="楷体" panose="02010609060101010101" pitchFamily="49" charset="-122"/>
                <a:ea typeface="楷体" panose="02010609060101010101" pitchFamily="49" charset="-122"/>
              </a:rPr>
              <a:t>豹</a:t>
            </a:r>
            <a:endParaRPr lang="zh-CN" altLang="en-US" sz="20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3550" y="785813"/>
            <a:ext cx="5595938" cy="5340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文本框 10"/>
          <p:cNvSpPr txBox="1"/>
          <p:nvPr/>
        </p:nvSpPr>
        <p:spPr>
          <a:xfrm>
            <a:off x="7032625" y="1397000"/>
            <a:ext cx="2749550" cy="31686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0000" dirty="0">
                <a:latin typeface="楷体" panose="02010609060101010101" pitchFamily="49" charset="-122"/>
                <a:ea typeface="楷体" panose="02010609060101010101" pitchFamily="49" charset="-122"/>
              </a:rPr>
              <a:t>派</a:t>
            </a:r>
            <a:endParaRPr lang="zh-CN" altLang="en-US" sz="20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76" name="组合 26"/>
          <p:cNvGrpSpPr/>
          <p:nvPr/>
        </p:nvGrpSpPr>
        <p:grpSpPr>
          <a:xfrm>
            <a:off x="2994025" y="1646238"/>
            <a:ext cx="3135313" cy="3154362"/>
            <a:chOff x="900332" y="1772529"/>
            <a:chExt cx="2350251" cy="2364319"/>
          </a:xfrm>
        </p:grpSpPr>
        <p:sp>
          <p:nvSpPr>
            <p:cNvPr id="22" name="矩形 21"/>
            <p:cNvSpPr/>
            <p:nvPr/>
          </p:nvSpPr>
          <p:spPr>
            <a:xfrm>
              <a:off x="900332" y="1786597"/>
              <a:ext cx="2350251" cy="23502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24" name="直接连接符 23"/>
            <p:cNvCxnSpPr>
              <a:stCxn id="33" idx="1"/>
              <a:endCxn id="22" idx="2"/>
            </p:cNvCxnSpPr>
            <p:nvPr/>
          </p:nvCxnSpPr>
          <p:spPr>
            <a:xfrm flipH="1">
              <a:off x="2075458" y="1772529"/>
              <a:ext cx="5736" cy="236431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2" idx="1"/>
              <a:endCxn id="22" idx="3"/>
            </p:cNvCxnSpPr>
            <p:nvPr/>
          </p:nvCxnSpPr>
          <p:spPr>
            <a:xfrm>
              <a:off x="900332" y="2961723"/>
              <a:ext cx="2350251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5135563" y="4919663"/>
            <a:ext cx="6451600" cy="1938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多撇不同向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长短不一样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邻撇不等长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875" y="693738"/>
            <a:ext cx="5597525" cy="534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" name="Picture 2" descr="http://pic.guoxuedashi.com/zixyb/1/A03920i0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63" y="2873375"/>
            <a:ext cx="1047750" cy="104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4" descr="http://pic.guoxuedashi.com/zixyb/4/A03920l0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8463" y="2873375"/>
            <a:ext cx="1047750" cy="1047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27050" y="1700213"/>
            <a:ext cx="10753725" cy="1733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5335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快</a:t>
            </a:r>
            <a:r>
              <a:rPr kumimoji="0" lang="zh-CN" altLang="en-US" sz="5335" b="1" kern="1200" cap="none" spc="0" normalizeH="0" baseline="0" noProof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速浏览课</a:t>
            </a:r>
            <a:r>
              <a:rPr kumimoji="0" lang="zh-CN" altLang="en-US" sz="5335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文</a:t>
            </a:r>
            <a:r>
              <a:rPr kumimoji="0" lang="zh-CN" altLang="en-US" sz="5335" b="1" kern="1200" cap="none" spc="0" normalizeH="0" baseline="0" noProof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，思考西</a:t>
            </a:r>
            <a:r>
              <a:rPr kumimoji="0" lang="zh-CN" altLang="en-US" sz="5335" b="1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门豹治理邺县的过程中做了哪些</a:t>
            </a:r>
            <a:r>
              <a:rPr kumimoji="0" lang="zh-CN" altLang="en-US" sz="5335" b="1" kern="1200" cap="none" spc="0" normalizeH="0" baseline="0" noProof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事？</a:t>
            </a:r>
            <a:endParaRPr kumimoji="0" lang="zh-CN" altLang="en-US" sz="5335" b="1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1"/>
          <p:cNvSpPr txBox="1"/>
          <p:nvPr/>
        </p:nvSpPr>
        <p:spPr>
          <a:xfrm>
            <a:off x="527050" y="1700213"/>
            <a:ext cx="10753725" cy="212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组内交流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10-14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段标画的句子，抓住描写西门豹言行的关键词，体会他内心真实的想法，并讨论西门豹的办法好在哪里？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8" name="文本框 2"/>
          <p:cNvSpPr txBox="1"/>
          <p:nvPr/>
        </p:nvSpPr>
        <p:spPr>
          <a:xfrm>
            <a:off x="719138" y="592138"/>
            <a:ext cx="4032250" cy="923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合作探究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3分钟">
            <a:hlinkClick r:id="" action="ppaction://media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0673" y="4668256"/>
            <a:ext cx="2785952" cy="1755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23888" y="1316038"/>
            <a:ext cx="10848975" cy="329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他回过头对巫婆说：“不行，这个姑娘不漂亮，河神是不会满意的。麻烦你先去跟河神说一声，说我要选个漂亮的，过几天就送过去。”</a:t>
            </a:r>
            <a:endParaRPr kumimoji="0" lang="en-US" altLang="zh-CN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7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23888" y="1316038"/>
            <a:ext cx="10848975" cy="329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他回过头对巫婆说：“不行，这个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姑娘不漂亮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，河神是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不会满意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的。麻烦你先去跟河神说一声，说我要选个漂亮的，过几天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</a:t>
            </a:r>
            <a:r>
              <a:rPr kumimoji="0" lang="zh-CN" altLang="en-US" sz="4265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送去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。”</a:t>
            </a:r>
            <a:endParaRPr kumimoji="0" lang="en-US" altLang="zh-CN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1"/>
          <p:cNvSpPr/>
          <p:nvPr/>
        </p:nvSpPr>
        <p:spPr>
          <a:xfrm>
            <a:off x="631825" y="1868488"/>
            <a:ext cx="11150600" cy="31702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“你先去跟河神说一声，说我要选个漂亮的，过几天就送去。”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麻烦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你先去跟河神说一声，说我要选个漂亮的，过几天就送去。”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1"/>
          <p:cNvSpPr/>
          <p:nvPr/>
        </p:nvSpPr>
        <p:spPr>
          <a:xfrm>
            <a:off x="631825" y="1868488"/>
            <a:ext cx="11150600" cy="1938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麻烦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你先去跟河神说一声，说我要选个漂亮的，过几天就送去。”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WPS 演示</Application>
  <PresentationFormat/>
  <Paragraphs>60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Calibri Light</vt:lpstr>
      <vt:lpstr>等线 Light</vt:lpstr>
      <vt:lpstr>等线</vt:lpstr>
      <vt:lpstr>楷体</vt:lpstr>
      <vt:lpstr>Kaiti SC</vt:lpstr>
      <vt:lpstr>Segoe Print</vt:lpstr>
      <vt:lpstr>黑体</vt:lpstr>
      <vt:lpstr>微软雅黑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51</cp:revision>
  <dcterms:created xsi:type="dcterms:W3CDTF">2019-11-03T02:42:30Z</dcterms:created>
  <dcterms:modified xsi:type="dcterms:W3CDTF">2021-10-18T03:43:56Z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B79E556F5DEB4C4C98759E56D3A4FF75</vt:lpwstr>
  </property>
</Properties>
</file>