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7104380" cy="1023493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CFC"/>
    <a:srgbClr val="E93380"/>
    <a:srgbClr val="0000FF"/>
    <a:srgbClr val="E772ED"/>
    <a:srgbClr val="96C6C8"/>
    <a:srgbClr val="9DBCD3"/>
    <a:srgbClr val="9A91C8"/>
    <a:srgbClr val="95C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7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2F288E0-7875-42C4-84C8-98DBBD3BF4D2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79490" y="2037715"/>
            <a:ext cx="5577205" cy="2286000"/>
          </a:xfrm>
          <a:prstGeom prst="rect">
            <a:avLst/>
          </a:prstGeom>
          <a:effectLst>
            <a:glow rad="127000">
              <a:srgbClr val="E772ED"/>
            </a:glow>
          </a:effectLst>
        </p:spPr>
      </p:pic>
      <p:sp>
        <p:nvSpPr>
          <p:cNvPr id="6" name="矩形 5"/>
          <p:cNvSpPr/>
          <p:nvPr/>
        </p:nvSpPr>
        <p:spPr>
          <a:xfrm>
            <a:off x="4229100" y="5451475"/>
            <a:ext cx="1273175" cy="5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43650" y="2397125"/>
            <a:ext cx="5610225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buClrTx/>
              <a:buSzTx/>
              <a:buFontTx/>
              <a:buNone/>
              <a:defRPr/>
            </a:pPr>
            <a:r>
              <a:rPr kumimoji="0" lang="zh-CN" altLang="en-US" sz="96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扁鹊治病</a:t>
            </a:r>
            <a:endParaRPr kumimoji="0" lang="zh-CN" altLang="en-US" sz="96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17565" y="1264284"/>
            <a:ext cx="7358381" cy="5835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 fontAlgn="auto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部编版小学语文四年级上册</a:t>
            </a:r>
            <a:endParaRPr kumimoji="0" lang="zh-CN" altLang="en-US" sz="32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054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3" y="1016000"/>
            <a:ext cx="5286375" cy="4679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30238" y="644524"/>
            <a:ext cx="10931525" cy="1531620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R="0" indent="1016000" defTabSz="914400" fontAlgn="auto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前后不过月余，蔡桓侯的病就发展到了无可救药的地步。从他悲惨的结局中，你们悟出了什么道理？</a:t>
            </a:r>
            <a:endParaRPr kumimoji="0" lang="zh-CN" altLang="en-US" sz="36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55750" y="2682875"/>
            <a:ext cx="10180638" cy="2251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他悲惨的结局警示人们：不能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讳疾忌医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，要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防微杜渐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善于听取别人正确的意见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，否则后果将不堪设想。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8" name="图片 8"/>
          <p:cNvPicPr>
            <a:picLocks noChangeAspect="1"/>
          </p:cNvPicPr>
          <p:nvPr/>
        </p:nvPicPr>
        <p:blipFill>
          <a:blip r:embed="rId2"/>
          <a:srcRect l="13297" t="4501" r="20406" b="5215"/>
          <a:stretch>
            <a:fillRect/>
          </a:stretch>
        </p:blipFill>
        <p:spPr>
          <a:xfrm>
            <a:off x="10442575" y="4819650"/>
            <a:ext cx="1352550" cy="18430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0" y="-7937"/>
            <a:ext cx="12241213" cy="6845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4605654" y="1294130"/>
            <a:ext cx="6158230" cy="4030980"/>
          </a:xfrm>
          <a:prstGeom prst="rect">
            <a:avLst/>
          </a:prstGeom>
          <a:noFill/>
          <a:ln w="25400">
            <a:solidFill>
              <a:srgbClr val="00B050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R="0" indent="457200" defTabSz="914400" fontAlgn="auto">
              <a:buClrTx/>
              <a:buSzTx/>
              <a:buFontTx/>
              <a:buNone/>
              <a:defRPr/>
            </a:pPr>
            <a:r>
              <a:rPr kumimoji="0" lang="zh-CN" altLang="zh-CN" sz="3200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扁鹊</a:t>
            </a:r>
            <a:r>
              <a:rPr kumimoji="0" lang="zh-CN" altLang="zh-CN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，秦氏，名</a:t>
            </a:r>
            <a:r>
              <a:rPr kumimoji="0" lang="en-US" altLang="zh-CN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越人</a:t>
            </a:r>
            <a:r>
              <a:rPr kumimoji="0" lang="zh-CN" altLang="zh-CN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（秦越人），又号</a:t>
            </a:r>
            <a:r>
              <a:rPr kumimoji="0" lang="en-US" altLang="zh-CN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卢医</a:t>
            </a:r>
            <a:r>
              <a:rPr kumimoji="0" lang="zh-CN" altLang="en-US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。</a:t>
            </a:r>
            <a:r>
              <a:rPr kumimoji="0" lang="zh-CN" altLang="zh-CN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战国时期医学家，是中国传统医学的鼻祖</a:t>
            </a:r>
            <a:r>
              <a:rPr kumimoji="0" lang="zh-CN" altLang="en-US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。</a:t>
            </a:r>
            <a:r>
              <a:rPr kumimoji="0" lang="zh-CN" altLang="zh-CN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善于运用四诊：</a:t>
            </a:r>
            <a:r>
              <a:rPr kumimoji="0" lang="zh-CN" altLang="zh-CN" sz="3200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望闻问切，</a:t>
            </a:r>
            <a:r>
              <a:rPr kumimoji="0" lang="zh-CN" altLang="zh-CN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尤其是用脉诊和望诊来诊断疾病，精于内、外、妇、儿、五官等科，应用砭刺、针灸、按摩、汤液等法治疗疾病，被尊为</a:t>
            </a:r>
            <a:r>
              <a:rPr kumimoji="0" lang="zh-CN" altLang="zh-CN" sz="3200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医祖</a:t>
            </a:r>
            <a:r>
              <a:rPr kumimoji="0" lang="zh-CN" altLang="zh-CN" sz="32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。</a:t>
            </a:r>
            <a:endParaRPr kumimoji="0" lang="zh-CN" altLang="zh-CN" sz="3200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l="9315" t="5366" r="648"/>
          <a:stretch>
            <a:fillRect/>
          </a:stretch>
        </p:blipFill>
        <p:spPr>
          <a:xfrm>
            <a:off x="999490" y="1036319"/>
            <a:ext cx="3087369" cy="3684271"/>
          </a:xfrm>
          <a:prstGeom prst="ellipse">
            <a:avLst/>
          </a:prstGeom>
        </p:spPr>
      </p:pic>
      <p:sp>
        <p:nvSpPr>
          <p:cNvPr id="3075" name="文本框 7"/>
          <p:cNvSpPr txBox="1"/>
          <p:nvPr/>
        </p:nvSpPr>
        <p:spPr>
          <a:xfrm>
            <a:off x="1828800" y="5035550"/>
            <a:ext cx="2466975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扁鹊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文本框 1"/>
          <p:cNvSpPr txBox="1"/>
          <p:nvPr/>
        </p:nvSpPr>
        <p:spPr>
          <a:xfrm>
            <a:off x="295275" y="682625"/>
            <a:ext cx="10841038" cy="8112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indent="1016000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扁鹊一共见了蔡桓侯几次，蔡桓侯都病在哪里？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409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54313" y="1698625"/>
            <a:ext cx="5053012" cy="44719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724025" y="2566988"/>
            <a:ext cx="9790113" cy="22526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扁鹊在蔡桓侯身边站了一会儿，说：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据我看来，您皮肤上有点小病。要是不治，恐怕会向体内发展。”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5123" name="文本框 5"/>
          <p:cNvSpPr txBox="1"/>
          <p:nvPr/>
        </p:nvSpPr>
        <p:spPr>
          <a:xfrm>
            <a:off x="854075" y="381000"/>
            <a:ext cx="2798763" cy="706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一见蔡桓侯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16675" y="2700338"/>
            <a:ext cx="2479675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站了一会儿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17750" y="387350"/>
            <a:ext cx="721995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/>
            <a:r>
              <a:rPr lang="en-US" altLang="zh-CN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 ——</a:t>
            </a:r>
            <a:r>
              <a:rPr lang="zh-CN" altLang="en-US" sz="4000" b="1" dirty="0">
                <a:solidFill>
                  <a:srgbClr val="E9338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病在皮肤</a:t>
            </a:r>
            <a:endParaRPr lang="en-US" altLang="zh-CN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10475" y="1131888"/>
            <a:ext cx="4316413" cy="13827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只站着看了一会，就可以知道他皮肤上有病，说明他医术高明。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7" name="圆角右箭头 6"/>
          <p:cNvSpPr/>
          <p:nvPr/>
        </p:nvSpPr>
        <p:spPr>
          <a:xfrm>
            <a:off x="6926263" y="1598613"/>
            <a:ext cx="684213" cy="968375"/>
          </a:xfrm>
          <a:prstGeom prst="bentArrow">
            <a:avLst/>
          </a:prstGeom>
          <a:solidFill>
            <a:srgbClr val="E933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8" name="图片 8"/>
          <p:cNvPicPr>
            <a:picLocks noChangeAspect="1"/>
          </p:cNvPicPr>
          <p:nvPr/>
        </p:nvPicPr>
        <p:blipFill>
          <a:blip r:embed="rId2"/>
          <a:srcRect l="13297" t="4501" r="20406" b="5215"/>
          <a:stretch>
            <a:fillRect/>
          </a:stretch>
        </p:blipFill>
        <p:spPr>
          <a:xfrm>
            <a:off x="10741025" y="5226050"/>
            <a:ext cx="1054100" cy="1436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标注 11"/>
          <p:cNvSpPr/>
          <p:nvPr/>
        </p:nvSpPr>
        <p:spPr>
          <a:xfrm>
            <a:off x="4286250" y="5041900"/>
            <a:ext cx="3543300" cy="628650"/>
          </a:xfrm>
          <a:prstGeom prst="wedgeRectCallout">
            <a:avLst>
              <a:gd name="adj1" fmla="val 67956"/>
              <a:gd name="adj2" fmla="val 483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E9338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这次蔡桓侯病在哪里？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E9338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13" name="图片 12" descr="0b2b4647bd66e19fe49b0a952cfe105f_u=3611964339,1506238621&amp;fm=26&amp;gp=0"/>
          <p:cNvPicPr>
            <a:picLocks noChangeAspect="1"/>
          </p:cNvPicPr>
          <p:nvPr/>
        </p:nvPicPr>
        <p:blipFill>
          <a:blip r:embed="rId3"/>
          <a:srcRect l="15234" t="8864" r="25304" b="12955"/>
          <a:stretch>
            <a:fillRect/>
          </a:stretch>
        </p:blipFill>
        <p:spPr>
          <a:xfrm>
            <a:off x="8407400" y="4640263"/>
            <a:ext cx="1460500" cy="220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圆角矩形 13"/>
          <p:cNvSpPr/>
          <p:nvPr/>
        </p:nvSpPr>
        <p:spPr>
          <a:xfrm>
            <a:off x="3653155" y="3439795"/>
            <a:ext cx="3744595" cy="550545"/>
          </a:xfrm>
          <a:prstGeom prst="roundRect">
            <a:avLst/>
          </a:prstGeom>
          <a:noFill/>
          <a:ln w="25400">
            <a:solidFill>
              <a:srgbClr val="E93380"/>
            </a:solidFill>
          </a:ln>
          <a:effectLst>
            <a:glow rad="101600">
              <a:srgbClr val="FFFF00">
                <a:alpha val="40000"/>
              </a:srgb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552575" y="1965325"/>
            <a:ext cx="10410825" cy="2651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蔡桓侯说：“我的身体很好，什么病也没有。”扁鹊走后，蔡桓侯对左右的人说：“这些做医生的，总喜欢给没有病的人治病。医治没有病的人，才容易显示自己的高明！”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4818" name="文本框 1"/>
          <p:cNvSpPr txBox="1"/>
          <p:nvPr/>
        </p:nvSpPr>
        <p:spPr>
          <a:xfrm>
            <a:off x="1552893" y="1069340"/>
            <a:ext cx="144462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 fontAlgn="auto">
              <a:spcBef>
                <a:spcPts val="1800"/>
              </a:spcBef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楷体" panose="02010609060101010101" pitchFamily="49" charset="-122"/>
              </a:rPr>
              <a:t>结果：</a:t>
            </a:r>
            <a:endParaRPr kumimoji="0" lang="zh-CN" altLang="en-US" sz="4800" b="1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00288" y="4751388"/>
            <a:ext cx="714057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蔡桓侯是个</a:t>
            </a:r>
            <a:r>
              <a:rPr lang="en-US" altLang="zh-CN" sz="3200" b="1" u="sng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          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的人。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4919663" y="2641600"/>
            <a:ext cx="5762625" cy="28575"/>
          </a:xfrm>
          <a:prstGeom prst="line">
            <a:avLst/>
          </a:prstGeom>
          <a:ln w="254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58938" y="3911600"/>
            <a:ext cx="10304463" cy="95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675563" y="3257550"/>
            <a:ext cx="4113213" cy="508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4354513" y="4724400"/>
            <a:ext cx="1816100" cy="5826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傲慢固执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167438" y="4735513"/>
            <a:ext cx="1816100" cy="5826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自以为是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7294563" y="1298575"/>
            <a:ext cx="1757363" cy="600075"/>
          </a:xfrm>
          <a:prstGeom prst="wedgeRoundRectCallout">
            <a:avLst>
              <a:gd name="adj1" fmla="val -28174"/>
              <a:gd name="adj2" fmla="val 74823"/>
              <a:gd name="adj3" fmla="val 16667"/>
            </a:avLst>
          </a:prstGeom>
          <a:solidFill>
            <a:srgbClr val="CCFCFC"/>
          </a:solidFill>
          <a:ln>
            <a:solidFill>
              <a:srgbClr val="ED3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不以为然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7294563" y="4029075"/>
            <a:ext cx="2147888" cy="587375"/>
          </a:xfrm>
          <a:prstGeom prst="wedgeRoundRectCallout">
            <a:avLst>
              <a:gd name="adj1" fmla="val -59790"/>
              <a:gd name="adj2" fmla="val -58010"/>
              <a:gd name="adj3" fmla="val 16667"/>
            </a:avLst>
          </a:prstGeom>
          <a:solidFill>
            <a:srgbClr val="CCFCF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讥讽、不满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1658938" y="4591050"/>
            <a:ext cx="873125" cy="254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7" name="图片 6"/>
          <p:cNvPicPr>
            <a:picLocks noChangeAspect="1"/>
          </p:cNvPicPr>
          <p:nvPr/>
        </p:nvPicPr>
        <p:blipFill>
          <a:blip r:embed="rId2"/>
          <a:srcRect l="13297" t="4501" r="20406" b="5215"/>
          <a:stretch>
            <a:fillRect/>
          </a:stretch>
        </p:blipFill>
        <p:spPr>
          <a:xfrm>
            <a:off x="10442575" y="4819650"/>
            <a:ext cx="1352550" cy="18430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/>
      <p:bldP spid="16" grpId="0"/>
      <p:bldP spid="18" grpId="0" bldLvl="0" animBg="1"/>
      <p:bldP spid="1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88938" y="2006600"/>
            <a:ext cx="11415712" cy="15319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>
              <a:lnSpc>
                <a:spcPct val="130000"/>
              </a:lnSpc>
              <a:spcBef>
                <a:spcPts val="12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过了十天，扁鹊又来拜见蔡桓侯，说道：“您的病已经发展到皮肉之间了，要不治还会加深。”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30313" y="4140200"/>
            <a:ext cx="156051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ts val="18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结果：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06700" y="4140200"/>
            <a:ext cx="7529513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蔡桓侯听了很不高兴，没有理睬他。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7173" name="文本框 16"/>
          <p:cNvSpPr txBox="1"/>
          <p:nvPr/>
        </p:nvSpPr>
        <p:spPr>
          <a:xfrm>
            <a:off x="515938" y="274638"/>
            <a:ext cx="246856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r>
              <a:rPr lang="zh-CN" altLang="en-US" sz="36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二见蔡桓侯</a:t>
            </a:r>
            <a:endParaRPr lang="zh-CN" altLang="en-US" sz="36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749800" y="2193925"/>
            <a:ext cx="423863" cy="4699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173663" y="4159250"/>
            <a:ext cx="1914525" cy="5461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521575" y="4175125"/>
            <a:ext cx="2247900" cy="53181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5" name="线形标注 2 14"/>
          <p:cNvSpPr/>
          <p:nvPr/>
        </p:nvSpPr>
        <p:spPr>
          <a:xfrm>
            <a:off x="6775450" y="5205413"/>
            <a:ext cx="1997075" cy="642938"/>
          </a:xfrm>
          <a:prstGeom prst="borderCallout2">
            <a:avLst>
              <a:gd name="adj1" fmla="val -70553"/>
              <a:gd name="adj2" fmla="val 84260"/>
              <a:gd name="adj3" fmla="val -4347"/>
              <a:gd name="adj4" fmla="val 41271"/>
              <a:gd name="adj5" fmla="val -73616"/>
              <a:gd name="adj6" fmla="val 330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FC02FA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不耐烦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FC02FA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01850" y="290513"/>
            <a:ext cx="7221538" cy="644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/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——</a:t>
            </a:r>
            <a:r>
              <a:rPr lang="zh-CN" altLang="en-US" sz="3600" b="1" dirty="0">
                <a:solidFill>
                  <a:srgbClr val="E9338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病在皮肉</a:t>
            </a:r>
            <a:endParaRPr lang="zh-CN" altLang="en-US" sz="3600" b="1" dirty="0">
              <a:solidFill>
                <a:srgbClr val="E9338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5173663" y="1814513"/>
            <a:ext cx="638175" cy="379413"/>
          </a:xfrm>
          <a:prstGeom prst="straightConnector1">
            <a:avLst/>
          </a:prstGeom>
          <a:ln w="50800">
            <a:solidFill>
              <a:srgbClr val="E933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5813425" y="1517650"/>
            <a:ext cx="5056188" cy="490538"/>
          </a:xfrm>
          <a:prstGeom prst="roundRect">
            <a:avLst/>
          </a:prstGeom>
          <a:noFill/>
          <a:ln>
            <a:solidFill>
              <a:srgbClr val="E93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说明扁鹊记挂着蔡桓侯的病情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7181" name="图片 15"/>
          <p:cNvPicPr>
            <a:picLocks noChangeAspect="1"/>
          </p:cNvPicPr>
          <p:nvPr/>
        </p:nvPicPr>
        <p:blipFill>
          <a:blip r:embed="rId2"/>
          <a:srcRect l="13297" t="4501" r="20406" b="5215"/>
          <a:stretch>
            <a:fillRect/>
          </a:stretch>
        </p:blipFill>
        <p:spPr>
          <a:xfrm>
            <a:off x="10442575" y="4819650"/>
            <a:ext cx="1352550" cy="1843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矩形标注 16"/>
          <p:cNvSpPr/>
          <p:nvPr/>
        </p:nvSpPr>
        <p:spPr>
          <a:xfrm>
            <a:off x="4286250" y="5041900"/>
            <a:ext cx="3543300" cy="628650"/>
          </a:xfrm>
          <a:prstGeom prst="wedgeRectCallout">
            <a:avLst>
              <a:gd name="adj1" fmla="val 67956"/>
              <a:gd name="adj2" fmla="val 483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E9338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这次蔡桓侯病在哪里？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E9338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18" name="图片 17" descr="0b2b4647bd66e19fe49b0a952cfe105f_u=3611964339,1506238621&amp;fm=26&amp;gp=0"/>
          <p:cNvPicPr>
            <a:picLocks noChangeAspect="1"/>
          </p:cNvPicPr>
          <p:nvPr/>
        </p:nvPicPr>
        <p:blipFill>
          <a:blip r:embed="rId3"/>
          <a:srcRect l="15234" t="8864" r="25304" b="12955"/>
          <a:stretch>
            <a:fillRect/>
          </a:stretch>
        </p:blipFill>
        <p:spPr>
          <a:xfrm>
            <a:off x="8407400" y="4640263"/>
            <a:ext cx="1460500" cy="220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圆角矩形 18"/>
          <p:cNvSpPr/>
          <p:nvPr/>
        </p:nvSpPr>
        <p:spPr>
          <a:xfrm>
            <a:off x="515620" y="2889250"/>
            <a:ext cx="4130040" cy="550545"/>
          </a:xfrm>
          <a:prstGeom prst="roundRect">
            <a:avLst/>
          </a:prstGeom>
          <a:noFill/>
          <a:ln w="25400">
            <a:solidFill>
              <a:srgbClr val="E93380"/>
            </a:solidFill>
          </a:ln>
          <a:effectLst>
            <a:glow rad="101600">
              <a:srgbClr val="FFFF00">
                <a:alpha val="40000"/>
              </a:srgb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3" grpId="0" bldLvl="0" animBg="1"/>
      <p:bldP spid="5" grpId="0" bldLvl="0" animBg="1"/>
      <p:bldP spid="6" grpId="0" bldLvl="0" animBg="1"/>
      <p:bldP spid="15" grpId="0" bldLvl="0" animBg="1"/>
      <p:bldP spid="4" grpId="0"/>
      <p:bldP spid="11" grpId="0" animBg="1"/>
      <p:bldP spid="1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90613" y="2341563"/>
            <a:ext cx="10626725" cy="1419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>
              <a:lnSpc>
                <a:spcPct val="120000"/>
              </a:lnSpc>
              <a:spcBef>
                <a:spcPts val="12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十天后，扁鹊再一次来拜访，对蔡桓侯说：“您的病已经发展到肠胃里，再不治会更加严重。”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84363" y="4341813"/>
            <a:ext cx="1558925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ts val="18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结果：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02025" y="4341813"/>
            <a:ext cx="5232400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蔡桓公听了非常不高兴。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8197" name="文本框 21"/>
          <p:cNvSpPr txBox="1"/>
          <p:nvPr/>
        </p:nvSpPr>
        <p:spPr>
          <a:xfrm>
            <a:off x="909638" y="423863"/>
            <a:ext cx="2468562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r>
              <a:rPr lang="zh-CN" altLang="en-US" sz="36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三见蔡桓侯</a:t>
            </a:r>
            <a:endParaRPr lang="zh-CN" altLang="en-US" sz="36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60925" y="2427288"/>
            <a:ext cx="1560513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再一次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02313" y="4341813"/>
            <a:ext cx="2478087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非常不高兴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89188" y="490538"/>
            <a:ext cx="7221537" cy="644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/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——</a:t>
            </a:r>
            <a:r>
              <a:rPr lang="zh-CN" altLang="en-US" sz="3600" b="1" dirty="0">
                <a:solidFill>
                  <a:srgbClr val="E9338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病在肠胃</a:t>
            </a:r>
            <a:endParaRPr lang="zh-CN" altLang="en-US" sz="3600" b="1" dirty="0">
              <a:solidFill>
                <a:srgbClr val="E9338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02450" y="1819275"/>
            <a:ext cx="5187950" cy="522288"/>
          </a:xfrm>
          <a:prstGeom prst="rect">
            <a:avLst/>
          </a:prstGeom>
          <a:noFill/>
          <a:ln w="19050" cap="flat" cmpd="sng">
            <a:solidFill>
              <a:srgbClr val="E933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表现出扁鹊对蔡桓侯病情的担忧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6264275" y="2166938"/>
            <a:ext cx="638175" cy="379413"/>
          </a:xfrm>
          <a:prstGeom prst="straightConnector1">
            <a:avLst/>
          </a:prstGeom>
          <a:ln w="50800">
            <a:solidFill>
              <a:srgbClr val="E933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6902450" y="4986338"/>
            <a:ext cx="695325" cy="234950"/>
          </a:xfrm>
          <a:prstGeom prst="straightConnector1">
            <a:avLst/>
          </a:prstGeom>
          <a:ln w="50800">
            <a:solidFill>
              <a:srgbClr val="E9338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683500" y="4986338"/>
            <a:ext cx="2327275" cy="522287"/>
          </a:xfrm>
          <a:prstGeom prst="rect">
            <a:avLst/>
          </a:prstGeom>
          <a:noFill/>
          <a:ln w="31750" cap="flat" cmpd="sng">
            <a:solidFill>
              <a:srgbClr val="E933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t" anchorCtr="0">
            <a:spAutoFit/>
          </a:bodyPr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态度更加恶劣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8205" name="图片 8"/>
          <p:cNvPicPr>
            <a:picLocks noChangeAspect="1"/>
          </p:cNvPicPr>
          <p:nvPr/>
        </p:nvPicPr>
        <p:blipFill>
          <a:blip r:embed="rId2"/>
          <a:srcRect l="13297" t="4501" r="20406" b="5215"/>
          <a:stretch>
            <a:fillRect/>
          </a:stretch>
        </p:blipFill>
        <p:spPr>
          <a:xfrm>
            <a:off x="10442575" y="4819650"/>
            <a:ext cx="1352550" cy="1843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标注 10"/>
          <p:cNvSpPr/>
          <p:nvPr/>
        </p:nvSpPr>
        <p:spPr>
          <a:xfrm>
            <a:off x="4286250" y="5041900"/>
            <a:ext cx="3543300" cy="628650"/>
          </a:xfrm>
          <a:prstGeom prst="wedgeRectCallout">
            <a:avLst>
              <a:gd name="adj1" fmla="val 67956"/>
              <a:gd name="adj2" fmla="val 4838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E9338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这次蔡桓侯病在哪里？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E9338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pic>
        <p:nvPicPr>
          <p:cNvPr id="18" name="图片 17" descr="0b2b4647bd66e19fe49b0a952cfe105f_u=3611964339,1506238621&amp;fm=26&amp;gp=0"/>
          <p:cNvPicPr>
            <a:picLocks noChangeAspect="1"/>
          </p:cNvPicPr>
          <p:nvPr/>
        </p:nvPicPr>
        <p:blipFill>
          <a:blip r:embed="rId3"/>
          <a:srcRect l="15234" t="8864" r="25304" b="12955"/>
          <a:stretch>
            <a:fillRect/>
          </a:stretch>
        </p:blipFill>
        <p:spPr>
          <a:xfrm>
            <a:off x="8407400" y="4640263"/>
            <a:ext cx="1460500" cy="2201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圆角矩形 18"/>
          <p:cNvSpPr/>
          <p:nvPr/>
        </p:nvSpPr>
        <p:spPr>
          <a:xfrm>
            <a:off x="3048635" y="3153409"/>
            <a:ext cx="3634740" cy="550545"/>
          </a:xfrm>
          <a:prstGeom prst="roundRect">
            <a:avLst/>
          </a:prstGeom>
          <a:noFill/>
          <a:ln w="25400">
            <a:solidFill>
              <a:srgbClr val="E93380"/>
            </a:solidFill>
          </a:ln>
          <a:effectLst>
            <a:glow rad="101600">
              <a:srgbClr val="FFFF00">
                <a:alpha val="40000"/>
              </a:srgb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2" grpId="0"/>
      <p:bldP spid="14" grpId="0"/>
      <p:bldP spid="3" grpId="0"/>
      <p:bldP spid="4" grpId="0" animBg="1"/>
      <p:bldP spid="8" grpId="0" animBg="1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文本框 26"/>
          <p:cNvSpPr txBox="1"/>
          <p:nvPr/>
        </p:nvSpPr>
        <p:spPr>
          <a:xfrm>
            <a:off x="854075" y="639763"/>
            <a:ext cx="2468563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r>
              <a:rPr lang="zh-CN" altLang="en-US" sz="36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四见蔡桓侯</a:t>
            </a:r>
            <a:endParaRPr lang="zh-CN" altLang="en-US" sz="36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7075" y="1631950"/>
            <a:ext cx="10929938" cy="15319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又过了十天，扁鹊老远望见蔡桓侯，只看了几眼，就掉头跑了。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16550" y="1784350"/>
            <a:ext cx="2019300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老远望见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81100" y="2492375"/>
            <a:ext cx="2019300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掉头跑了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7" name="线形标注 2 6"/>
          <p:cNvSpPr/>
          <p:nvPr/>
        </p:nvSpPr>
        <p:spPr>
          <a:xfrm>
            <a:off x="2981325" y="3441700"/>
            <a:ext cx="8394700" cy="1584325"/>
          </a:xfrm>
          <a:prstGeom prst="borderCallout2">
            <a:avLst>
              <a:gd name="adj1" fmla="val -51663"/>
              <a:gd name="adj2" fmla="val 43142"/>
              <a:gd name="adj3" fmla="val -1620"/>
              <a:gd name="adj4" fmla="val 40585"/>
              <a:gd name="adj5" fmla="val -17228"/>
              <a:gd name="adj6" fmla="val 427"/>
            </a:avLst>
          </a:prstGeom>
          <a:solidFill>
            <a:srgbClr val="E8FFEA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10160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蔡桓侯的病已经无法医治，扁鹊也无能为力，同时也反映出扁鹊医术高明。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89188" y="684213"/>
            <a:ext cx="7221537" cy="644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/>
            <a:r>
              <a:rPr lang="en-US" altLang="zh-CN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——</a:t>
            </a:r>
            <a:r>
              <a:rPr lang="zh-CN" altLang="en-US" sz="3600" b="1" dirty="0">
                <a:solidFill>
                  <a:srgbClr val="E9338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病在骨髓</a:t>
            </a:r>
            <a:endParaRPr lang="zh-CN" altLang="en-US" sz="3600" b="1" dirty="0">
              <a:solidFill>
                <a:srgbClr val="E9338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pic>
        <p:nvPicPr>
          <p:cNvPr id="9224" name="图片 8"/>
          <p:cNvPicPr>
            <a:picLocks noChangeAspect="1"/>
          </p:cNvPicPr>
          <p:nvPr/>
        </p:nvPicPr>
        <p:blipFill>
          <a:blip r:embed="rId2"/>
          <a:srcRect l="13297" t="4501" r="20406" b="5215"/>
          <a:stretch>
            <a:fillRect/>
          </a:stretch>
        </p:blipFill>
        <p:spPr>
          <a:xfrm>
            <a:off x="10496550" y="4884738"/>
            <a:ext cx="1352550" cy="1844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 bldLvl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25475" y="406399"/>
            <a:ext cx="10941050" cy="1531620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>
            <a:glow rad="63500">
              <a:srgbClr val="92D050">
                <a:alpha val="40000"/>
              </a:srgbClr>
            </a:glow>
          </a:effectLst>
        </p:spPr>
        <p:txBody>
          <a:bodyPr>
            <a:spAutoFit/>
          </a:bodyPr>
          <a:lstStyle/>
          <a:p>
            <a:pPr marR="0" indent="1016000" defTabSz="914400" fontAlgn="auto">
              <a:lnSpc>
                <a:spcPct val="130000"/>
              </a:lnSpc>
              <a:spcBef>
                <a:spcPts val="18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1">
                <a:solidFill>
                  <a:srgbClr val="E9338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楷体" panose="02010609060101010101" pitchFamily="49" charset="-122"/>
              </a:rPr>
              <a:t>结果真的如扁鹊所说的那样吗？蔡桓侯的态度有了怎样的转变？他的结局如何？</a:t>
            </a:r>
            <a:endParaRPr kumimoji="0" lang="zh-CN" altLang="en-US" sz="3600" b="1" kern="1200" cap="none" spc="0" normalizeH="0" baseline="0" noProof="1">
              <a:solidFill>
                <a:srgbClr val="E9338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38300" y="2578100"/>
            <a:ext cx="9686925" cy="2251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1016000">
              <a:lnSpc>
                <a:spcPct val="130000"/>
              </a:lnSpc>
              <a:spcBef>
                <a:spcPts val="1200"/>
              </a:spcBef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五天之后，蔡桓侯浑身疼痛，派人去请扁鹊给他治病。扁鹊早知道蔡桓侯要来请他，几天前就跑到秦国去了。不久，蔡桓侯病死了。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415088" y="2751138"/>
            <a:ext cx="1820863" cy="5270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9075738" y="4156075"/>
            <a:ext cx="989013" cy="57467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42940" y="4829810"/>
            <a:ext cx="5218430" cy="521970"/>
          </a:xfrm>
          <a:prstGeom prst="rect">
            <a:avLst/>
          </a:prstGeom>
          <a:noFill/>
          <a:ln w="28575" cap="flat" cmpd="sng">
            <a:gradFill>
              <a:gsLst>
                <a:gs pos="0">
                  <a:srgbClr val="0000FF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prstDash val="sysDot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marR="0" algn="ctr" defTabSz="914400" fontAlgn="auto">
              <a:buClrTx/>
              <a:buSzTx/>
              <a:buFontTx/>
              <a:buNone/>
              <a:defRPr/>
            </a:pPr>
            <a:r>
              <a:rPr kumimoji="0" lang="zh-CN" altLang="en-US" sz="2800" kern="1200" cap="none" spc="0" normalizeH="0" baseline="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不听劝告、追悔莫及、自食恶果</a:t>
            </a:r>
            <a:endParaRPr kumimoji="0" lang="zh-CN" altLang="en-US" sz="2800" kern="1200" cap="none" spc="0" normalizeH="0" baseline="0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38300" y="2181225"/>
            <a:ext cx="1560513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spcBef>
                <a:spcPts val="18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结果：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512300" y="2241550"/>
            <a:ext cx="1612900" cy="5222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ctr"/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相信扁鹊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066338" y="2740025"/>
            <a:ext cx="506413" cy="561975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50" name="图片 11"/>
          <p:cNvPicPr>
            <a:picLocks noChangeAspect="1"/>
          </p:cNvPicPr>
          <p:nvPr/>
        </p:nvPicPr>
        <p:blipFill>
          <a:blip r:embed="rId2"/>
          <a:srcRect l="13297" t="4501" r="20406" b="5215"/>
          <a:stretch>
            <a:fillRect/>
          </a:stretch>
        </p:blipFill>
        <p:spPr>
          <a:xfrm>
            <a:off x="10763250" y="5094288"/>
            <a:ext cx="1230313" cy="16779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bldLvl="0" animBg="1"/>
      <p:bldP spid="6" grpId="0" bldLvl="0" animBg="1"/>
      <p:bldP spid="4" grpId="0"/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856</Words>
  <Application>WPS 演示</Application>
  <PresentationFormat>宽屏</PresentationFormat>
  <Paragraphs>98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Calibri Light</vt:lpstr>
      <vt:lpstr>等线</vt:lpstr>
      <vt:lpstr>楷体</vt:lpstr>
      <vt:lpstr>+mn-ea</vt:lpstr>
      <vt:lpstr>Segoe Print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5</cp:revision>
  <dcterms:created xsi:type="dcterms:W3CDTF">2020-08-28T11:39:00Z</dcterms:created>
  <dcterms:modified xsi:type="dcterms:W3CDTF">2021-10-18T03:47:17Z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D73FF2E4F9FD4D81AE9B6127184CF2C4</vt:lpwstr>
  </property>
</Properties>
</file>