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7" r:id="rId3"/>
    <p:sldId id="418" r:id="rId5"/>
    <p:sldId id="422" r:id="rId6"/>
    <p:sldId id="423" r:id="rId7"/>
    <p:sldId id="426" r:id="rId8"/>
    <p:sldId id="424" r:id="rId9"/>
    <p:sldId id="421" r:id="rId10"/>
    <p:sldId id="431" r:id="rId11"/>
    <p:sldId id="427" r:id="rId12"/>
    <p:sldId id="428" r:id="rId13"/>
    <p:sldId id="43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40" y="120"/>
      </p:cViewPr>
      <p:guideLst>
        <p:guide orient="horz" pos="2160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43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41" qsCatId="simple" csTypeId="urn:microsoft.com/office/officeart/2005/8/colors/colorful5#43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file:///E:\&#25945;&#26696;&#38598;\&#20844;&#24320;&#35838;&#25945;&#26696;\&#32426;&#26124;&#23398;&#23556;\h&#12290;&#12290;&#12290;1.mp4" TargetMode="External"/><Relationship Id="rId2" Type="http://schemas.openxmlformats.org/officeDocument/2006/relationships/video" Target="file:///E:\&#25945;&#26696;&#38598;\&#20844;&#24320;&#35838;&#25945;&#26696;\&#32426;&#26124;&#23398;&#23556;\h&#12290;&#12290;&#12290;1.mp4" TargetMode="Externa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20036" y="1225191"/>
            <a:ext cx="5184396" cy="11709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《</a:t>
            </a:r>
            <a:r>
              <a:rPr lang="zh-CN" altLang="en-US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纪昌学射</a:t>
            </a:r>
            <a:r>
              <a:rPr lang="en-US" altLang="zh-CN" sz="54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》</a:t>
            </a:r>
            <a:endParaRPr lang="en-US" altLang="zh-CN" sz="54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2972" y="3159144"/>
            <a:ext cx="9994855" cy="13709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</a:t>
            </a:r>
            <a:r>
              <a:rPr lang="zh-CN" altLang="zh-CN" sz="32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通过纪昌练眼力的过程，来体会纪昌的精神品质。</a:t>
            </a:r>
            <a:endParaRPr lang="zh-CN" altLang="en-US" sz="32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878" y="-53345"/>
            <a:ext cx="2468430" cy="7308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四年级</a:t>
            </a:r>
            <a:r>
              <a:rPr lang="en-US" altLang="zh-CN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上册</a:t>
            </a:r>
            <a:r>
              <a:rPr lang="en-US" altLang="zh-CN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第八单元 </a:t>
            </a:r>
            <a:r>
              <a:rPr lang="en-US" altLang="zh-CN" sz="1600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27</a:t>
            </a:r>
            <a:endParaRPr lang="en-US" altLang="zh-CN" sz="1600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511300" y="569912"/>
            <a:ext cx="2011680" cy="64516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600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rPr>
              <a:t>【小结】</a:t>
            </a:r>
            <a:endParaRPr lang="zh-CN" altLang="en-US" sz="36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74925" y="2555875"/>
            <a:ext cx="657542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   </a:t>
            </a:r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这节课我知道理解文本的方法有抓住关键词、联系生活、反复诵读等。通过这些方法</a:t>
            </a:r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我知道了纪昌是一个坚持不懈、持之以恒的人，我要努力成为像他这样的人。</a:t>
            </a:r>
            <a:endParaRPr lang="zh-CN" altLang="en-US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2574925" y="2555875"/>
            <a:ext cx="65754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   </a:t>
            </a:r>
            <a:r>
              <a:rPr lang="zh-CN" altLang="en-US" sz="6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感 谢 聆 听！</a:t>
            </a:r>
            <a:endParaRPr lang="zh-CN" altLang="en-US" sz="60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/>
          <p:nvPr/>
        </p:nvSpPr>
        <p:spPr>
          <a:xfrm>
            <a:off x="2425383" y="1406843"/>
            <a:ext cx="8135937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纪昌回家后又是怎样练习的呢？</a:t>
            </a:r>
            <a:r>
              <a:rPr lang="zh-CN" altLang="en-US" sz="3200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3200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7107" name="Text Box 3"/>
          <p:cNvSpPr txBox="1"/>
          <p:nvPr/>
        </p:nvSpPr>
        <p:spPr>
          <a:xfrm>
            <a:off x="424180" y="234950"/>
            <a:ext cx="2796540" cy="64516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【导入】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7870" y="2890520"/>
            <a:ext cx="1071689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纪昌回家之后，就开始练习起来。妻子织布的时候，他躺在织布机下面，睁大眼睛，注视着梭子来回穿梭</a:t>
            </a:r>
            <a:r>
              <a:rPr lang="zh-CN" altLang="en-US" b="1" dirty="0">
                <a:solidFill>
                  <a:srgbClr val="0066FF"/>
                </a:solidFill>
                <a:latin typeface="Arial" panose="020B0604020202020204" pitchFamily="34" charset="0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5130" y="160655"/>
            <a:ext cx="29089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【知识讲解】</a:t>
            </a:r>
            <a:endParaRPr lang="zh-CN" altLang="en-US" sz="36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r>
              <a:rPr lang="zh-CN" altLang="en-US" sz="3600" dirty="0">
                <a:solidFill>
                  <a:srgbClr val="262626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【难点突破】</a:t>
            </a:r>
            <a:endParaRPr lang="zh-CN" altLang="en-US" sz="3600" dirty="0">
              <a:latin typeface="Arial" panose="020B0604020202020204" pitchFamily="34" charset="0"/>
              <a:ea typeface="黑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1785" y="2243455"/>
            <a:ext cx="810387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妻子织布的时候，他躺在织布机下面，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睁大眼睛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注视</a:t>
            </a:r>
            <a:r>
              <a:rPr lang="zh-CN" altLang="en-US" sz="3200" b="1" dirty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着梭子来回穿梭。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图片 21511" descr="2007100515430720"/>
          <p:cNvPicPr>
            <a:picLocks noChangeAspect="1"/>
          </p:cNvPicPr>
          <p:nvPr/>
        </p:nvPicPr>
        <p:blipFill>
          <a:blip r:embed="rId2"/>
          <a:srcRect t="8398" b="24269"/>
          <a:stretch>
            <a:fillRect/>
          </a:stretch>
        </p:blipFill>
        <p:spPr>
          <a:xfrm>
            <a:off x="2686685" y="1857693"/>
            <a:ext cx="8640763" cy="3529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3" name="Text Box 4"/>
          <p:cNvSpPr txBox="1"/>
          <p:nvPr/>
        </p:nvSpPr>
        <p:spPr>
          <a:xfrm>
            <a:off x="5087938" y="836613"/>
            <a:ext cx="130048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400" dirty="0">
                <a:latin typeface="Arial" panose="020B0604020202020204" pitchFamily="34" charset="0"/>
              </a:rPr>
              <a:t>梭子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51510" y="-147955"/>
            <a:ext cx="3637915" cy="175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【知识讲解】</a:t>
            </a:r>
            <a:endParaRPr lang="zh-CN" altLang="en-US" sz="36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262626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  </a:t>
            </a:r>
            <a:r>
              <a:rPr lang="zh-CN" altLang="en-US" sz="36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【难点突破】</a:t>
            </a:r>
            <a:endParaRPr lang="zh-CN" altLang="zh-CN" sz="36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/>
      <p:bldP spid="2151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8430" y="350520"/>
            <a:ext cx="1666240" cy="922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【知识讲解】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rgbClr val="262626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  </a:t>
            </a:r>
            <a:r>
              <a:rPr lang="zh-CN" altLang="en-US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【难点突破】</a:t>
            </a:r>
            <a:endParaRPr lang="zh-CN" altLang="en-US"/>
          </a:p>
        </p:txBody>
      </p:sp>
      <p:pic>
        <p:nvPicPr>
          <p:cNvPr id="4" name="h。。。1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63115" y="439420"/>
            <a:ext cx="9354185" cy="597916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文本框 68"/>
          <p:cNvSpPr txBox="1"/>
          <p:nvPr/>
        </p:nvSpPr>
        <p:spPr>
          <a:xfrm>
            <a:off x="1826895" y="970280"/>
            <a:ext cx="33394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【知识讲解】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rgbClr val="262626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  </a:t>
            </a: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【难点突破】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54480" y="2644775"/>
            <a:ext cx="962914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79400" algn="l"/>
            <a:r>
              <a:rPr lang="zh-CN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纪昌躺在织布机下面，睁大眼睛，注视着梭子来回穿梭。</a:t>
            </a:r>
            <a:endParaRPr lang="zh-CN" sz="32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79400" algn="l"/>
            <a:r>
              <a:rPr lang="zh-CN" sz="3200" b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en-US" sz="3200" b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文本框 68"/>
          <p:cNvSpPr txBox="1"/>
          <p:nvPr/>
        </p:nvSpPr>
        <p:spPr>
          <a:xfrm>
            <a:off x="313690" y="171450"/>
            <a:ext cx="33394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【知识讲解】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r>
              <a:rPr lang="zh-CN" altLang="en-US" sz="2800" dirty="0">
                <a:solidFill>
                  <a:srgbClr val="262626"/>
                </a:solidFill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  </a:t>
            </a: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【难点突破】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890395" y="1124585"/>
            <a:ext cx="962914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79400" algn="l"/>
            <a:r>
              <a:rPr lang="zh-CN" sz="3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纪昌躺在织布机下面，睁大眼睛，注视着梭子来回穿梭。</a:t>
            </a:r>
            <a:endParaRPr lang="zh-CN" sz="32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79400" algn="l"/>
            <a:r>
              <a:rPr lang="zh-CN" sz="3200" b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en-US" sz="3200" b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0395" y="2238375"/>
            <a:ext cx="81711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当晨曦微露，雄鸡报晓之时</a:t>
            </a:r>
            <a:r>
              <a:rPr lang="en-US" alt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-----</a:t>
            </a:r>
            <a:endParaRPr lang="zh-CN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11680" y="2693035"/>
            <a:ext cx="63163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直到夜阑人静，油灯昏黄，纪昌仍然躺在</a:t>
            </a:r>
            <a:r>
              <a:rPr lang="en-US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---</a:t>
            </a:r>
            <a:endParaRPr lang="en-US" b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79400" algn="l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243455" y="3106420"/>
            <a:ext cx="6838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夏天，烈日炎炎，蚊虫叮咬，纪昌还是躺在</a:t>
            </a:r>
            <a:r>
              <a:rPr lang="en-US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</a:t>
            </a:r>
            <a:endParaRPr lang="en-US" b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79400" algn="l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16810" y="3526790"/>
            <a:ext cx="50615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冬天，大雪纷飞，天寒地冻，纪昌依旧躺在</a:t>
            </a:r>
            <a:r>
              <a:rPr lang="en-US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</a:t>
            </a:r>
            <a:endParaRPr lang="en-US" b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79400" algn="l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783840" y="3997960"/>
            <a:ext cx="6085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9400" algn="l"/>
            <a:r>
              <a:rPr lang="zh-CN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就这样，季节交替，寒来暑往，两年，七百三十个日日夜夜，纪昌就这样重复着做同一件事情。如果是你，会觉得枯燥么？会觉得乏味么？可是纪昌就这么始终躺在</a:t>
            </a:r>
            <a:r>
              <a:rPr lang="en-US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---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0" grpId="1"/>
      <p:bldP spid="3" grpId="0"/>
      <p:bldP spid="3" grpId="1"/>
      <p:bldP spid="4" grpId="0"/>
      <p:bldP spid="4" grpId="1"/>
      <p:bldP spid="5" grpId="0"/>
      <p:bldP spid="5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/>
          <p:nvPr/>
        </p:nvSpPr>
        <p:spPr>
          <a:xfrm>
            <a:off x="1883728" y="1943100"/>
            <a:ext cx="8424862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你觉得纪昌是一个</a:t>
            </a:r>
            <a:r>
              <a:rPr lang="zh-CN" altLang="en-US" sz="4000" b="1" u="sng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4000" b="1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的人！</a:t>
            </a:r>
            <a:endParaRPr lang="zh-CN" altLang="en-US" sz="4000" b="1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            </a:t>
            </a:r>
            <a:br>
              <a:rPr lang="zh-CN" altLang="en-US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</a:br>
            <a:endParaRPr lang="zh-CN" altLang="en-US" sz="40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6450" y="246380"/>
            <a:ext cx="2858770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【课堂练习】</a:t>
            </a:r>
            <a:endParaRPr lang="zh-CN" altLang="en-US" sz="3200" dirty="0">
              <a:latin typeface="Arial" panose="020B0604020202020204" pitchFamily="34" charset="0"/>
              <a:ea typeface="黑体" panose="02010609060101010101" charset="-122"/>
              <a:sym typeface="+mn-ea"/>
            </a:endParaRPr>
          </a:p>
          <a:p>
            <a:r>
              <a:rPr lang="zh-CN" altLang="en-US" sz="3200" dirty="0">
                <a:latin typeface="Arial" panose="020B0604020202020204" pitchFamily="34" charset="0"/>
                <a:ea typeface="黑体" panose="02010609060101010101" charset="-122"/>
                <a:sym typeface="+mn-ea"/>
              </a:rPr>
              <a:t>【巩固难点】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</a:endParaRPr>
          </a:p>
          <a:p>
            <a:endParaRPr lang="zh-CN" altLang="en-US" sz="2800">
              <a:latin typeface="华文彩云" panose="02010800040101010101" pitchFamily="2" charset="-122"/>
              <a:ea typeface="华文彩云" panose="02010800040101010101" pitchFamily="2" charset="-122"/>
              <a:cs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2865" y="2573655"/>
            <a:ext cx="434403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                  </a:t>
            </a:r>
            <a:r>
              <a:rPr lang="zh-CN" altLang="en-US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勤学苦练</a:t>
            </a:r>
            <a:endParaRPr lang="zh-CN" altLang="en-US" sz="40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坚持不懈</a:t>
            </a:r>
            <a:endParaRPr lang="zh-CN" altLang="en-US" sz="4000" b="1" dirty="0">
              <a:solidFill>
                <a:srgbClr val="FF00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持之以恒</a:t>
            </a:r>
            <a:endParaRPr lang="zh-CN" altLang="en-US" sz="400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WPS 演示</Application>
  <PresentationFormat>宽屏</PresentationFormat>
  <Paragraphs>76</Paragraphs>
  <Slides>11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楷体_GB2312</vt:lpstr>
      <vt:lpstr>新宋体</vt:lpstr>
      <vt:lpstr>华文彩云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182</cp:revision>
  <dcterms:created xsi:type="dcterms:W3CDTF">2019-06-19T02:08:00Z</dcterms:created>
  <dcterms:modified xsi:type="dcterms:W3CDTF">2021-10-18T03:50:12Z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5BE6AB000BDC4BC889BAFB805DCC9120</vt:lpwstr>
  </property>
</Properties>
</file>