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5" r:id="rId3"/>
    <p:sldId id="420" r:id="rId4"/>
    <p:sldId id="412" r:id="rId5"/>
    <p:sldId id="408" r:id="rId6"/>
    <p:sldId id="409" r:id="rId7"/>
    <p:sldId id="410" r:id="rId8"/>
    <p:sldId id="411" r:id="rId9"/>
    <p:sldId id="407" r:id="rId10"/>
    <p:sldId id="413" r:id="rId11"/>
    <p:sldId id="414" r:id="rId12"/>
    <p:sldId id="415" r:id="rId13"/>
    <p:sldId id="416" r:id="rId14"/>
    <p:sldId id="417" r:id="rId15"/>
    <p:sldId id="418" r:id="rId16"/>
    <p:sldId id="419" r:id="rId1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9D2B"/>
    <a:srgbClr val="58B832"/>
    <a:srgbClr val="FFCCFF"/>
    <a:srgbClr val="018FEF"/>
    <a:srgbClr val="D2FED9"/>
    <a:srgbClr val="6DFB85"/>
    <a:srgbClr val="66CC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4615" autoAdjust="0"/>
    <p:restoredTop sz="97117" autoAdjust="0"/>
  </p:normalViewPr>
  <p:slideViewPr>
    <p:cSldViewPr>
      <p:cViewPr>
        <p:scale>
          <a:sx n="60" d="100"/>
          <a:sy n="60" d="100"/>
        </p:scale>
        <p:origin x="-62" y="-42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37983" y="2149475"/>
            <a:ext cx="7068035" cy="1881188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37982" y="4054651"/>
            <a:ext cx="7068036" cy="10033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2184B-E332-4C0D-B0F1-9E314911344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8CE57-F7B3-4CC5-A874-4001F46C35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29068"/>
            <a:ext cx="7886700" cy="557509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3E6EA-7226-42C3-88A5-9C518649F657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DB6A1-3D85-4F47-A37A-F4259A6DC47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77243"/>
            <a:ext cx="7886699" cy="4673600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CD0AE-A1EB-427C-9E1F-ADEF8C6F508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E61C5-1569-46E4-8D3D-70B10F8F771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7"/>
          <p:cNvSpPr/>
          <p:nvPr>
            <p:custDataLst>
              <p:tags r:id="rId2"/>
            </p:custDataLst>
          </p:nvPr>
        </p:nvSpPr>
        <p:spPr bwMode="auto">
          <a:xfrm>
            <a:off x="7518400" y="0"/>
            <a:ext cx="463550" cy="37750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9"/>
          <p:cNvSpPr/>
          <p:nvPr>
            <p:custDataLst>
              <p:tags r:id="rId3"/>
            </p:custDataLst>
          </p:nvPr>
        </p:nvSpPr>
        <p:spPr bwMode="auto">
          <a:xfrm>
            <a:off x="7518400" y="5211763"/>
            <a:ext cx="463550" cy="16462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8650" y="3721629"/>
            <a:ext cx="6355111" cy="1572859"/>
          </a:xfrm>
          <a:solidFill>
            <a:schemeClr val="accent1"/>
          </a:solidFill>
        </p:spPr>
        <p:txBody>
          <a:bodyPr>
            <a:noAutofit/>
          </a:bodyPr>
          <a:lstStyle>
            <a:lvl1pPr algn="ctr"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E94FA-8F7D-46A6-B312-A49520AF7706}" type="datetimeFigureOut">
              <a:rPr lang="zh-CN" altLang="en-US"/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fld id="{60F7907A-E6FD-4E9A-8762-2AA76CDDBFC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6959" y="1273445"/>
            <a:ext cx="7898391" cy="2323253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8650" y="3894667"/>
            <a:ext cx="7898391" cy="2323253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887DD-3970-4B57-867E-1EF28743D41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D39D4-52E2-470F-AD5F-ECF894AA358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82155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106067"/>
            <a:ext cx="3868340" cy="4028726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82155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106067"/>
            <a:ext cx="3887391" cy="402872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6FA39-A402-487D-B7B4-657C3D565F38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67927-F0B8-4F61-A2F7-1E0CF1330F4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6"/>
          <p:cNvSpPr/>
          <p:nvPr/>
        </p:nvSpPr>
        <p:spPr>
          <a:xfrm>
            <a:off x="-17463" y="3238500"/>
            <a:ext cx="9178926" cy="38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32500" lnSpcReduction="20000"/>
          </a:bodyPr>
          <a:lstStyle/>
          <a:p>
            <a:pPr algn="ctr">
              <a:defRPr/>
            </a:pPr>
            <a:endParaRPr lang="zh-CN" altLang="en-US" sz="6600" b="1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26356" y="2400300"/>
            <a:ext cx="5091289" cy="2057400"/>
          </a:xfr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 sz="6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 wrap="square"/>
          <a:lstStyle>
            <a:lvl1pPr>
              <a:defRPr/>
            </a:lvl1pPr>
          </a:lstStyle>
          <a:p>
            <a:pPr>
              <a:defRPr/>
            </a:pPr>
            <a:fld id="{03438B23-D4D7-479F-9382-26984A9D268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 wrap="square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wrap="square">
            <a:normAutofit/>
          </a:bodyPr>
          <a:lstStyle>
            <a:lvl1pPr>
              <a:defRPr/>
            </a:lvl1pPr>
          </a:lstStyle>
          <a:p>
            <a:pPr>
              <a:defRPr/>
            </a:pPr>
            <a:fld id="{784E838C-2509-4E7D-9F6D-5BCFB12F4C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A8C34-C834-44CB-8279-E0A892CA5924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F9329-9B70-47D7-AA4C-5A0CB39AFB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936980"/>
            <a:ext cx="3196800" cy="1600200"/>
          </a:xfrm>
        </p:spPr>
        <p:txBody>
          <a:bodyPr anchor="t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14391" y="959205"/>
            <a:ext cx="4478400" cy="54036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537180"/>
            <a:ext cx="31968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50580-4279-4F4E-8B8A-23AE0F90FB1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33850-849E-4402-9F16-A2B0936B976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36994" y="365125"/>
            <a:ext cx="1278356" cy="5811838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427871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BA116-78DE-4657-9CC5-0878F45C4FF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F9CC4-1FB5-4876-AE49-328315C0858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4.xml"/><Relationship Id="rId12" Type="http://schemas.openxmlformats.org/officeDocument/2006/relationships/tags" Target="../tags/tag3.xml"/><Relationship Id="rId11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 bwMode="auto">
          <a:xfrm>
            <a:off x="0" y="0"/>
            <a:ext cx="5203825" cy="823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 bwMode="auto">
          <a:xfrm>
            <a:off x="628650" y="1095375"/>
            <a:ext cx="7886700" cy="51704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800" smtClean="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B131856-EB76-4540-B510-BE1D71E5956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800" smtClean="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AD8D0E4-C153-4851-B9DA-FA978EA3EBA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171450" indent="-171450" algn="just" defTabSz="685800" rtl="0" fontAlgn="base">
        <a:lnSpc>
          <a:spcPct val="12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404040"/>
          </a:solidFill>
          <a:latin typeface="+mn-lt"/>
          <a:ea typeface="+mn-ea"/>
          <a:cs typeface="+mn-cs"/>
        </a:defRPr>
      </a:lvl1pPr>
      <a:lvl2pPr marL="514350" indent="-171450" algn="just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57250" indent="-171450" algn="just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200150" indent="-171450" algn="just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4pPr>
      <a:lvl5pPr marL="1543050" indent="-171450" algn="just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500034" y="500042"/>
            <a:ext cx="420660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</a:t>
            </a:r>
            <a:r>
              <a:rPr lang="zh-CN" altLang="en-US" sz="24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教材四年级</a:t>
            </a:r>
            <a:r>
              <a:rPr lang="zh-CN" altLang="en-US" sz="24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上</a:t>
            </a:r>
            <a:r>
              <a:rPr lang="zh-CN" altLang="en-US" sz="24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册第八单元</a:t>
            </a:r>
            <a:endParaRPr lang="zh-CN" altLang="en-US" sz="24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1857356" y="2000240"/>
            <a:ext cx="5222875" cy="1014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6000" b="1" dirty="0" smtClean="0">
                <a:solidFill>
                  <a:srgbClr val="0000CC"/>
                </a:solidFill>
                <a:latin typeface="Adobe 宋体 Std L"/>
                <a:ea typeface="Adobe 宋体 Std L"/>
                <a:cs typeface="Adobe 宋体 Std L"/>
              </a:rPr>
              <a:t> </a:t>
            </a:r>
            <a:r>
              <a:rPr lang="zh-CN" altLang="en-US" sz="6000" b="1" dirty="0" smtClean="0">
                <a:solidFill>
                  <a:srgbClr val="0000CC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语文园地八</a:t>
            </a:r>
            <a:endParaRPr lang="zh-CN" altLang="en-US" sz="6000" b="1" dirty="0">
              <a:solidFill>
                <a:srgbClr val="0000CC"/>
              </a:solidFill>
              <a:latin typeface="幼圆" panose="02010509060101010101" charset="-122"/>
              <a:ea typeface="幼圆" panose="02010509060101010101" charset="-122"/>
              <a:cs typeface="幼圆" panose="02010509060101010101" charset="-122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1785918" y="4071942"/>
            <a:ext cx="60325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400" b="1" dirty="0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468313" y="180975"/>
            <a:ext cx="2872902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教材四年级</a:t>
            </a: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上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册第八单元</a:t>
            </a:r>
            <a:endParaRPr lang="zh-CN" altLang="en-US" sz="16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7488" y="642918"/>
            <a:ext cx="3035300" cy="645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ea typeface="宋体" panose="02010600030101010101" pitchFamily="2" charset="-122"/>
              </a:rPr>
              <a:t>词句段运用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596" y="1857364"/>
            <a:ext cx="771530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长句：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800" dirty="0" smtClean="0"/>
              <a:t>      </a:t>
            </a:r>
            <a:r>
              <a:rPr lang="zh-CN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蔡桓侯觉得奇怪，派人去问他：“扁鹊，你这次见了蔡桓侯，为什么一声不响就跑掉了？”</a:t>
            </a:r>
            <a:endParaRPr lang="zh-CN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短句：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蔡桓侯派人问扁鹊，他为什么不说话就跑掉了。</a:t>
            </a:r>
            <a:endParaRPr lang="zh-CN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468313" y="180975"/>
            <a:ext cx="2872902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教材四年级</a:t>
            </a: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上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册第八单元</a:t>
            </a:r>
            <a:endParaRPr lang="zh-CN" altLang="en-US" sz="16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7488" y="642918"/>
            <a:ext cx="3035300" cy="645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ea typeface="宋体" panose="02010600030101010101" pitchFamily="2" charset="-122"/>
              </a:rPr>
              <a:t>词句段运用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596" y="1357298"/>
            <a:ext cx="771530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长句：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文成公主和她的随从们，跨过一条条大河，翻过一座座高山，走了一程又一程，终于来到了拉萨。</a:t>
            </a:r>
            <a:endParaRPr lang="zh-CN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短句：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文成公主和她的随从们经过长途跋涉来到了拉萨。</a:t>
            </a:r>
            <a:endParaRPr lang="zh-CN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468313" y="180975"/>
            <a:ext cx="2872902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教材四年级</a:t>
            </a: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上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册第八单元</a:t>
            </a:r>
            <a:endParaRPr lang="zh-CN" altLang="en-US" sz="16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7488" y="642918"/>
            <a:ext cx="3035300" cy="645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ea typeface="宋体" panose="02010600030101010101" pitchFamily="2" charset="-122"/>
              </a:rPr>
              <a:t>词句段运用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1357298"/>
            <a:ext cx="421484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长话短说有秘诀：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2500306"/>
            <a:ext cx="535785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借助句式   “什么是什么”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“什么怎么了”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“谁干了什么”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468313" y="180975"/>
            <a:ext cx="2872902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教材四年级</a:t>
            </a: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上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册第八单元</a:t>
            </a:r>
            <a:endParaRPr lang="zh-CN" altLang="en-US" sz="16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7488" y="642918"/>
            <a:ext cx="3035300" cy="645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ea typeface="宋体" panose="02010600030101010101" pitchFamily="2" charset="-122"/>
              </a:rPr>
              <a:t>词句段运用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357298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实战演练  长话短说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34" y="2357430"/>
            <a:ext cx="771530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出示长句，同桌练习长话短说。全班交流。</a:t>
            </a:r>
            <a:endParaRPr lang="zh-CN" altLang="en-US" sz="2800" dirty="0" smtClean="0"/>
          </a:p>
          <a:p>
            <a:endParaRPr lang="en-US" altLang="zh-CN" sz="2800" dirty="0" smtClean="0"/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）鲜艳的五星红旗在蓝蓝的天空中飘扬。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）可爱的小白兔弯着腰在山坡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上吃草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）小鸭子左摇右摆地在河里游泳。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468313" y="180975"/>
            <a:ext cx="2872902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教材四年级</a:t>
            </a: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上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册第八单元</a:t>
            </a:r>
            <a:endParaRPr lang="zh-CN" altLang="en-US" sz="16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7488" y="571480"/>
            <a:ext cx="3035300" cy="645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ea typeface="宋体" panose="02010600030101010101" pitchFamily="2" charset="-122"/>
              </a:rPr>
              <a:t>书写提示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ea typeface="宋体" panose="02010600030101010101" pitchFamily="2" charset="-122"/>
            </a:endParaRPr>
          </a:p>
        </p:txBody>
      </p:sp>
      <p:pic>
        <p:nvPicPr>
          <p:cNvPr id="47108" name="Picture 4" descr="C:\Users\Administrator\Desktop\图片1 - 副本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14282" y="1214422"/>
            <a:ext cx="5429288" cy="4777774"/>
          </a:xfrm>
          <a:prstGeom prst="rect">
            <a:avLst/>
          </a:prstGeom>
          <a:noFill/>
        </p:spPr>
      </p:pic>
      <p:sp>
        <p:nvSpPr>
          <p:cNvPr id="11" name="矩形标注 10"/>
          <p:cNvSpPr/>
          <p:nvPr/>
        </p:nvSpPr>
        <p:spPr>
          <a:xfrm>
            <a:off x="5715008" y="1214422"/>
            <a:ext cx="2714644" cy="3714776"/>
          </a:xfrm>
          <a:prstGeom prst="wedgeRectCallou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dirty="0" smtClean="0"/>
          </a:p>
          <a:p>
            <a:r>
              <a:rPr lang="zh-CN" altLang="en-US" sz="2000" dirty="0" smtClean="0"/>
              <a:t>提高书写速度的方法：</a:t>
            </a:r>
            <a:endParaRPr lang="en-US" altLang="zh-CN" sz="2000" dirty="0" smtClean="0"/>
          </a:p>
          <a:p>
            <a:r>
              <a:rPr lang="zh-CN" altLang="en-US" sz="2000" dirty="0" smtClean="0"/>
              <a:t>（</a:t>
            </a:r>
            <a:r>
              <a:rPr lang="en-US" sz="2000" dirty="0" smtClean="0"/>
              <a:t>1</a:t>
            </a:r>
            <a:r>
              <a:rPr lang="zh-CN" altLang="en-US" sz="2000" dirty="0" smtClean="0"/>
              <a:t>）集中注意力；</a:t>
            </a:r>
            <a:endParaRPr lang="zh-CN" altLang="en-US" sz="2000" dirty="0" smtClean="0"/>
          </a:p>
          <a:p>
            <a:r>
              <a:rPr lang="zh-CN" altLang="en-US" sz="2000" dirty="0" smtClean="0"/>
              <a:t>（</a:t>
            </a:r>
            <a:r>
              <a:rPr lang="en-US" sz="2000" dirty="0" smtClean="0"/>
              <a:t>2</a:t>
            </a:r>
            <a:r>
              <a:rPr lang="zh-CN" altLang="en-US" sz="2000" dirty="0" smtClean="0"/>
              <a:t>）掌握正确的运笔方式；</a:t>
            </a:r>
            <a:endParaRPr lang="zh-CN" altLang="en-US" sz="2000" dirty="0" smtClean="0"/>
          </a:p>
          <a:p>
            <a:r>
              <a:rPr lang="zh-CN" altLang="en-US" sz="2000" dirty="0" smtClean="0"/>
              <a:t>（</a:t>
            </a:r>
            <a:r>
              <a:rPr lang="en-US" sz="2000" dirty="0" smtClean="0"/>
              <a:t>3</a:t>
            </a:r>
            <a:r>
              <a:rPr lang="zh-CN" altLang="en-US" sz="2000" dirty="0" smtClean="0"/>
              <a:t>）一句话要</a:t>
            </a:r>
            <a:r>
              <a:rPr lang="zh-CN" altLang="en-US" sz="2000" dirty="0" smtClean="0"/>
              <a:t>连贯地写出</a:t>
            </a:r>
            <a:r>
              <a:rPr lang="zh-CN" altLang="en-US" sz="2000" dirty="0" smtClean="0"/>
              <a:t>来；</a:t>
            </a:r>
            <a:endParaRPr lang="zh-CN" altLang="en-US" sz="2000" dirty="0" smtClean="0"/>
          </a:p>
          <a:p>
            <a:r>
              <a:rPr lang="zh-CN" altLang="en-US" sz="2000" dirty="0" smtClean="0"/>
              <a:t>（</a:t>
            </a:r>
            <a:r>
              <a:rPr lang="en-US" sz="2000" dirty="0" smtClean="0"/>
              <a:t>4</a:t>
            </a:r>
            <a:r>
              <a:rPr lang="zh-CN" altLang="en-US" sz="2000" dirty="0" smtClean="0"/>
              <a:t>）书写速度要均匀，不要忽快忽慢。</a:t>
            </a:r>
            <a:endParaRPr lang="zh-CN" altLang="en-US" sz="2000" dirty="0" smtClean="0"/>
          </a:p>
          <a:p>
            <a:pPr algn="ctr"/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468313" y="180975"/>
            <a:ext cx="2872902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教材四年级</a:t>
            </a: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上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册第八单元</a:t>
            </a:r>
            <a:endParaRPr lang="zh-CN" altLang="en-US" sz="16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14612" y="642918"/>
            <a:ext cx="3035300" cy="645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ea typeface="宋体" panose="02010600030101010101" pitchFamily="2" charset="-122"/>
              </a:rPr>
              <a:t>日积月累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2357430"/>
            <a:ext cx="792961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+mn-ea"/>
                <a:ea typeface="+mn-ea"/>
              </a:rPr>
              <a:t>眉清目秀</a:t>
            </a:r>
            <a:r>
              <a:rPr lang="en-US" sz="3200" dirty="0" smtClean="0">
                <a:latin typeface="+mn-ea"/>
                <a:ea typeface="+mn-ea"/>
              </a:rPr>
              <a:t>  </a:t>
            </a:r>
            <a:r>
              <a:rPr lang="zh-CN" altLang="en-US" sz="3200" dirty="0" smtClean="0">
                <a:latin typeface="+mn-ea"/>
                <a:ea typeface="+mn-ea"/>
              </a:rPr>
              <a:t>亭亭玉立</a:t>
            </a:r>
            <a:r>
              <a:rPr lang="en-US" sz="3200" dirty="0" smtClean="0">
                <a:latin typeface="+mn-ea"/>
                <a:ea typeface="+mn-ea"/>
              </a:rPr>
              <a:t>  </a:t>
            </a:r>
            <a:r>
              <a:rPr lang="zh-CN" altLang="en-US" sz="3200" dirty="0" smtClean="0">
                <a:latin typeface="+mn-ea"/>
                <a:ea typeface="+mn-ea"/>
              </a:rPr>
              <a:t>明眸皓齿</a:t>
            </a:r>
            <a:r>
              <a:rPr lang="en-US" sz="3200" dirty="0" smtClean="0">
                <a:latin typeface="+mn-ea"/>
                <a:ea typeface="+mn-ea"/>
              </a:rPr>
              <a:t>  </a:t>
            </a:r>
            <a:r>
              <a:rPr lang="zh-CN" altLang="en-US" sz="3200" dirty="0" smtClean="0">
                <a:latin typeface="+mn-ea"/>
                <a:ea typeface="+mn-ea"/>
              </a:rPr>
              <a:t>文质彬彬</a:t>
            </a:r>
            <a:endParaRPr lang="zh-CN" altLang="en-US" sz="3200" dirty="0" smtClean="0">
              <a:latin typeface="+mn-ea"/>
              <a:ea typeface="+mn-ea"/>
            </a:endParaRPr>
          </a:p>
          <a:p>
            <a:r>
              <a:rPr lang="zh-CN" altLang="en-US" sz="3200" dirty="0" smtClean="0">
                <a:latin typeface="+mn-ea"/>
                <a:ea typeface="+mn-ea"/>
              </a:rPr>
              <a:t>相貌堂堂</a:t>
            </a:r>
            <a:r>
              <a:rPr lang="en-US" sz="3200" dirty="0" smtClean="0">
                <a:latin typeface="+mn-ea"/>
                <a:ea typeface="+mn-ea"/>
              </a:rPr>
              <a:t>  </a:t>
            </a:r>
            <a:r>
              <a:rPr lang="zh-CN" altLang="en-US" sz="3200" dirty="0" smtClean="0">
                <a:latin typeface="+mn-ea"/>
                <a:ea typeface="+mn-ea"/>
              </a:rPr>
              <a:t>威风凛凛</a:t>
            </a:r>
            <a:r>
              <a:rPr lang="en-US" sz="3200" dirty="0" smtClean="0">
                <a:latin typeface="+mn-ea"/>
                <a:ea typeface="+mn-ea"/>
              </a:rPr>
              <a:t>  </a:t>
            </a:r>
            <a:r>
              <a:rPr lang="zh-CN" altLang="en-US" sz="3200" dirty="0" smtClean="0">
                <a:latin typeface="+mn-ea"/>
                <a:ea typeface="+mn-ea"/>
              </a:rPr>
              <a:t>膀大腰圆</a:t>
            </a:r>
            <a:r>
              <a:rPr lang="en-US" sz="3200" dirty="0" smtClean="0">
                <a:latin typeface="+mn-ea"/>
                <a:ea typeface="+mn-ea"/>
              </a:rPr>
              <a:t>  </a:t>
            </a:r>
            <a:r>
              <a:rPr lang="zh-CN" altLang="en-US" sz="3200" dirty="0" smtClean="0">
                <a:latin typeface="+mn-ea"/>
                <a:ea typeface="+mn-ea"/>
              </a:rPr>
              <a:t>短小精悍</a:t>
            </a:r>
            <a:endParaRPr lang="zh-CN" altLang="en-US" sz="3200" dirty="0" smtClean="0">
              <a:latin typeface="+mn-ea"/>
              <a:ea typeface="+mn-ea"/>
            </a:endParaRPr>
          </a:p>
          <a:p>
            <a:r>
              <a:rPr lang="zh-CN" altLang="en-US" sz="3200" dirty="0" smtClean="0">
                <a:latin typeface="+mn-ea"/>
                <a:ea typeface="+mn-ea"/>
              </a:rPr>
              <a:t>容光焕发  鹤发童颜</a:t>
            </a:r>
            <a:r>
              <a:rPr lang="en-US" sz="3200" dirty="0" smtClean="0">
                <a:latin typeface="+mn-ea"/>
                <a:ea typeface="+mn-ea"/>
              </a:rPr>
              <a:t>  </a:t>
            </a:r>
            <a:r>
              <a:rPr lang="zh-CN" altLang="en-US" sz="3200" dirty="0" smtClean="0">
                <a:latin typeface="+mn-ea"/>
                <a:ea typeface="+mn-ea"/>
              </a:rPr>
              <a:t>慈眉善目</a:t>
            </a:r>
            <a:r>
              <a:rPr lang="en-US" sz="3200" dirty="0" smtClean="0">
                <a:latin typeface="+mn-ea"/>
                <a:ea typeface="+mn-ea"/>
              </a:rPr>
              <a:t>  </a:t>
            </a:r>
            <a:r>
              <a:rPr lang="zh-CN" altLang="en-US" sz="3200" dirty="0" smtClean="0">
                <a:latin typeface="+mn-ea"/>
                <a:ea typeface="+mn-ea"/>
              </a:rPr>
              <a:t>老态龙钟</a:t>
            </a:r>
            <a:endParaRPr lang="zh-CN" altLang="en-US" sz="3200" dirty="0" smtClean="0">
              <a:latin typeface="+mn-ea"/>
              <a:ea typeface="+mn-ea"/>
            </a:endParaRPr>
          </a:p>
          <a:p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468313" y="180975"/>
            <a:ext cx="2872902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教材四年级</a:t>
            </a: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上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册第八单元</a:t>
            </a:r>
            <a:endParaRPr lang="zh-CN" altLang="en-US" sz="16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317625" y="1447800"/>
            <a:ext cx="6510338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多种形式朗读课文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西门豹治邺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扁鹊治病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，尝试复述课文内容。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00364" y="642918"/>
            <a:ext cx="3035300" cy="645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ea typeface="宋体" panose="02010600030101010101" pitchFamily="2" charset="-122"/>
              </a:rPr>
              <a:t>交流平台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85852" y="2500306"/>
            <a:ext cx="651033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师生交流复述课文的要点：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3143248"/>
            <a:ext cx="67151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）复述前多读几遍课文，熟悉课文内容；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）抓住课文的主要内容，对其他内容可以适当省略；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）按照事情发展顺序进行复述，注意文中那些提示顺序的词语。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468313" y="180975"/>
            <a:ext cx="2872902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教材四年级</a:t>
            </a: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上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册第八单元</a:t>
            </a:r>
            <a:endParaRPr lang="zh-CN" altLang="en-US" sz="16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7488" y="642918"/>
            <a:ext cx="3035300" cy="645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ea typeface="宋体" panose="02010600030101010101" pitchFamily="2" charset="-122"/>
              </a:rPr>
              <a:t>识字加油站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1500174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猜字游戏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8" descr="C:\Users\Administrator\Desktop\u=2699414098,4035896413&amp;fm=15&amp;gp=0.jpg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71538" y="2500306"/>
            <a:ext cx="350046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 descr="C:\Users\Administrator\Desktop\006weRvTzy7hEiK4eYVf9&amp;690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786058"/>
            <a:ext cx="292895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468313" y="180975"/>
            <a:ext cx="2872902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教材四年级</a:t>
            </a: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上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册第八单元</a:t>
            </a:r>
            <a:endParaRPr lang="zh-CN" altLang="en-US" sz="16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7488" y="642918"/>
            <a:ext cx="3035300" cy="645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ea typeface="宋体" panose="02010600030101010101" pitchFamily="2" charset="-122"/>
              </a:rPr>
              <a:t>识字加油站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1500174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猜字游戏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 descr="C:\Users\Administrator\Desktop\00661kgmzy6UzTz0VoFed&amp;690.jpeg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928662" y="2857496"/>
            <a:ext cx="242889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 descr="C:\Users\Administrator\Desktop\view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857496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C:\Users\Administrator\Desktop\00661kgmzy6UzU5HBtX8d&amp;690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857496"/>
            <a:ext cx="200026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468313" y="180975"/>
            <a:ext cx="2872902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教材四年级</a:t>
            </a: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上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册第八单元</a:t>
            </a:r>
            <a:endParaRPr lang="zh-CN" altLang="en-US" sz="16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7488" y="642918"/>
            <a:ext cx="3035300" cy="645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ea typeface="宋体" panose="02010600030101010101" pitchFamily="2" charset="-122"/>
              </a:rPr>
              <a:t>识字加油站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3688" y="2276872"/>
            <a:ext cx="57150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+mn-ea"/>
                <a:ea typeface="+mn-ea"/>
              </a:rPr>
              <a:t>纲</a:t>
            </a:r>
            <a:r>
              <a:rPr lang="en-US" altLang="zh-CN" sz="4000" dirty="0" smtClean="0">
                <a:latin typeface="+mn-ea"/>
                <a:ea typeface="+mn-ea"/>
              </a:rPr>
              <a:t>   </a:t>
            </a:r>
            <a:r>
              <a:rPr lang="zh-CN" altLang="zh-CN" sz="4000" dirty="0" smtClean="0">
                <a:latin typeface="+mn-ea"/>
                <a:ea typeface="+mn-ea"/>
              </a:rPr>
              <a:t>授</a:t>
            </a:r>
            <a:r>
              <a:rPr lang="en-US" altLang="zh-CN" sz="4000" dirty="0" smtClean="0">
                <a:latin typeface="+mn-ea"/>
                <a:ea typeface="+mn-ea"/>
              </a:rPr>
              <a:t>   </a:t>
            </a:r>
            <a:r>
              <a:rPr lang="zh-CN" altLang="zh-CN" sz="4000" dirty="0" smtClean="0">
                <a:latin typeface="+mn-ea"/>
                <a:ea typeface="+mn-ea"/>
              </a:rPr>
              <a:t>揍</a:t>
            </a:r>
            <a:r>
              <a:rPr lang="en-US" altLang="zh-CN" sz="4000" dirty="0" smtClean="0">
                <a:latin typeface="+mn-ea"/>
                <a:ea typeface="+mn-ea"/>
              </a:rPr>
              <a:t>   </a:t>
            </a:r>
            <a:r>
              <a:rPr lang="zh-CN" altLang="zh-CN" sz="4000" dirty="0" smtClean="0">
                <a:latin typeface="+mn-ea"/>
                <a:ea typeface="+mn-ea"/>
              </a:rPr>
              <a:t>键</a:t>
            </a:r>
            <a:r>
              <a:rPr lang="en-US" altLang="zh-CN" sz="4000" dirty="0" smtClean="0">
                <a:latin typeface="+mn-ea"/>
                <a:ea typeface="+mn-ea"/>
              </a:rPr>
              <a:t> </a:t>
            </a:r>
            <a:endParaRPr lang="en-US" altLang="zh-CN" sz="4000" dirty="0" smtClean="0">
              <a:latin typeface="+mn-ea"/>
              <a:ea typeface="+mn-ea"/>
            </a:endParaRPr>
          </a:p>
          <a:p>
            <a:r>
              <a:rPr lang="zh-CN" altLang="zh-CN" sz="4000" dirty="0" smtClean="0">
                <a:latin typeface="+mn-ea"/>
                <a:ea typeface="+mn-ea"/>
              </a:rPr>
              <a:t>谱</a:t>
            </a:r>
            <a:r>
              <a:rPr lang="en-US" altLang="zh-CN" sz="4000" dirty="0" smtClean="0">
                <a:latin typeface="+mn-ea"/>
                <a:ea typeface="+mn-ea"/>
              </a:rPr>
              <a:t>   </a:t>
            </a:r>
            <a:r>
              <a:rPr lang="zh-CN" altLang="zh-CN" sz="4000" dirty="0" smtClean="0">
                <a:latin typeface="+mn-ea"/>
                <a:ea typeface="+mn-ea"/>
              </a:rPr>
              <a:t>锈</a:t>
            </a:r>
            <a:r>
              <a:rPr lang="en-US" altLang="zh-CN" sz="4000" dirty="0" smtClean="0">
                <a:latin typeface="+mn-ea"/>
                <a:ea typeface="+mn-ea"/>
              </a:rPr>
              <a:t>   </a:t>
            </a:r>
            <a:r>
              <a:rPr lang="zh-CN" altLang="zh-CN" sz="4000" dirty="0" smtClean="0">
                <a:latin typeface="+mn-ea"/>
                <a:ea typeface="+mn-ea"/>
              </a:rPr>
              <a:t>阀</a:t>
            </a:r>
            <a:r>
              <a:rPr lang="en-US" altLang="zh-CN" sz="4000" dirty="0" smtClean="0">
                <a:latin typeface="+mn-ea"/>
                <a:ea typeface="+mn-ea"/>
              </a:rPr>
              <a:t>   </a:t>
            </a:r>
            <a:r>
              <a:rPr lang="zh-CN" altLang="zh-CN" sz="4000" dirty="0" smtClean="0">
                <a:latin typeface="+mn-ea"/>
                <a:ea typeface="+mn-ea"/>
              </a:rPr>
              <a:t>砖</a:t>
            </a:r>
            <a:r>
              <a:rPr lang="en-US" altLang="zh-CN" sz="4000" dirty="0" smtClean="0">
                <a:latin typeface="+mn-ea"/>
                <a:ea typeface="+mn-ea"/>
              </a:rPr>
              <a:t>  </a:t>
            </a:r>
            <a:endParaRPr lang="en-US" altLang="zh-CN" sz="4000" dirty="0" smtClean="0">
              <a:latin typeface="+mn-ea"/>
              <a:ea typeface="+mn-ea"/>
            </a:endParaRPr>
          </a:p>
          <a:p>
            <a:r>
              <a:rPr lang="zh-CN" altLang="zh-CN" sz="4000" dirty="0" smtClean="0">
                <a:latin typeface="+mn-ea"/>
                <a:ea typeface="+mn-ea"/>
              </a:rPr>
              <a:t>矿</a:t>
            </a:r>
            <a:r>
              <a:rPr lang="en-US" altLang="zh-CN" sz="4000" dirty="0" smtClean="0">
                <a:latin typeface="+mn-ea"/>
                <a:ea typeface="+mn-ea"/>
              </a:rPr>
              <a:t>   </a:t>
            </a:r>
            <a:r>
              <a:rPr lang="zh-CN" altLang="zh-CN" sz="4000" dirty="0" smtClean="0">
                <a:latin typeface="+mn-ea"/>
                <a:ea typeface="+mn-ea"/>
              </a:rPr>
              <a:t>综</a:t>
            </a:r>
            <a:r>
              <a:rPr lang="en-US" altLang="zh-CN" sz="4000" dirty="0" smtClean="0">
                <a:latin typeface="+mn-ea"/>
                <a:ea typeface="+mn-ea"/>
              </a:rPr>
              <a:t>   </a:t>
            </a:r>
            <a:r>
              <a:rPr lang="zh-CN" altLang="zh-CN" sz="4000" dirty="0" smtClean="0">
                <a:latin typeface="+mn-ea"/>
                <a:ea typeface="+mn-ea"/>
              </a:rPr>
              <a:t>氧</a:t>
            </a:r>
            <a:r>
              <a:rPr lang="en-US" altLang="zh-CN" sz="4000" dirty="0" smtClean="0">
                <a:latin typeface="+mn-ea"/>
                <a:ea typeface="+mn-ea"/>
              </a:rPr>
              <a:t>   </a:t>
            </a:r>
            <a:r>
              <a:rPr lang="zh-CN" altLang="zh-CN" sz="4000" dirty="0" smtClean="0">
                <a:latin typeface="+mn-ea"/>
                <a:ea typeface="+mn-ea"/>
              </a:rPr>
              <a:t>俱</a:t>
            </a:r>
            <a:endParaRPr lang="zh-CN" altLang="zh-CN" sz="4000" dirty="0">
              <a:latin typeface="+mn-ea"/>
              <a:ea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468313" y="180975"/>
            <a:ext cx="2872902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教材四年级</a:t>
            </a: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上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册第八单元</a:t>
            </a:r>
            <a:endParaRPr lang="zh-CN" altLang="en-US" sz="16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7488" y="642918"/>
            <a:ext cx="3035300" cy="645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ea typeface="宋体" panose="02010600030101010101" pitchFamily="2" charset="-122"/>
              </a:rPr>
              <a:t>词句段运用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214422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大家来找茬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 descr="http://www.shtimg.com/forum/201707/25/101956fsj9ttt4jj5znmb4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285852" y="1928802"/>
            <a:ext cx="2928958" cy="1928826"/>
          </a:xfrm>
          <a:prstGeom prst="rect">
            <a:avLst/>
          </a:prstGeom>
          <a:noFill/>
        </p:spPr>
      </p:pic>
      <p:pic>
        <p:nvPicPr>
          <p:cNvPr id="1030" name="Picture 6" descr="http://e.hiphotos.baidu.com/bainuo/crop=0,83,1136,687;w=720;q=99/sign=838d231232292df5838cf65581017058/83025aafa40f4bfbec8e78690b4f78f0f73618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929066"/>
            <a:ext cx="6143668" cy="2000264"/>
          </a:xfrm>
          <a:prstGeom prst="rect">
            <a:avLst/>
          </a:prstGeom>
          <a:noFill/>
        </p:spPr>
      </p:pic>
      <p:pic>
        <p:nvPicPr>
          <p:cNvPr id="1032" name="Picture 8" descr="http://n.sinaimg.cn/sinacn05/516/w261h255/20180729/ac2e-hfxsxzh21885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000240"/>
            <a:ext cx="2928958" cy="1857388"/>
          </a:xfrm>
          <a:prstGeom prst="rect">
            <a:avLst/>
          </a:prstGeom>
          <a:noFill/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468313" y="180975"/>
            <a:ext cx="2872902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教材四年级</a:t>
            </a: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上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册第八单元</a:t>
            </a:r>
            <a:endParaRPr lang="zh-CN" altLang="en-US" sz="16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14612" y="785794"/>
            <a:ext cx="3035300" cy="645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ea typeface="宋体" panose="02010600030101010101" pitchFamily="2" charset="-122"/>
              </a:rPr>
              <a:t>词句段运用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2285992"/>
            <a:ext cx="8143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+mn-ea"/>
                <a:ea typeface="+mn-ea"/>
              </a:rPr>
              <a:t>茂</a:t>
            </a:r>
            <a:r>
              <a:rPr lang="zh-CN" altLang="en-US" sz="4000" dirty="0" smtClean="0">
                <a:latin typeface="+mn-ea"/>
                <a:ea typeface="+mn-ea"/>
              </a:rPr>
              <a:t>盛</a:t>
            </a:r>
            <a:r>
              <a:rPr lang="en-US" sz="4000" dirty="0" smtClean="0">
                <a:latin typeface="+mn-ea"/>
                <a:ea typeface="+mn-ea"/>
              </a:rPr>
              <a:t>  </a:t>
            </a:r>
            <a:r>
              <a:rPr lang="zh-CN" altLang="en-US" sz="4000" dirty="0" smtClean="0">
                <a:latin typeface="+mn-ea"/>
                <a:ea typeface="+mn-ea"/>
              </a:rPr>
              <a:t>投</a:t>
            </a:r>
            <a:r>
              <a:rPr lang="zh-CN" altLang="en-US" sz="4000" dirty="0" smtClean="0">
                <a:solidFill>
                  <a:srgbClr val="FF0000"/>
                </a:solidFill>
                <a:latin typeface="+mn-ea"/>
                <a:ea typeface="+mn-ea"/>
              </a:rPr>
              <a:t>降</a:t>
            </a:r>
            <a:r>
              <a:rPr lang="en-US" sz="4000" dirty="0" smtClean="0">
                <a:latin typeface="+mn-ea"/>
                <a:ea typeface="+mn-ea"/>
              </a:rPr>
              <a:t>  </a:t>
            </a:r>
            <a:r>
              <a:rPr lang="zh-CN" altLang="en-US" sz="4000" dirty="0" smtClean="0">
                <a:solidFill>
                  <a:srgbClr val="FF0000"/>
                </a:solidFill>
                <a:latin typeface="+mn-ea"/>
                <a:ea typeface="+mn-ea"/>
              </a:rPr>
              <a:t>赞</a:t>
            </a:r>
            <a:r>
              <a:rPr lang="zh-CN" altLang="en-US" sz="4000" dirty="0" smtClean="0">
                <a:latin typeface="+mn-ea"/>
                <a:ea typeface="+mn-ea"/>
              </a:rPr>
              <a:t>叹</a:t>
            </a:r>
            <a:r>
              <a:rPr lang="en-US" sz="4000" dirty="0" smtClean="0">
                <a:latin typeface="+mn-ea"/>
                <a:ea typeface="+mn-ea"/>
              </a:rPr>
              <a:t>  </a:t>
            </a:r>
            <a:r>
              <a:rPr lang="zh-CN" altLang="en-US" sz="4000" dirty="0" smtClean="0">
                <a:latin typeface="+mn-ea"/>
                <a:ea typeface="+mn-ea"/>
              </a:rPr>
              <a:t>麻</a:t>
            </a:r>
            <a:r>
              <a:rPr lang="zh-CN" altLang="en-US" sz="4000" dirty="0" smtClean="0">
                <a:solidFill>
                  <a:srgbClr val="FF0000"/>
                </a:solidFill>
                <a:latin typeface="+mn-ea"/>
                <a:ea typeface="+mn-ea"/>
              </a:rPr>
              <a:t>雀</a:t>
            </a:r>
            <a:r>
              <a:rPr lang="en-US" sz="4000" dirty="0" smtClean="0">
                <a:latin typeface="+mn-ea"/>
                <a:ea typeface="+mn-ea"/>
              </a:rPr>
              <a:t> </a:t>
            </a:r>
            <a:endParaRPr lang="en-US" sz="4000" dirty="0" smtClean="0">
              <a:latin typeface="+mn-ea"/>
              <a:ea typeface="+mn-ea"/>
            </a:endParaRPr>
          </a:p>
          <a:p>
            <a:r>
              <a:rPr lang="zh-CN" altLang="en-US" sz="4000" dirty="0" smtClean="0">
                <a:solidFill>
                  <a:srgbClr val="FF0000"/>
                </a:solidFill>
                <a:latin typeface="+mn-ea"/>
                <a:ea typeface="+mn-ea"/>
              </a:rPr>
              <a:t>胸</a:t>
            </a:r>
            <a:r>
              <a:rPr lang="zh-CN" altLang="en-US" sz="4000" dirty="0" smtClean="0">
                <a:latin typeface="+mn-ea"/>
                <a:ea typeface="+mn-ea"/>
              </a:rPr>
              <a:t>怀</a:t>
            </a:r>
            <a:r>
              <a:rPr lang="en-US" sz="4000" dirty="0" smtClean="0">
                <a:latin typeface="+mn-ea"/>
                <a:ea typeface="+mn-ea"/>
              </a:rPr>
              <a:t>  </a:t>
            </a:r>
            <a:r>
              <a:rPr lang="zh-CN" altLang="en-US" sz="4000" dirty="0" smtClean="0">
                <a:solidFill>
                  <a:srgbClr val="FF0000"/>
                </a:solidFill>
                <a:latin typeface="+mn-ea"/>
                <a:ea typeface="+mn-ea"/>
              </a:rPr>
              <a:t>既</a:t>
            </a:r>
            <a:r>
              <a:rPr lang="zh-CN" altLang="en-US" sz="4000" dirty="0" smtClean="0">
                <a:latin typeface="+mn-ea"/>
                <a:ea typeface="+mn-ea"/>
              </a:rPr>
              <a:t>然  </a:t>
            </a:r>
            <a:r>
              <a:rPr lang="zh-CN" altLang="en-US" sz="4000" dirty="0" smtClean="0">
                <a:solidFill>
                  <a:srgbClr val="FF0000"/>
                </a:solidFill>
                <a:latin typeface="+mn-ea"/>
                <a:ea typeface="+mn-ea"/>
              </a:rPr>
              <a:t>暮</a:t>
            </a:r>
            <a:r>
              <a:rPr lang="zh-CN" altLang="en-US" sz="4000" dirty="0" smtClean="0">
                <a:latin typeface="+mn-ea"/>
                <a:ea typeface="+mn-ea"/>
              </a:rPr>
              <a:t>色</a:t>
            </a:r>
            <a:r>
              <a:rPr lang="en-US" sz="4000" dirty="0" smtClean="0">
                <a:latin typeface="+mn-ea"/>
                <a:ea typeface="+mn-ea"/>
              </a:rPr>
              <a:t>  </a:t>
            </a:r>
            <a:r>
              <a:rPr lang="zh-CN" altLang="en-US" sz="4000" dirty="0" smtClean="0">
                <a:solidFill>
                  <a:srgbClr val="FF0000"/>
                </a:solidFill>
                <a:latin typeface="+mn-ea"/>
                <a:ea typeface="+mn-ea"/>
              </a:rPr>
              <a:t>拨</a:t>
            </a:r>
            <a:r>
              <a:rPr lang="zh-CN" altLang="en-US" sz="4000" dirty="0" smtClean="0">
                <a:latin typeface="+mn-ea"/>
                <a:ea typeface="+mn-ea"/>
              </a:rPr>
              <a:t>打</a:t>
            </a:r>
            <a:r>
              <a:rPr lang="en-US" sz="4000" dirty="0" smtClean="0">
                <a:latin typeface="+mn-ea"/>
                <a:ea typeface="+mn-ea"/>
              </a:rPr>
              <a:t>  </a:t>
            </a:r>
            <a:endParaRPr lang="en-US" sz="4000" dirty="0" smtClean="0">
              <a:latin typeface="+mn-ea"/>
              <a:ea typeface="+mn-ea"/>
            </a:endParaRPr>
          </a:p>
          <a:p>
            <a:r>
              <a:rPr lang="zh-CN" altLang="en-US" sz="4000" dirty="0" smtClean="0">
                <a:solidFill>
                  <a:srgbClr val="FF0000"/>
                </a:solidFill>
                <a:latin typeface="+mn-ea"/>
                <a:ea typeface="+mn-ea"/>
              </a:rPr>
              <a:t>裤</a:t>
            </a:r>
            <a:r>
              <a:rPr lang="zh-CN" altLang="en-US" sz="4000" dirty="0" smtClean="0">
                <a:latin typeface="+mn-ea"/>
                <a:ea typeface="+mn-ea"/>
              </a:rPr>
              <a:t>子</a:t>
            </a:r>
            <a:r>
              <a:rPr lang="en-US" sz="4000" dirty="0" smtClean="0">
                <a:latin typeface="+mn-ea"/>
                <a:ea typeface="+mn-ea"/>
              </a:rPr>
              <a:t>  </a:t>
            </a:r>
            <a:r>
              <a:rPr lang="zh-CN" altLang="en-US" sz="4000" dirty="0" smtClean="0">
                <a:latin typeface="+mn-ea"/>
                <a:ea typeface="+mn-ea"/>
              </a:rPr>
              <a:t>出</a:t>
            </a:r>
            <a:r>
              <a:rPr lang="zh-CN" altLang="en-US" sz="4000" dirty="0" smtClean="0">
                <a:solidFill>
                  <a:srgbClr val="FF0000"/>
                </a:solidFill>
                <a:latin typeface="+mn-ea"/>
                <a:ea typeface="+mn-ea"/>
              </a:rPr>
              <a:t>塞</a:t>
            </a:r>
            <a:r>
              <a:rPr lang="en-US" sz="4000" dirty="0" smtClean="0">
                <a:latin typeface="+mn-ea"/>
                <a:ea typeface="+mn-ea"/>
              </a:rPr>
              <a:t>  </a:t>
            </a:r>
            <a:r>
              <a:rPr lang="zh-CN" altLang="en-US" sz="4000" dirty="0" smtClean="0">
                <a:latin typeface="+mn-ea"/>
                <a:ea typeface="+mn-ea"/>
              </a:rPr>
              <a:t>富</a:t>
            </a:r>
            <a:r>
              <a:rPr lang="zh-CN" altLang="en-US" sz="4000" dirty="0" smtClean="0">
                <a:solidFill>
                  <a:srgbClr val="FF0000"/>
                </a:solidFill>
                <a:latin typeface="+mn-ea"/>
                <a:ea typeface="+mn-ea"/>
              </a:rPr>
              <a:t>饶</a:t>
            </a:r>
            <a:r>
              <a:rPr lang="en-US" sz="4000" dirty="0" smtClean="0">
                <a:latin typeface="+mn-ea"/>
                <a:ea typeface="+mn-ea"/>
              </a:rPr>
              <a:t>  </a:t>
            </a:r>
            <a:r>
              <a:rPr lang="zh-CN" altLang="en-US" sz="4000" dirty="0" smtClean="0">
                <a:latin typeface="+mn-ea"/>
                <a:ea typeface="+mn-ea"/>
              </a:rPr>
              <a:t>严</a:t>
            </a:r>
            <a:r>
              <a:rPr lang="zh-CN" altLang="en-US" sz="4000" dirty="0" smtClean="0">
                <a:solidFill>
                  <a:srgbClr val="FF0000"/>
                </a:solidFill>
                <a:latin typeface="+mn-ea"/>
                <a:ea typeface="+mn-ea"/>
              </a:rPr>
              <a:t>厉</a:t>
            </a:r>
            <a:endParaRPr lang="zh-CN" altLang="en-US" sz="40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468313" y="180975"/>
            <a:ext cx="2872902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教材四年级</a:t>
            </a: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上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册第八单元</a:t>
            </a:r>
            <a:endParaRPr lang="zh-CN" altLang="en-US" sz="16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7488" y="642918"/>
            <a:ext cx="3035300" cy="645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ea typeface="宋体" panose="02010600030101010101" pitchFamily="2" charset="-122"/>
              </a:rPr>
              <a:t>词句段运用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357298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口耳相传 长话短说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34" y="2357430"/>
            <a:ext cx="771530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长句：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六一儿童节到了，我要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打扮得漂漂亮亮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的，带上好吃的零食，到学校和同学们一起分享。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短句：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儿童节，我要带上好吃的与同学分享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3"/>
          <p:cNvSpPr txBox="1">
            <a:spLocks noChangeArrowheads="1"/>
          </p:cNvSpPr>
          <p:nvPr/>
        </p:nvSpPr>
        <p:spPr bwMode="auto">
          <a:xfrm>
            <a:off x="468313" y="180975"/>
            <a:ext cx="2872902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教材四年级</a:t>
            </a:r>
            <a:r>
              <a:rPr lang="zh-CN" altLang="en-US" sz="1600" b="1" dirty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上</a:t>
            </a:r>
            <a:r>
              <a:rPr lang="zh-CN" altLang="en-US" sz="1600" b="1" dirty="0" smtClean="0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册第八单元</a:t>
            </a:r>
            <a:endParaRPr lang="zh-CN" altLang="en-US" sz="1600" b="1" dirty="0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7488" y="642918"/>
            <a:ext cx="3035300" cy="645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ea typeface="宋体" panose="02010600030101010101" pitchFamily="2" charset="-122"/>
              </a:rPr>
              <a:t>词句段运用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596" y="1857364"/>
            <a:ext cx="771530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长句：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dirty="0" smtClean="0"/>
              <a:t>   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官绅一个个吓得面如土色，跪下来磕头求饶，把头都磕破了，直淌血。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短句：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dirty="0" smtClean="0"/>
              <a:t>   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官绅跪地求饶。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MH" val="20151210175510"/>
  <p:tag name="MH_LIBRARY" val="GRAPHIC"/>
  <p:tag name="MH_ORDER" val="Rectangle 28"/>
</p:tagLst>
</file>

<file path=ppt/tags/tag10.xml><?xml version="1.0" encoding="utf-8"?>
<p:tagLst xmlns:p="http://schemas.openxmlformats.org/presentationml/2006/main">
  <p:tag name="KSO_WM_TEMPLATE_CATEGORY" val="custom"/>
  <p:tag name="KSO_WM_TEMPLATE_INDEX" val="277"/>
</p:tagLst>
</file>

<file path=ppt/tags/tag11.xml><?xml version="1.0" encoding="utf-8"?>
<p:tagLst xmlns:p="http://schemas.openxmlformats.org/presentationml/2006/main">
  <p:tag name="KSO_WM_TEMPLATE_CATEGORY" val="custom"/>
  <p:tag name="KSO_WM_TEMPLATE_INDEX" val="277"/>
</p:tagLst>
</file>

<file path=ppt/tags/tag12.xml><?xml version="1.0" encoding="utf-8"?>
<p:tagLst xmlns:p="http://schemas.openxmlformats.org/presentationml/2006/main">
  <p:tag name="KSO_WM_TEMPLATE_CATEGORY" val="custom"/>
  <p:tag name="KSO_WM_TEMPLATE_INDEX" val="277"/>
</p:tagLst>
</file>

<file path=ppt/tags/tag13.xml><?xml version="1.0" encoding="utf-8"?>
<p:tagLst xmlns:p="http://schemas.openxmlformats.org/presentationml/2006/main">
  <p:tag name="KSO_WM_TEMPLATE_CATEGORY" val="custom"/>
  <p:tag name="KSO_WM_TEMPLATE_INDEX" val="277"/>
</p:tagLst>
</file>

<file path=ppt/tags/tag14.xml><?xml version="1.0" encoding="utf-8"?>
<p:tagLst xmlns:p="http://schemas.openxmlformats.org/presentationml/2006/main">
  <p:tag name="KSO_WM_TEMPLATE_CATEGORY" val="custom"/>
  <p:tag name="KSO_WM_TEMPLATE_INDEX" val="277"/>
</p:tagLst>
</file>

<file path=ppt/tags/tag15.xml><?xml version="1.0" encoding="utf-8"?>
<p:tagLst xmlns:p="http://schemas.openxmlformats.org/presentationml/2006/main">
  <p:tag name="KSO_WM_TEMPLATE_CATEGORY" val="custom"/>
  <p:tag name="KSO_WM_TEMPLATE_INDEX" val="277"/>
</p:tagLst>
</file>

<file path=ppt/tags/tag16.xml><?xml version="1.0" encoding="utf-8"?>
<p:tagLst xmlns:p="http://schemas.openxmlformats.org/presentationml/2006/main">
  <p:tag name="KSO_WM_TEMPLATE_CATEGORY" val="custom"/>
  <p:tag name="KSO_WM_TEMPLATE_INDEX" val="277"/>
</p:tagLst>
</file>

<file path=ppt/tags/tag17.xml><?xml version="1.0" encoding="utf-8"?>
<p:tagLst xmlns:p="http://schemas.openxmlformats.org/presentationml/2006/main">
  <p:tag name="KSO_WM_TEMPLATE_CATEGORY" val="custom"/>
  <p:tag name="KSO_WM_TEMPLATE_INDEX" val="277"/>
</p:tagLst>
</file>

<file path=ppt/tags/tag18.xml><?xml version="1.0" encoding="utf-8"?>
<p:tagLst xmlns:p="http://schemas.openxmlformats.org/presentationml/2006/main">
  <p:tag name="KSO_WM_TEMPLATE_CATEGORY" val="custom"/>
  <p:tag name="KSO_WM_TEMPLATE_INDEX" val="277"/>
</p:tagLst>
</file>

<file path=ppt/tags/tag19.xml><?xml version="1.0" encoding="utf-8"?>
<p:tagLst xmlns:p="http://schemas.openxmlformats.org/presentationml/2006/main">
  <p:tag name="KSO_WM_TEMPLATE_CATEGORY" val="custom"/>
  <p:tag name="KSO_WM_TEMPLATE_INDEX" val="277"/>
</p:tagLst>
</file>

<file path=ppt/tags/tag2.xml><?xml version="1.0" encoding="utf-8"?>
<p:tagLst xmlns:p="http://schemas.openxmlformats.org/presentationml/2006/main">
  <p:tag name="MH" val="20151210175510"/>
  <p:tag name="MH_LIBRARY" val="GRAPHIC"/>
  <p:tag name="MH_ORDER" val="Rectangle 117"/>
</p:tagLst>
</file>

<file path=ppt/tags/tag3.xml><?xml version="1.0" encoding="utf-8"?>
<p:tagLst xmlns:p="http://schemas.openxmlformats.org/presentationml/2006/main">
  <p:tag name="KSO_WM_TAG_VERSION" val="1.0"/>
  <p:tag name="KSO_WM_TEMPLATE_CATEGORY" val="custom"/>
  <p:tag name="KSO_WM_TEMPLATE_INDEX" val="277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277"/>
</p:tagLst>
</file>

<file path=ppt/tags/tag5.xml><?xml version="1.0" encoding="utf-8"?>
<p:tagLst xmlns:p="http://schemas.openxmlformats.org/presentationml/2006/main">
  <p:tag name="KSO_WM_TEMPLATE_CATEGORY" val="custom"/>
  <p:tag name="KSO_WM_TEMPLATE_INDEX" val="277"/>
</p:tagLst>
</file>

<file path=ppt/tags/tag6.xml><?xml version="1.0" encoding="utf-8"?>
<p:tagLst xmlns:p="http://schemas.openxmlformats.org/presentationml/2006/main">
  <p:tag name="KSO_WM_TEMPLATE_CATEGORY" val="custom"/>
  <p:tag name="KSO_WM_TEMPLATE_INDEX" val="277"/>
</p:tagLst>
</file>

<file path=ppt/tags/tag7.xml><?xml version="1.0" encoding="utf-8"?>
<p:tagLst xmlns:p="http://schemas.openxmlformats.org/presentationml/2006/main">
  <p:tag name="KSO_WM_TEMPLATE_CATEGORY" val="custom"/>
  <p:tag name="KSO_WM_TEMPLATE_INDEX" val="277"/>
</p:tagLst>
</file>

<file path=ppt/tags/tag8.xml><?xml version="1.0" encoding="utf-8"?>
<p:tagLst xmlns:p="http://schemas.openxmlformats.org/presentationml/2006/main">
  <p:tag name="KSO_WM_TEMPLATE_CATEGORY" val="custom"/>
  <p:tag name="KSO_WM_TEMPLATE_INDEX" val="277"/>
</p:tagLst>
</file>

<file path=ppt/tags/tag9.xml><?xml version="1.0" encoding="utf-8"?>
<p:tagLst xmlns:p="http://schemas.openxmlformats.org/presentationml/2006/main">
  <p:tag name="KSO_WM_TEMPLATE_CATEGORY" val="custom"/>
  <p:tag name="KSO_WM_TEMPLATE_INDEX" val="277"/>
</p:tagLst>
</file>

<file path=ppt/theme/theme1.xml><?xml version="1.0" encoding="utf-8"?>
<a:theme xmlns:a="http://schemas.openxmlformats.org/drawingml/2006/main" name="1_Office 主题">
  <a:themeElements>
    <a:clrScheme name="自定义 22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CAC1F"/>
      </a:accent1>
      <a:accent2>
        <a:srgbClr val="2C91CE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7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92D05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1052</Words>
  <Application>WPS 演示</Application>
  <PresentationFormat>全屏显示(4:3)</PresentationFormat>
  <Paragraphs>151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黑体</vt:lpstr>
      <vt:lpstr>方正姚体</vt:lpstr>
      <vt:lpstr>Adobe 宋体 Std L</vt:lpstr>
      <vt:lpstr>幼圆</vt:lpstr>
      <vt:lpstr>华文新魏</vt:lpstr>
      <vt:lpstr>楷体</vt:lpstr>
      <vt:lpstr>微软雅黑</vt:lpstr>
      <vt:lpstr>Arial Unicode MS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</cp:revision>
  <dcterms:created xsi:type="dcterms:W3CDTF">2021-10-18T04:01:13Z</dcterms:created>
  <dcterms:modified xsi:type="dcterms:W3CDTF">2021-10-18T04:01:13Z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KSORubyTemplateID">
    <vt:lpwstr>13</vt:lpwstr>
  </property>
  <property fmtid="{D5CDD505-2E9C-101B-9397-08002B2CF9AE}" pid="4" name="ICV">
    <vt:lpwstr>EB43E288DCBA4AA0B12689FDD324EB40</vt:lpwstr>
  </property>
</Properties>
</file>