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2" r:id="rId6"/>
    <p:sldId id="264" r:id="rId7"/>
    <p:sldId id="273" r:id="rId8"/>
    <p:sldId id="263" r:id="rId9"/>
    <p:sldId id="261" r:id="rId10"/>
    <p:sldId id="260" r:id="rId11"/>
    <p:sldId id="274" r:id="rId12"/>
    <p:sldId id="265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-17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14" name="日期占位符 2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页脚占位符 18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26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solidFill>
                  <a:srgbClr val="D1EAEE"/>
                </a:solidFill>
                <a:latin typeface="Constantia" panose="02030602050306030303" pitchFamily="18" charset="0"/>
              </a:rPr>
            </a:fld>
            <a:endParaRPr lang="zh-CN" altLang="en-US" dirty="0">
              <a:solidFill>
                <a:srgbClr val="D1EAEE"/>
              </a:solidFill>
              <a:latin typeface="Constantia" panose="02030602050306030303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solidFill>
                  <a:srgbClr val="D1EAEE"/>
                </a:solidFill>
                <a:latin typeface="Constantia" panose="02030602050306030303" pitchFamily="18" charset="0"/>
              </a:rPr>
            </a:fld>
            <a:endParaRPr lang="zh-CN" altLang="en-US" dirty="0">
              <a:solidFill>
                <a:srgbClr val="D1EAEE"/>
              </a:solidFill>
              <a:latin typeface="Constantia" panose="02030602050306030303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单圆角矩形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直角三角形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anose="020306020503060303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任意多边形 16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anose="020306020503060303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0" indent="0">
              <a:buNone/>
              <a:defRPr sz="3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anose="050201020105070707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页脚占位符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/>
          <a:p>
            <a:pPr algn="r">
              <a:buNone/>
            </a:pPr>
            <a:fld id="{9A0DB2DC-4C9A-4742-B13C-FB6460FD3503}" type="slidenum">
              <a:rPr lang="zh-CN" altLang="en-US" dirty="0">
                <a:latin typeface="Constantia" panose="02030602050306030303" pitchFamily="18" charset="0"/>
              </a:rPr>
            </a:fld>
            <a:endParaRPr lang="zh-CN" altLang="en-US" dirty="0">
              <a:latin typeface="Constantia" panose="020306020503060303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" name="任意多边形 6"/>
          <p:cNvSpPr/>
          <p:nvPr/>
        </p:nvSpPr>
        <p:spPr bwMode="auto">
          <a:xfrm>
            <a:off x="-9525" y="-7937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anose="020306020503060303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 bwMode="auto">
          <a:xfrm>
            <a:off x="4381500" y="-793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tantia" panose="02030602050306030303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lIns="0" rIns="0" bIns="0" anchor="b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9" name="文本占位符 29"/>
          <p:cNvSpPr>
            <a:spLocks noGrp="1"/>
          </p:cNvSpPr>
          <p:nvPr>
            <p:ph type="body"/>
          </p:nvPr>
        </p:nvSpPr>
        <p:spPr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/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1033" name="组合 1"/>
          <p:cNvGrpSpPr/>
          <p:nvPr/>
        </p:nvGrpSpPr>
        <p:grpSpPr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3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3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405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png"/><Relationship Id="rId3" Type="http://schemas.microsoft.com/office/2007/relationships/media" Target="file:///E:\&#28165;&#24179;&#20048;&#26449;&#23621;&#35838;&#20214;\&#28165;&#24179;&#20048;&#26449;&#23621;&#28436;&#21809;.mp3" TargetMode="External"/><Relationship Id="rId2" Type="http://schemas.openxmlformats.org/officeDocument/2006/relationships/audio" Target="file:///E:\&#28165;&#24179;&#20048;&#26449;&#23621;&#35838;&#20214;\&#28165;&#24179;&#20048;&#26449;&#23621;&#28436;&#21809;.mp3" TargetMode="Externa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0.jpeg"/><Relationship Id="rId7" Type="http://schemas.openxmlformats.org/officeDocument/2006/relationships/image" Target="C:/Users/qwe/AppData/Local/Temp/http:/www.vividict.com/UserFiles/Image/==CA--renti==/--CAN--nv(zu)--new/065mei/[1]jia(1).gif" TargetMode="External"/><Relationship Id="rId6" Type="http://schemas.openxmlformats.org/officeDocument/2006/relationships/image" Target="../media/image9.png"/><Relationship Id="rId5" Type="http://schemas.openxmlformats.org/officeDocument/2006/relationships/image" Target="C:/Users/qwe/AppData/Local/Temp/http:/www.vividict.com/UserFiles/Image/==CA--renti==/--CAN--nv(zu)--new/065mei/[1]jia(1)jian(2).gif" TargetMode="External"/><Relationship Id="rId4" Type="http://schemas.openxmlformats.org/officeDocument/2006/relationships/image" Target="../media/image8.png"/><Relationship Id="rId3" Type="http://schemas.openxmlformats.org/officeDocument/2006/relationships/image" Target="C:/Users/qwe/AppData/Local/Temp/http:/www.vividict.com/UserFiles/Image/==CA--renti==/--CAN--nv(zu)--new/065mei/11jia01.gif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microsoft.com/office/2007/relationships/media" Target="file:///E:\&#28165;&#24179;&#20048;&#26449;&#23621;&#35838;&#20214;\&#28165;&#24179;&#20048;&#26449;&#23621;&#35774;&#35745;3\&#20986;&#27700;&#33714;%20-%20&#26519;&#29618;.mp3" TargetMode="External"/><Relationship Id="rId2" Type="http://schemas.openxmlformats.org/officeDocument/2006/relationships/audio" Target="file:///E:\&#28165;&#24179;&#20048;&#26449;&#23621;&#35838;&#20214;\&#28165;&#24179;&#20048;&#26449;&#23621;&#35774;&#35745;3\&#20986;&#27700;&#33714;%20-%20&#26519;&#29618;.mp3" TargetMode="Externa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jpe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WordArt 18" descr="纸袋"/>
          <p:cNvSpPr>
            <a:spLocks noTextEdit="1"/>
          </p:cNvSpPr>
          <p:nvPr/>
        </p:nvSpPr>
        <p:spPr>
          <a:xfrm>
            <a:off x="2700338" y="2349500"/>
            <a:ext cx="3849687" cy="1236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000">
                <a:ln w="9525" cap="flat" cmpd="sng">
                  <a:solidFill>
                    <a:srgbClr val="008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63971" dir="14049737" sx="125000" sy="125000" algn="tl" rotWithShape="0">
                    <a:srgbClr val="C7DFD3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清平乐 村居</a:t>
            </a:r>
            <a:endParaRPr lang="zh-CN" altLang="en-US" sz="4000">
              <a:ln w="95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63971" dir="14049737" sx="125000" sy="125000" algn="tl" rotWithShape="0">
                  <a:srgbClr val="C7DFD3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34925" y="144463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5"/>
          <p:cNvSpPr txBox="1"/>
          <p:nvPr/>
        </p:nvSpPr>
        <p:spPr>
          <a:xfrm>
            <a:off x="5275263" y="5210175"/>
            <a:ext cx="3241675" cy="13684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340" name="Rectangle 4"/>
          <p:cNvSpPr txBox="1"/>
          <p:nvPr/>
        </p:nvSpPr>
        <p:spPr>
          <a:xfrm>
            <a:off x="4716463" y="188913"/>
            <a:ext cx="3527425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4000" dirty="0">
                <a:solidFill>
                  <a:srgbClr val="000000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清平乐   村居 </a:t>
            </a:r>
            <a:endParaRPr lang="zh-CN" altLang="en-US" sz="44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92725" y="1052513"/>
            <a:ext cx="282733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92725" y="2327275"/>
            <a:ext cx="374332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92725" y="3898900"/>
            <a:ext cx="33829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2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6" name="Picture 2" descr="11jia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0263" y="598488"/>
            <a:ext cx="719137" cy="1203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884238" y="1804988"/>
            <a:ext cx="122396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000" dirty="0">
                <a:solidFill>
                  <a:srgbClr val="FF0000"/>
                </a:solidFill>
                <a:latin typeface="Constantia" panose="02030602050306030303" pitchFamily="18" charset="0"/>
              </a:rPr>
              <a:t>    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en-US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指妇女 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7" name="Picture 3" descr="11jia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263" y="617538"/>
            <a:ext cx="715962" cy="1090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930525" y="1766888"/>
            <a:ext cx="1655763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倒写的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r>
              <a:rPr lang="en-US" altLang="zh-CN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指孩子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32" name="Picture 8" descr="11jia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563" y="515938"/>
            <a:ext cx="935037" cy="1192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173288" y="752475"/>
            <a:ext cx="6477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600" b="1" dirty="0">
                <a:latin typeface="Constantia" panose="02030602050306030303" pitchFamily="18" charset="0"/>
              </a:rPr>
              <a:t>+</a:t>
            </a:r>
            <a:endParaRPr lang="zh-CN" altLang="en-US" sz="66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7900" y="785813"/>
            <a:ext cx="6477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600" b="1" dirty="0">
                <a:latin typeface="Constantia" panose="02030602050306030303" pitchFamily="18" charset="0"/>
              </a:rPr>
              <a:t>=</a:t>
            </a:r>
            <a:endParaRPr lang="zh-CN" altLang="en-US" sz="6600" b="1" dirty="0">
              <a:latin typeface="Constantia" panose="02030602050306030303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19925" y="1260475"/>
            <a:ext cx="13684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宋体" panose="02010600030101010101" pitchFamily="2" charset="-122"/>
              </a:rPr>
              <a:t>（甲骨文）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pic>
        <p:nvPicPr>
          <p:cNvPr id="1033" name="Picture 9" descr="22jin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3300" y="2390775"/>
            <a:ext cx="936625" cy="1290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 16"/>
          <p:cNvSpPr/>
          <p:nvPr/>
        </p:nvSpPr>
        <p:spPr>
          <a:xfrm>
            <a:off x="7200900" y="3287713"/>
            <a:ext cx="1366838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（金文）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1034" name="Picture 10" descr="22jin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7250" y="2617788"/>
            <a:ext cx="742950" cy="1063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5" name="Picture 11" descr="22jin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950" y="2830513"/>
            <a:ext cx="908050" cy="850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 19"/>
          <p:cNvSpPr/>
          <p:nvPr/>
        </p:nvSpPr>
        <p:spPr>
          <a:xfrm>
            <a:off x="758825" y="3724275"/>
            <a:ext cx="114935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solidFill>
                  <a:srgbClr val="FF0000"/>
                </a:solidFill>
                <a:latin typeface="Constantia" panose="02030602050306030303" pitchFamily="18" charset="0"/>
              </a:rPr>
              <a:t>    </a:t>
            </a:r>
            <a:r>
              <a:rPr lang="zh-CN" altLang="en-US" sz="2000" dirty="0">
                <a:solidFill>
                  <a:srgbClr val="FF0000"/>
                </a:solidFill>
                <a:latin typeface="Constantia" panose="02030602050306030303" pitchFamily="18" charset="0"/>
              </a:rPr>
              <a:t>房屋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6950" y="2700338"/>
            <a:ext cx="649288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600" b="1" dirty="0">
                <a:latin typeface="Constantia" panose="02030602050306030303" pitchFamily="18" charset="0"/>
              </a:rPr>
              <a:t>+</a:t>
            </a:r>
            <a:endParaRPr lang="zh-CN" altLang="en-US" sz="6600" b="1" dirty="0"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24413" y="2700338"/>
            <a:ext cx="6477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6600" b="1" dirty="0">
                <a:latin typeface="Constantia" panose="02030602050306030303" pitchFamily="18" charset="0"/>
              </a:rPr>
              <a:t>=</a:t>
            </a:r>
            <a:endParaRPr lang="zh-CN" altLang="en-US" sz="6600" b="1" dirty="0">
              <a:latin typeface="Constantia" panose="02030602050306030303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21038" y="3779838"/>
            <a:ext cx="12065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Constantia" panose="02030602050306030303" pitchFamily="18" charset="0"/>
              </a:rPr>
              <a:t>    </a:t>
            </a:r>
            <a:r>
              <a:rPr lang="zh-CN" altLang="en-US" sz="2000" dirty="0">
                <a:solidFill>
                  <a:srgbClr val="FF0000"/>
                </a:solidFill>
                <a:latin typeface="Constantia" panose="02030602050306030303" pitchFamily="18" charset="0"/>
              </a:rPr>
              <a:t>家人</a:t>
            </a:r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下箭头 23"/>
          <p:cNvSpPr/>
          <p:nvPr/>
        </p:nvSpPr>
        <p:spPr>
          <a:xfrm rot="16200000">
            <a:off x="2627313" y="4895850"/>
            <a:ext cx="287338" cy="649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6" name="Picture 12" descr="41zh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138" y="4521200"/>
            <a:ext cx="804862" cy="1484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矩形 25"/>
          <p:cNvSpPr/>
          <p:nvPr/>
        </p:nvSpPr>
        <p:spPr>
          <a:xfrm>
            <a:off x="1720850" y="5595938"/>
            <a:ext cx="1049338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（篆文）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311525" y="4291013"/>
            <a:ext cx="1295400" cy="1570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9600" dirty="0">
                <a:solidFill>
                  <a:srgbClr val="0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居</a:t>
            </a:r>
            <a:endParaRPr lang="zh-CN" altLang="en-US" sz="9600" dirty="0">
              <a:solidFill>
                <a:srgbClr val="0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9" name="下箭头 28"/>
          <p:cNvSpPr/>
          <p:nvPr/>
        </p:nvSpPr>
        <p:spPr>
          <a:xfrm rot="16200000">
            <a:off x="5195888" y="4886325"/>
            <a:ext cx="288925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62650" y="4416425"/>
            <a:ext cx="1512888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800" dirty="0">
                <a:latin typeface="楷体" panose="02010609060101010101" pitchFamily="49" charset="-122"/>
                <a:ea typeface="楷体" panose="02010609060101010101" pitchFamily="49" charset="-122"/>
              </a:rPr>
              <a:t>居</a:t>
            </a:r>
            <a:endParaRPr lang="zh-CN" altLang="en-US" sz="8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91025" y="5492750"/>
            <a:ext cx="13684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（隶书）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99313" y="5492750"/>
            <a:ext cx="110807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（楷书）</a:t>
            </a:r>
            <a:endParaRPr lang="zh-CN" altLang="en-US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  <p:bldP spid="14" grpId="0"/>
      <p:bldP spid="17" grpId="0"/>
      <p:bldP spid="20" grpId="0"/>
      <p:bldP spid="21" grpId="0"/>
      <p:bldP spid="22" grpId="0"/>
      <p:bldP spid="23" grpId="0"/>
      <p:bldP spid="24" grpId="0" animBg="1"/>
      <p:bldP spid="26" grpId="0"/>
      <p:bldP spid="28" grpId="0"/>
      <p:bldP spid="29" grpId="0" animBg="1"/>
      <p:bldP spid="31" grpId="0"/>
      <p:bldP spid="32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5"/>
          <p:cNvSpPr txBox="1"/>
          <p:nvPr/>
        </p:nvSpPr>
        <p:spPr>
          <a:xfrm>
            <a:off x="5219700" y="1052513"/>
            <a:ext cx="3524250" cy="56610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716463" y="188913"/>
            <a:ext cx="3527425" cy="719138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清平乐 村居 </a:t>
            </a:r>
            <a:endParaRPr kumimoji="0" lang="zh-CN" altLang="en-US" sz="44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charRg st="13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22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charRg st="22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3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6387">
                                            <p:txEl>
                                              <p:charRg st="31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16387">
                                            <p:txEl>
                                              <p:charRg st="39" end="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47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16387">
                                            <p:txEl>
                                              <p:charRg st="47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charRg st="55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16387">
                                            <p:txEl>
                                              <p:charRg st="55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14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1"/>
          <p:cNvSpPr/>
          <p:nvPr/>
        </p:nvSpPr>
        <p:spPr>
          <a:xfrm>
            <a:off x="4498975" y="1268413"/>
            <a:ext cx="4645025" cy="27844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indent="358775">
              <a:lnSpc>
                <a:spcPts val="3500"/>
              </a:lnSpc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个字，却融写景、叙事、抒情为一体，实在是文学创作之佳作呀！请你想象这首词所描绘的景象，先说一说，再写下来。</a:t>
            </a:r>
            <a:endParaRPr lang="zh-CN" altLang="en-US" sz="900" dirty="0">
              <a:latin typeface="Arial" panose="020B0604020202020204" pitchFamily="34" charset="0"/>
            </a:endParaRPr>
          </a:p>
          <a:p>
            <a:pPr indent="358775" eaLnBrk="0" hangingPunct="0">
              <a:lnSpc>
                <a:spcPts val="35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提醒：按照一定顺序，景色描写生动，事件描写关注人物表现（神情、语言等），文末用一两句话写出词人真实感受。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27538" y="4221163"/>
            <a:ext cx="453707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3" name="矩形 4"/>
          <p:cNvSpPr/>
          <p:nvPr/>
        </p:nvSpPr>
        <p:spPr>
          <a:xfrm>
            <a:off x="4067175" y="333375"/>
            <a:ext cx="208915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58775">
              <a:lnSpc>
                <a:spcPct val="20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拓展练习</a:t>
            </a:r>
            <a:endParaRPr lang="zh-CN" altLang="en-US" sz="11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43438" y="4221163"/>
            <a:ext cx="4095750" cy="99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500"/>
              </a:lnSpc>
            </a:pPr>
            <a:r>
              <a:rPr lang="en-US" altLang="zh-CN" dirty="0">
                <a:latin typeface="Arial" panose="020B0604020202020204" pitchFamily="34" charset="0"/>
              </a:rPr>
              <a:t>     2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zh-CN" dirty="0">
                <a:latin typeface="Arial" panose="020B0604020202020204" pitchFamily="34" charset="0"/>
              </a:rPr>
              <a:t>阅读《破阵子 为陈同甫赋壮词以寄之》</a:t>
            </a:r>
            <a:r>
              <a:rPr lang="zh-CN" altLang="en-US" dirty="0">
                <a:latin typeface="Arial" panose="020B0604020202020204" pitchFamily="34" charset="0"/>
              </a:rPr>
              <a:t>，说说感受。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Rectangle 5"/>
          <p:cNvSpPr txBox="1"/>
          <p:nvPr/>
        </p:nvSpPr>
        <p:spPr>
          <a:xfrm>
            <a:off x="4787900" y="836613"/>
            <a:ext cx="3960813" cy="56610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716463" y="188913"/>
            <a:ext cx="3527425" cy="719138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清平</a:t>
            </a:r>
            <a:r>
              <a:rPr kumimoji="0" lang="zh-CN" altLang="en-US" sz="4000" b="1" kern="1200" cap="none" spc="0" normalizeH="0" baseline="0" noProof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乐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村居 </a:t>
            </a:r>
            <a:endParaRPr kumimoji="0" lang="zh-CN" altLang="en-US" sz="44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pic>
        <p:nvPicPr>
          <p:cNvPr id="2" name="清平乐村居演唱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95738" y="6364288"/>
            <a:ext cx="417512" cy="417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6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5"/>
          <p:cNvSpPr txBox="1"/>
          <p:nvPr/>
        </p:nvSpPr>
        <p:spPr>
          <a:xfrm>
            <a:off x="5219700" y="1052513"/>
            <a:ext cx="3524250" cy="56610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716463" y="188913"/>
            <a:ext cx="3527425" cy="719138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清平</a:t>
            </a:r>
            <a:r>
              <a:rPr kumimoji="0" lang="zh-CN" altLang="en-US" sz="4000" b="1" kern="1200" cap="none" spc="0" normalizeH="0" baseline="0" noProof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乐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村居 </a:t>
            </a:r>
            <a:endParaRPr kumimoji="0" lang="zh-CN" altLang="en-US" sz="44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5"/>
          <p:cNvSpPr txBox="1"/>
          <p:nvPr/>
        </p:nvSpPr>
        <p:spPr>
          <a:xfrm>
            <a:off x="4932363" y="1125538"/>
            <a:ext cx="3924300" cy="5588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低小，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青青草。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吴音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相媚好，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谁家翁媪。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锄豆溪东，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正织鸡笼。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小儿无赖，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</a:t>
            </a:r>
            <a:r>
              <a:rPr lang="en-US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/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卧剥莲蓬。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859338" y="188913"/>
            <a:ext cx="3529013" cy="719138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</a:t>
            </a:r>
            <a:r>
              <a:rPr kumimoji="0" lang="zh-CN" altLang="en-US" sz="4000" b="1" kern="1200" cap="none" spc="0" normalizeH="0" baseline="0" noProof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平乐 </a:t>
            </a:r>
            <a:r>
              <a:rPr kumimoji="0" lang="zh-CN" altLang="en-US" sz="40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村居 </a:t>
            </a:r>
            <a:endParaRPr kumimoji="0" lang="zh-CN" altLang="en-US" sz="44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323850" y="404813"/>
            <a:ext cx="3527425" cy="720725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endParaRPr kumimoji="0" lang="zh-CN" altLang="en-US" sz="40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pic>
        <p:nvPicPr>
          <p:cNvPr id="6" name="Picture 11" descr="t01ae290e6bb60ef7c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2513013"/>
            <a:ext cx="936625" cy="80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9" name="Picture 13" descr="http://www.vividict.com/UserFiles/Image/==CA--renti==/--CAN--nv(zu)--new/065mei/11jia01.gif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2987675" y="1268413"/>
            <a:ext cx="792163" cy="1155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0" name="Picture 14" descr="http://www.vividict.com/UserFiles/Image/==CA--renti==/--CAN--nv(zu)--new/065mei/%5b1%5djia(1)jian(2).gif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5076825" y="1628775"/>
            <a:ext cx="719138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Picture 15" descr="http://www.vividict.com/UserFiles/Image/==CA--renti==/--CAN--nv(zu)--new/065mei/%5b1%5djia(1).gif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684213" y="1628775"/>
            <a:ext cx="1008062" cy="1385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2843213" y="2708275"/>
            <a:ext cx="1368425" cy="58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Constantia" panose="02030602050306030303" pitchFamily="18" charset="0"/>
              </a:rPr>
              <a:t>（女）</a:t>
            </a:r>
            <a:endParaRPr lang="zh-CN" altLang="en-US" sz="3200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1050" y="1700213"/>
            <a:ext cx="649288" cy="1447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8800" b="1" dirty="0">
                <a:latin typeface="Constantia" panose="02030602050306030303" pitchFamily="18" charset="0"/>
              </a:rPr>
              <a:t>=</a:t>
            </a:r>
            <a:endParaRPr lang="zh-CN" altLang="en-US" sz="8800" b="1" dirty="0"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40200" y="1628775"/>
            <a:ext cx="792163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8800" b="1" dirty="0">
                <a:latin typeface="Constantia" panose="02030602050306030303" pitchFamily="18" charset="0"/>
              </a:rPr>
              <a:t>+</a:t>
            </a:r>
            <a:endParaRPr lang="zh-CN" altLang="en-US" sz="8800" b="1" dirty="0">
              <a:latin typeface="Constantia" panose="020306020503060303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8125" y="1628775"/>
            <a:ext cx="1728788" cy="162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美 好</a:t>
            </a:r>
            <a:endParaRPr kumimoji="0" lang="zh-CN" altLang="en-US" sz="3600" b="1" kern="1200" cap="none" spc="0" normalizeH="0" baseline="0" noProof="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  <a:p>
            <a:pPr marR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喜 爱</a:t>
            </a:r>
            <a:endParaRPr kumimoji="0" lang="en-US" altLang="zh-CN" sz="3600" b="1" kern="1200" cap="none" spc="0" normalizeH="0" baseline="0" noProof="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26" name="下箭头 25"/>
          <p:cNvSpPr/>
          <p:nvPr/>
        </p:nvSpPr>
        <p:spPr>
          <a:xfrm>
            <a:off x="971550" y="3213100"/>
            <a:ext cx="360363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204" name="Rectangle 18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endParaRPr lang="zh-CN" altLang="en-US" dirty="0">
              <a:latin typeface="Constantia" panose="02030602050306030303" pitchFamily="18" charset="0"/>
            </a:endParaRPr>
          </a:p>
        </p:txBody>
      </p:sp>
      <p:sp>
        <p:nvSpPr>
          <p:cNvPr id="29" name="下箭头 28"/>
          <p:cNvSpPr/>
          <p:nvPr/>
        </p:nvSpPr>
        <p:spPr>
          <a:xfrm rot="16200000">
            <a:off x="2495550" y="4389438"/>
            <a:ext cx="287338" cy="715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76" name="Picture 20" descr="http://www.51bianji.com/ziti/imgs4/e5aa9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1188" y="4149725"/>
            <a:ext cx="1152525" cy="1150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TextBox 30"/>
          <p:cNvSpPr txBox="1"/>
          <p:nvPr/>
        </p:nvSpPr>
        <p:spPr>
          <a:xfrm>
            <a:off x="3635375" y="4149725"/>
            <a:ext cx="1152525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dirty="0">
                <a:latin typeface="华文隶书" panose="02010800040101010101" pitchFamily="2" charset="-122"/>
                <a:ea typeface="华文隶书" panose="02010800040101010101" pitchFamily="2" charset="-122"/>
              </a:rPr>
              <a:t>媚</a:t>
            </a:r>
            <a:endParaRPr lang="zh-CN" altLang="en-US" sz="6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2" name="下箭头 31"/>
          <p:cNvSpPr/>
          <p:nvPr/>
        </p:nvSpPr>
        <p:spPr>
          <a:xfrm rot="16200000">
            <a:off x="5507038" y="4367213"/>
            <a:ext cx="287338" cy="715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59563" y="4076700"/>
            <a:ext cx="1296987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dirty="0">
                <a:latin typeface="华文楷体" panose="02010600040101010101" pitchFamily="2" charset="-122"/>
                <a:ea typeface="华文楷体" panose="02010600040101010101" pitchFamily="2" charset="-122"/>
              </a:rPr>
              <a:t>媚</a:t>
            </a:r>
            <a:endParaRPr lang="zh-CN" altLang="en-US" sz="6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5" name="下箭头 34"/>
          <p:cNvSpPr/>
          <p:nvPr/>
        </p:nvSpPr>
        <p:spPr>
          <a:xfrm rot="10800000">
            <a:off x="7091363" y="3359150"/>
            <a:ext cx="287338" cy="715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 animBg="1"/>
      <p:bldP spid="29" grpId="0" animBg="1"/>
      <p:bldP spid="31" grpId="0"/>
      <p:bldP spid="32" grpId="0" animBg="1"/>
      <p:bldP spid="33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4643438" y="0"/>
            <a:ext cx="450056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5"/>
          <p:cNvSpPr txBox="1"/>
          <p:nvPr/>
        </p:nvSpPr>
        <p:spPr>
          <a:xfrm>
            <a:off x="1236663" y="1557338"/>
            <a:ext cx="3241675" cy="51847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4213" y="836613"/>
            <a:ext cx="3527425" cy="720725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36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清平乐   村居 </a:t>
            </a:r>
            <a:endParaRPr kumimoji="0" lang="zh-CN" altLang="en-US" sz="44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388" y="188913"/>
            <a:ext cx="4537075" cy="862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Constantia" panose="02030602050306030303" pitchFamily="18" charset="0"/>
              </a:rPr>
              <a:t>   请你用自己的话将这首词的意思连起来说一说。</a:t>
            </a:r>
            <a:endParaRPr lang="zh-CN" altLang="en-US" sz="20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0" y="0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5"/>
          <p:cNvSpPr txBox="1"/>
          <p:nvPr/>
        </p:nvSpPr>
        <p:spPr>
          <a:xfrm>
            <a:off x="5219700" y="1052513"/>
            <a:ext cx="3524250" cy="56610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36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244" name="Rectangle 4"/>
          <p:cNvSpPr txBox="1"/>
          <p:nvPr/>
        </p:nvSpPr>
        <p:spPr>
          <a:xfrm>
            <a:off x="4716463" y="188913"/>
            <a:ext cx="3527425" cy="71913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r>
              <a:rPr lang="en-US" altLang="zh-CN" sz="4000" dirty="0">
                <a:solidFill>
                  <a:srgbClr val="000000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  </a:t>
            </a:r>
            <a:r>
              <a:rPr lang="zh-CN" altLang="en-US" sz="4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清平乐 村居 </a:t>
            </a:r>
            <a:endParaRPr lang="zh-CN" altLang="en-US" sz="44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出水莲 - 林玲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76675" y="6253163"/>
            <a:ext cx="479425" cy="479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85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3" descr="背景"/>
          <p:cNvPicPr>
            <a:picLocks noChangeAspect="1"/>
          </p:cNvPicPr>
          <p:nvPr/>
        </p:nvPicPr>
        <p:blipFill>
          <a:blip r:embed="rId1"/>
          <a:srcRect b="954"/>
          <a:stretch>
            <a:fillRect/>
          </a:stretch>
        </p:blipFill>
        <p:spPr>
          <a:xfrm>
            <a:off x="5003800" y="0"/>
            <a:ext cx="414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5"/>
          <p:cNvSpPr txBox="1"/>
          <p:nvPr/>
        </p:nvSpPr>
        <p:spPr>
          <a:xfrm>
            <a:off x="1763713" y="1196975"/>
            <a:ext cx="3384550" cy="51117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醉里吴音相媚好，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白发谁家翁媪。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大儿锄豆溪东，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中儿正织鸡笼。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116013" y="188913"/>
            <a:ext cx="3527425" cy="719138"/>
          </a:xfrm>
          <a:prstGeom prst="rect">
            <a:avLst/>
          </a:prstGeom>
        </p:spPr>
        <p:txBody>
          <a:bodyPr/>
          <a:lstStyle/>
          <a:p>
            <a:pPr marR="0" defTabSz="914400" fontAlgn="auto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kern="1200" cap="none" spc="0" normalizeH="0" baseline="0" noProof="0" dirty="0"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3600" b="1" kern="1200" cap="none" spc="0" normalizeH="0" baseline="0" noProof="0" dirty="0"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清平乐   村居 </a:t>
            </a:r>
            <a:endParaRPr kumimoji="0" lang="zh-CN" altLang="en-US" sz="4800" b="1" kern="1200" cap="none" spc="0" normalizeH="0" baseline="0" noProof="0" dirty="0"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825" y="1557338"/>
            <a:ext cx="15128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乡景图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825" y="2708275"/>
            <a:ext cx="17287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相媚图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850" y="4221163"/>
            <a:ext cx="1800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劳作图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850" y="5300663"/>
            <a:ext cx="18002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无赖图</a:t>
            </a:r>
            <a:endParaRPr kumimoji="0" lang="zh-CN" altLang="en-US" sz="32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611188" y="2276475"/>
            <a:ext cx="936625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相</a:t>
            </a:r>
            <a:endParaRPr kumimoji="0" lang="en-US" altLang="zh-CN" sz="54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媚</a:t>
            </a:r>
            <a:endParaRPr kumimoji="0" lang="en-US" altLang="zh-CN" sz="54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图</a:t>
            </a:r>
            <a:endParaRPr kumimoji="0" lang="zh-CN" altLang="en-US" sz="54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12291" name="矩形 2"/>
          <p:cNvSpPr/>
          <p:nvPr/>
        </p:nvSpPr>
        <p:spPr>
          <a:xfrm>
            <a:off x="1731963" y="6013450"/>
            <a:ext cx="67183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20000"/>
              </a:spcBef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醉里吴音相媚好，白发谁家翁媪。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2" name="Picture 2" descr="showimg"/>
          <p:cNvPicPr>
            <a:picLocks noChangeAspect="1"/>
          </p:cNvPicPr>
          <p:nvPr/>
        </p:nvPicPr>
        <p:blipFill>
          <a:blip r:embed="rId1"/>
          <a:srcRect l="37956" t="40251" b="26541"/>
          <a:stretch>
            <a:fillRect/>
          </a:stretch>
        </p:blipFill>
        <p:spPr>
          <a:xfrm>
            <a:off x="1547813" y="1333500"/>
            <a:ext cx="6904037" cy="4681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50825" y="239713"/>
            <a:ext cx="8713788" cy="1117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        </a:t>
            </a:r>
            <a:r>
              <a: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请你仔细观察，发挥想象，</a:t>
            </a:r>
            <a:r>
              <a:rPr kumimoji="0" lang="zh-CN" altLang="en-US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注意</a:t>
            </a:r>
            <a:r>
              <a: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人物的</a:t>
            </a:r>
            <a:r>
              <a:rPr kumimoji="0" lang="zh-CN" altLang="en-US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神情</a:t>
            </a:r>
            <a:r>
              <a: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、动作、语言等，将</a:t>
            </a:r>
            <a:r>
              <a:rPr kumimoji="0" lang="zh-CN" altLang="en-US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图中的</a:t>
            </a:r>
            <a:r>
              <a:rPr kumimoji="0" lang="zh-CN" altLang="zh-CN" sz="28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宋体" panose="02010600030101010101" pitchFamily="2" charset="-122"/>
                <a:cs typeface="Times New Roman" panose="02020603050405020304"/>
              </a:rPr>
              <a:t>情景用生动的语言描述出来。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544513" y="369888"/>
            <a:ext cx="574675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乡</a:t>
            </a:r>
            <a:endParaRPr kumimoji="0" lang="en-US" altLang="zh-CN" sz="36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景</a:t>
            </a:r>
            <a:endParaRPr kumimoji="0" lang="en-US" altLang="zh-CN" sz="36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图</a:t>
            </a:r>
            <a:endParaRPr kumimoji="0" lang="zh-CN" altLang="en-US" sz="3600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13315" name="矩形 3"/>
          <p:cNvSpPr/>
          <p:nvPr/>
        </p:nvSpPr>
        <p:spPr>
          <a:xfrm>
            <a:off x="6530975" y="581025"/>
            <a:ext cx="2159000" cy="1331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ts val="4500"/>
              </a:lnSpc>
              <a:spcBef>
                <a:spcPct val="20000"/>
              </a:spcBef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茅檐低小，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ts val="4500"/>
              </a:lnSpc>
              <a:spcBef>
                <a:spcPct val="20000"/>
              </a:spcBef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溪上青青草。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331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8" y="2481263"/>
            <a:ext cx="3125787" cy="195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2525713"/>
            <a:ext cx="302895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075" y="4487863"/>
            <a:ext cx="4464050" cy="2370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矩形 1"/>
          <p:cNvSpPr/>
          <p:nvPr/>
        </p:nvSpPr>
        <p:spPr>
          <a:xfrm>
            <a:off x="3146425" y="2522538"/>
            <a:ext cx="646113" cy="1754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劳</a:t>
            </a:r>
            <a:endParaRPr lang="en-US" altLang="zh-CN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作</a:t>
            </a:r>
            <a:endParaRPr lang="en-US" altLang="zh-CN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图</a:t>
            </a:r>
            <a:endParaRPr lang="zh-CN" altLang="en-US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320" name="矩形 3"/>
          <p:cNvSpPr/>
          <p:nvPr/>
        </p:nvSpPr>
        <p:spPr>
          <a:xfrm>
            <a:off x="6858000" y="2781300"/>
            <a:ext cx="2479675" cy="1246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ts val="45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大儿锄豆溪东，</a:t>
            </a:r>
            <a:endParaRPr lang="en-US" altLang="zh-CN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45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中儿正织鸡笼。</a:t>
            </a:r>
            <a:endParaRPr lang="zh-CN" altLang="en-US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1" name="矩形 5"/>
          <p:cNvSpPr/>
          <p:nvPr/>
        </p:nvSpPr>
        <p:spPr>
          <a:xfrm>
            <a:off x="641350" y="4703763"/>
            <a:ext cx="646113" cy="1754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无</a:t>
            </a:r>
            <a:endParaRPr lang="en-US" altLang="zh-CN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赖</a:t>
            </a:r>
            <a:endParaRPr lang="en-US" altLang="zh-CN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图</a:t>
            </a:r>
            <a:endParaRPr lang="zh-CN" altLang="en-US" sz="3600" dirty="0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3322" name="Picture 11" descr="C:\Users\acer\AppData\Roaming\Tencent\Users\330423245\QQ\WinTemp\RichOle\WRFLO%5MIO4@Y%AF5%6H`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2738" y="12700"/>
            <a:ext cx="4652962" cy="2468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3" name="矩形 6"/>
          <p:cNvSpPr/>
          <p:nvPr/>
        </p:nvSpPr>
        <p:spPr>
          <a:xfrm>
            <a:off x="6249988" y="5084763"/>
            <a:ext cx="2786062" cy="1333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ts val="45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最喜小儿无赖，</a:t>
            </a:r>
            <a:endParaRPr lang="zh-CN" altLang="en-US" sz="28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ts val="4500"/>
              </a:lnSpc>
              <a:spcBef>
                <a:spcPct val="2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溪头卧剥莲蓬。</a:t>
            </a:r>
            <a:endParaRPr lang="zh-CN" altLang="en-US" sz="24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904</Words>
  <Application>WPS 演示</Application>
  <PresentationFormat>在屏幕上显示</PresentationFormat>
  <Paragraphs>195</Paragraphs>
  <Slides>14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隶书</vt:lpstr>
      <vt:lpstr>Constantia</vt:lpstr>
      <vt:lpstr>Wingdings 2</vt:lpstr>
      <vt:lpstr>华文楷体</vt:lpstr>
      <vt:lpstr>华文隶书</vt:lpstr>
      <vt:lpstr>楷体</vt:lpstr>
      <vt:lpstr>Times New Roman</vt:lpstr>
      <vt:lpstr>Wingdings 2</vt:lpstr>
      <vt:lpstr>Times New Roman</vt:lpstr>
      <vt:lpstr>微软雅黑</vt:lpstr>
      <vt:lpstr>Arial Unicode MS</vt:lpstr>
      <vt:lpstr>流畅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41</cp:revision>
  <dcterms:created xsi:type="dcterms:W3CDTF">2016-11-06T12:22:50Z</dcterms:created>
  <dcterms:modified xsi:type="dcterms:W3CDTF">2021-10-18T04:25:22Z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C6130630417C45B989970A1BC442BF0F</vt:lpwstr>
  </property>
</Properties>
</file>