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82" r:id="rId5"/>
    <p:sldId id="263" r:id="rId6"/>
    <p:sldId id="266" r:id="rId7"/>
    <p:sldId id="264" r:id="rId8"/>
    <p:sldId id="269" r:id="rId9"/>
    <p:sldId id="303" r:id="rId10"/>
    <p:sldId id="304" r:id="rId11"/>
    <p:sldId id="328" r:id="rId12"/>
    <p:sldId id="329" r:id="rId13"/>
    <p:sldId id="330" r:id="rId14"/>
    <p:sldId id="331" r:id="rId15"/>
    <p:sldId id="319" r:id="rId16"/>
    <p:sldId id="324" r:id="rId17"/>
    <p:sldId id="270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96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ABA68-8FF1-4FFB-9C03-2B52430601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515CB-3601-4A12-8969-20068F80C07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jpeg"/><Relationship Id="rId7" Type="http://schemas.openxmlformats.org/officeDocument/2006/relationships/image" Target="../media/image7.jpeg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2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2341435" cy="3545058"/>
          </a:xfrm>
          <a:prstGeom prst="rect">
            <a:avLst/>
          </a:prstGeom>
        </p:spPr>
      </p:pic>
      <p:pic>
        <p:nvPicPr>
          <p:cNvPr id="2" name="图片 1" descr="C:\Users\Administrator\Desktop\45439326_1493704539095_mthumb.jpg45439326_1493704539095_mthum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975" y="927735"/>
            <a:ext cx="3578860" cy="2386330"/>
          </a:xfrm>
          <a:prstGeom prst="ellipse">
            <a:avLst/>
          </a:prstGeom>
        </p:spPr>
      </p:pic>
      <p:pic>
        <p:nvPicPr>
          <p:cNvPr id="3" name="图片 2" descr="C:\Users\Administrator\Desktop\0170070091.jpg017007009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5940" y="963930"/>
            <a:ext cx="3135630" cy="2722880"/>
          </a:xfrm>
          <a:prstGeom prst="ellipse">
            <a:avLst/>
          </a:prstGeom>
        </p:spPr>
      </p:pic>
      <p:pic>
        <p:nvPicPr>
          <p:cNvPr id="16" name="图片 15" descr="C:\Users\Administrator\Desktop\t011f0b9986e3790f4c.jpgt011f0b9986e3790f4c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5395" y="927418"/>
            <a:ext cx="3874135" cy="2582545"/>
          </a:xfrm>
          <a:prstGeom prst="ellipse">
            <a:avLst/>
          </a:prstGeom>
        </p:spPr>
      </p:pic>
      <p:pic>
        <p:nvPicPr>
          <p:cNvPr id="17" name="图片 16" descr="C:\Users\Administrator\Desktop\543838_20151030232248110363_1.jpg543838_20151030232248110363_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9455" y="4060190"/>
            <a:ext cx="3354070" cy="2308225"/>
          </a:xfrm>
          <a:prstGeom prst="ellipse">
            <a:avLst/>
          </a:prstGeom>
        </p:spPr>
      </p:pic>
      <p:pic>
        <p:nvPicPr>
          <p:cNvPr id="18" name="图片 17" descr="C:\Users\Administrator\Desktop\70310467_1513643600743_mthumb.jpg70310467_1513643600743_mthumb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85005" y="4117340"/>
            <a:ext cx="3544570" cy="2362835"/>
          </a:xfrm>
          <a:prstGeom prst="ellipse">
            <a:avLst/>
          </a:prstGeom>
        </p:spPr>
      </p:pic>
      <p:pic>
        <p:nvPicPr>
          <p:cNvPr id="19" name="图片 18" descr="QQ图片202010271011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53400" y="3880485"/>
            <a:ext cx="3489960" cy="2416175"/>
          </a:xfrm>
          <a:prstGeom prst="ellipse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84655" y="251460"/>
            <a:ext cx="6344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通过这些图片，</a:t>
            </a:r>
            <a:r>
              <a:rPr lang="en-US" altLang="zh-CN" sz="3200"/>
              <a:t> </a:t>
            </a:r>
            <a:r>
              <a:rPr lang="zh-CN" altLang="en-US" sz="3200"/>
              <a:t>你想到了什么呢？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3685565851,1097821710&amp;fm=26&amp;fmt=auto&amp;gp=0.we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9325" y="1907540"/>
            <a:ext cx="4762500" cy="3905250"/>
          </a:xfrm>
          <a:prstGeom prst="round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77465" y="543560"/>
            <a:ext cx="32302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1"/>
                </a:solidFill>
              </a:rPr>
              <a:t>农家晚饭图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src=http___blogcache.artron.net_201203_16_113368_1331859766v6tK.jpg&amp;refer=http___blogcache.artro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135" y="1398905"/>
            <a:ext cx="4125595" cy="2999740"/>
          </a:xfrm>
          <a:prstGeom prst="round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546215" y="1856740"/>
            <a:ext cx="28270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1"/>
                </a:solidFill>
              </a:rPr>
              <a:t>织娘唱晚图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17090" y="524510"/>
            <a:ext cx="373824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40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瓜藤攀架图</a:t>
            </a:r>
            <a:endParaRPr lang="zh-CN" altLang="en-US" sz="40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40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花开四季图</a:t>
            </a:r>
            <a:endParaRPr lang="zh-CN" altLang="en-US" sz="40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40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雨后春笋图</a:t>
            </a:r>
            <a:endParaRPr lang="zh-CN" altLang="en-US" sz="40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40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鸡鸭觅食图</a:t>
            </a:r>
            <a:endParaRPr lang="zh-CN" altLang="en-US" sz="40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40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农家晚饭图</a:t>
            </a:r>
            <a:endParaRPr lang="zh-CN" altLang="en-US" sz="40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40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织娘唱晚图</a:t>
            </a:r>
            <a:endParaRPr lang="zh-CN" altLang="en-US" sz="40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67880" y="2801620"/>
            <a:ext cx="45548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乡下人家，不论什么时候，不论什么季节，都有一道独特、迷人的风景。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5166360" y="3033395"/>
            <a:ext cx="1859280" cy="92011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292975" y="2172335"/>
            <a:ext cx="1265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中心句：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3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97280" y="1727835"/>
            <a:ext cx="7682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再次阅读文章第一自然段，找出所有的动词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945005" y="3025775"/>
            <a:ext cx="517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攀</a:t>
            </a:r>
            <a:r>
              <a:rPr lang="en-US" altLang="zh-CN" sz="3600">
                <a:solidFill>
                  <a:srgbClr val="FF0000"/>
                </a:solidFill>
              </a:rPr>
              <a:t>   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99105" y="3025775"/>
            <a:ext cx="786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爬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15740" y="3025775"/>
            <a:ext cx="641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落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17465" y="3025775"/>
            <a:ext cx="9302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结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44285" y="3025775"/>
            <a:ext cx="1016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挂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737235" y="4262120"/>
            <a:ext cx="2826385" cy="1805305"/>
          </a:xfrm>
          <a:prstGeom prst="cloudCallou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请同学们思考，作者为什么要用这么多动词呢？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63620" y="4349115"/>
            <a:ext cx="8361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运用动词将景物写活，赋予了景物饱满的生气与活力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2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05" y="306705"/>
            <a:ext cx="112318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/>
              <a:t> </a:t>
            </a:r>
            <a:r>
              <a:rPr lang="zh-CN" altLang="en-US" sz="4400"/>
              <a:t>精读课文：思考</a:t>
            </a:r>
            <a:endParaRPr lang="zh-CN" altLang="en-US" sz="4400"/>
          </a:p>
        </p:txBody>
      </p:sp>
      <p:sp>
        <p:nvSpPr>
          <p:cNvPr id="3" name="文本框 2"/>
          <p:cNvSpPr txBox="1"/>
          <p:nvPr/>
        </p:nvSpPr>
        <p:spPr>
          <a:xfrm>
            <a:off x="1276350" y="4976495"/>
            <a:ext cx="66135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/>
            <a:r>
              <a:rPr lang="en-US" altLang="zh-CN" sz="3200">
                <a:solidFill>
                  <a:schemeClr val="tx1"/>
                </a:solidFill>
              </a:rPr>
              <a:t> 3.</a:t>
            </a:r>
            <a:r>
              <a:rPr lang="zh-CN" altLang="en-US" sz="3200">
                <a:solidFill>
                  <a:schemeClr val="tx1"/>
                </a:solidFill>
              </a:rPr>
              <a:t>不远处就有人在洗衣服，那群</a:t>
            </a:r>
            <a:r>
              <a:rPr lang="en-US" altLang="zh-CN" sz="3200">
                <a:solidFill>
                  <a:schemeClr val="tx1"/>
                </a:solidFill>
              </a:rPr>
              <a:t>                     </a:t>
            </a:r>
            <a:r>
              <a:rPr lang="zh-CN" altLang="en-US" sz="3200">
                <a:solidFill>
                  <a:schemeClr val="tx1"/>
                </a:solidFill>
              </a:rPr>
              <a:t>鸭子为什么不怕人？</a:t>
            </a:r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8195" y="4976495"/>
            <a:ext cx="34080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说明人与动物之间能够和谐相处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76350" y="1376680"/>
            <a:ext cx="58889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1.</a:t>
            </a:r>
            <a:r>
              <a:rPr lang="zh-CN" altLang="en-US" sz="3200"/>
              <a:t>作者写竹笋生长出来运用了什么修辞手法？哪个字最能体现？请圈画出来。</a:t>
            </a:r>
            <a:endParaRPr lang="en-US" altLang="zh-CN" sz="3200"/>
          </a:p>
        </p:txBody>
      </p:sp>
      <p:sp>
        <p:nvSpPr>
          <p:cNvPr id="8" name="文本框 7"/>
          <p:cNvSpPr txBox="1"/>
          <p:nvPr/>
        </p:nvSpPr>
        <p:spPr>
          <a:xfrm>
            <a:off x="10165715" y="1960245"/>
            <a:ext cx="5727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探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18195" y="1960245"/>
            <a:ext cx="10267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拟人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76350" y="3246755"/>
            <a:ext cx="66827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2.“</a:t>
            </a:r>
            <a:r>
              <a:rPr lang="zh-CN" altLang="en-US" sz="3200"/>
              <a:t>纺织娘唱起歌来</a:t>
            </a:r>
            <a:r>
              <a:rPr lang="en-US" altLang="zh-CN" sz="3200"/>
              <a:t>”</a:t>
            </a:r>
            <a:r>
              <a:rPr lang="zh-CN" altLang="en-US" sz="3200"/>
              <a:t>这句话运用了什么写法？</a:t>
            </a:r>
            <a:endParaRPr lang="zh-CN" altLang="en-US" sz="3200"/>
          </a:p>
        </p:txBody>
      </p:sp>
      <p:sp>
        <p:nvSpPr>
          <p:cNvPr id="12" name="文本框 11"/>
          <p:cNvSpPr txBox="1"/>
          <p:nvPr/>
        </p:nvSpPr>
        <p:spPr>
          <a:xfrm>
            <a:off x="8418195" y="3137535"/>
            <a:ext cx="3061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拟人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9444990" y="2122170"/>
            <a:ext cx="603885" cy="25908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10" grpId="0"/>
      <p:bldP spid="11" grpId="0"/>
      <p:bldP spid="1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4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2"/>
          <p:cNvSpPr txBox="1">
            <a:spLocks noChangeArrowheads="1"/>
          </p:cNvSpPr>
          <p:nvPr/>
        </p:nvSpPr>
        <p:spPr bwMode="auto">
          <a:xfrm>
            <a:off x="2444946" y="702220"/>
            <a:ext cx="4673312" cy="7683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r>
              <a:rPr lang="zh-CN" altLang="en-US" sz="4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课后作业</a:t>
            </a:r>
            <a:endParaRPr lang="zh-CN" altLang="en-US" sz="4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87550" y="2183130"/>
            <a:ext cx="76244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/>
              <a:t>1</a:t>
            </a:r>
            <a:r>
              <a:rPr lang="zh-CN" altLang="en-US" sz="2800"/>
              <a:t>、读课文，再次感知乡下人家的风景与情怀，根据自己的想象，画一幅农家生活图。</a:t>
            </a:r>
            <a:endParaRPr lang="zh-CN" altLang="en-US" sz="2800"/>
          </a:p>
          <a:p>
            <a:pPr fontAlgn="auto">
              <a:lnSpc>
                <a:spcPct val="150000"/>
              </a:lnSpc>
            </a:pPr>
            <a:r>
              <a:rPr lang="en-US" altLang="zh-CN" sz="2800"/>
              <a:t>2</a:t>
            </a:r>
            <a:r>
              <a:rPr lang="zh-CN" altLang="en-US" sz="2800"/>
              <a:t>、抄写本课生字生词</a:t>
            </a:r>
            <a:endParaRPr lang="zh-CN" altLang="en-US" sz="2800"/>
          </a:p>
          <a:p>
            <a:pPr fontAlgn="auto">
              <a:lnSpc>
                <a:spcPct val="150000"/>
              </a:lnSpc>
            </a:pPr>
            <a:r>
              <a:rPr lang="en-US" altLang="zh-CN" sz="2800"/>
              <a:t>3</a:t>
            </a:r>
            <a:r>
              <a:rPr lang="zh-CN" altLang="en-US" sz="2800"/>
              <a:t>、预习第二课时内容</a:t>
            </a:r>
            <a:endParaRPr lang="zh-CN" altLang="en-US" sz="2800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582400" y="121412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88920" y="1990090"/>
            <a:ext cx="5405755" cy="14452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8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乡下人家</a:t>
            </a:r>
            <a:endParaRPr lang="zh-CN" altLang="en-US" sz="88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4575" y="4991100"/>
            <a:ext cx="71501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学校：仁寿县宝飞镇鹤立小学校</a:t>
            </a:r>
            <a:r>
              <a:rPr lang="en-US" altLang="zh-CN" sz="2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        </a:t>
            </a:r>
            <a:r>
              <a:rPr lang="zh-CN" altLang="en-US" sz="2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执教：唐武军</a:t>
            </a:r>
            <a:endParaRPr lang="zh-CN" altLang="en-US" sz="20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2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03020" y="171450"/>
            <a:ext cx="4436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比一比！</a:t>
            </a:r>
            <a:endParaRPr lang="zh-CN" altLang="en-US" sz="32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95425" y="1430655"/>
            <a:ext cx="7002145" cy="583565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3200"/>
              <a:t>构</a:t>
            </a:r>
            <a:r>
              <a:rPr lang="en-US" altLang="zh-CN" sz="3200"/>
              <a:t>      </a:t>
            </a:r>
            <a:r>
              <a:rPr lang="zh-CN" altLang="en-US" sz="3200">
                <a:solidFill>
                  <a:srgbClr val="FF0000"/>
                </a:solidFill>
              </a:rPr>
              <a:t>冠</a:t>
            </a:r>
            <a:r>
              <a:rPr lang="en-US" altLang="zh-CN" sz="3200"/>
              <a:t>     </a:t>
            </a:r>
            <a:r>
              <a:rPr lang="zh-CN" altLang="en-US" sz="3200"/>
              <a:t>朴</a:t>
            </a:r>
            <a:r>
              <a:rPr lang="en-US" altLang="zh-CN" sz="3200"/>
              <a:t>    </a:t>
            </a:r>
            <a:r>
              <a:rPr lang="zh-CN" altLang="en-US" sz="3200"/>
              <a:t>素</a:t>
            </a:r>
            <a:r>
              <a:rPr lang="en-US" altLang="zh-CN" sz="3200"/>
              <a:t>     </a:t>
            </a:r>
            <a:r>
              <a:rPr lang="zh-CN" altLang="en-US" sz="3200">
                <a:solidFill>
                  <a:srgbClr val="FF0000"/>
                </a:solidFill>
              </a:rPr>
              <a:t>率</a:t>
            </a:r>
            <a:r>
              <a:rPr lang="en-US" altLang="zh-CN" sz="3200"/>
              <a:t>        </a:t>
            </a:r>
            <a:endParaRPr lang="en-US" altLang="zh-CN" sz="3200"/>
          </a:p>
        </p:txBody>
      </p:sp>
      <p:sp>
        <p:nvSpPr>
          <p:cNvPr id="6" name="文本框 5"/>
          <p:cNvSpPr txBox="1"/>
          <p:nvPr/>
        </p:nvSpPr>
        <p:spPr>
          <a:xfrm>
            <a:off x="3393440" y="2456180"/>
            <a:ext cx="10668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95425" y="2824480"/>
            <a:ext cx="7025005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倘</a:t>
            </a:r>
            <a:r>
              <a:rPr lang="en-US" altLang="zh-CN" sz="3200">
                <a:sym typeface="+mn-ea"/>
              </a:rPr>
              <a:t>      </a:t>
            </a:r>
            <a:r>
              <a:rPr lang="zh-CN" altLang="en-US" sz="3200">
                <a:sym typeface="+mn-ea"/>
              </a:rPr>
              <a:t>附</a:t>
            </a:r>
            <a:r>
              <a:rPr lang="en-US" altLang="zh-CN" sz="3200">
                <a:sym typeface="+mn-ea"/>
              </a:rPr>
              <a:t>     </a:t>
            </a:r>
            <a:r>
              <a:rPr lang="zh-CN" altLang="en-US" sz="3200">
                <a:sym typeface="+mn-ea"/>
              </a:rPr>
              <a:t>捣</a:t>
            </a:r>
            <a:r>
              <a:rPr lang="en-US" altLang="zh-CN" sz="3200">
                <a:sym typeface="+mn-ea"/>
              </a:rPr>
              <a:t>     </a:t>
            </a:r>
            <a:r>
              <a:rPr lang="zh-CN" altLang="en-US" sz="3200">
                <a:sym typeface="+mn-ea"/>
              </a:rPr>
              <a:t>绘</a:t>
            </a:r>
            <a:r>
              <a:rPr lang="en-US" altLang="zh-CN" sz="3200">
                <a:sym typeface="+mn-ea"/>
              </a:rPr>
              <a:t>     </a:t>
            </a:r>
            <a:r>
              <a:rPr lang="zh-CN" altLang="en-US" sz="3200">
                <a:sym typeface="+mn-ea"/>
              </a:rPr>
              <a:t>谐</a:t>
            </a:r>
            <a:endParaRPr lang="zh-CN" altLang="en-US" sz="32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41450" y="3629025"/>
            <a:ext cx="713994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时令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和谐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月明人静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捣衣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觅食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装饰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率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领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鸡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冠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向晚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瓜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屋檐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照例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天高地阔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芍药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95425" y="831850"/>
            <a:ext cx="6995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ɡòu</a:t>
            </a:r>
            <a:r>
              <a:rPr lang="en-US" altLang="zh-CN" sz="2800"/>
              <a:t>     </a:t>
            </a:r>
            <a:r>
              <a:rPr lang="zh-CN" altLang="en-US" sz="2800">
                <a:sym typeface="+mn-ea"/>
              </a:rPr>
              <a:t>ɡuān </a:t>
            </a:r>
            <a:r>
              <a:rPr lang="zh-CN" altLang="en-US" sz="2800"/>
              <a:t>  </a:t>
            </a:r>
            <a:r>
              <a:rPr lang="en-US" altLang="zh-CN" sz="2800"/>
              <a:t>  </a:t>
            </a:r>
            <a:r>
              <a:rPr lang="zh-CN" altLang="en-US" sz="2800"/>
              <a:t>pǔ </a:t>
            </a:r>
            <a:r>
              <a:rPr lang="en-US" altLang="zh-CN" sz="2800"/>
              <a:t>    </a:t>
            </a:r>
            <a:r>
              <a:rPr lang="zh-CN" altLang="en-US" sz="2800"/>
              <a:t>sù </a:t>
            </a:r>
            <a:r>
              <a:rPr lang="en-US" altLang="zh-CN" sz="2800"/>
              <a:t>    </a:t>
            </a:r>
            <a:r>
              <a:rPr lang="zh-CN" altLang="en-US" sz="2800">
                <a:sym typeface="+mn-ea"/>
              </a:rPr>
              <a:t>shuài</a:t>
            </a:r>
            <a:endParaRPr lang="zh-CN" altLang="en-US" sz="2800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95425" y="2167890"/>
            <a:ext cx="70313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tǎnɡ </a:t>
            </a:r>
            <a:r>
              <a:rPr lang="en-US" altLang="zh-CN" sz="3200"/>
              <a:t>   </a:t>
            </a:r>
            <a:r>
              <a:rPr lang="zh-CN" altLang="en-US" sz="3200"/>
              <a:t>fù </a:t>
            </a:r>
            <a:r>
              <a:rPr lang="en-US" altLang="zh-CN" sz="3200"/>
              <a:t>    </a:t>
            </a:r>
            <a:r>
              <a:rPr lang="zh-CN" altLang="en-US" sz="3200"/>
              <a:t>dǎo </a:t>
            </a:r>
            <a:r>
              <a:rPr lang="en-US" altLang="zh-CN" sz="3200"/>
              <a:t>  </a:t>
            </a:r>
            <a:r>
              <a:rPr lang="zh-CN" altLang="en-US" sz="3200"/>
              <a:t>huì </a:t>
            </a:r>
            <a:r>
              <a:rPr lang="en-US" altLang="zh-CN" sz="3200"/>
              <a:t>    </a:t>
            </a:r>
            <a:r>
              <a:rPr lang="zh-CN" altLang="en-US" sz="3200"/>
              <a:t>xié 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22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" y="4016375"/>
            <a:ext cx="4318635" cy="293878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97205" y="641350"/>
            <a:ext cx="4925060" cy="2459990"/>
            <a:chOff x="1176" y="3788"/>
            <a:chExt cx="7756" cy="3874"/>
          </a:xfrm>
        </p:grpSpPr>
        <p:sp>
          <p:nvSpPr>
            <p:cNvPr id="4" name="矩形 3"/>
            <p:cNvSpPr/>
            <p:nvPr/>
          </p:nvSpPr>
          <p:spPr>
            <a:xfrm>
              <a:off x="1176" y="3788"/>
              <a:ext cx="1454" cy="28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812290">
                <a:lnSpc>
                  <a:spcPct val="250000"/>
                </a:lnSpc>
              </a:pPr>
              <a:r>
                <a:rPr lang="zh-CN" altLang="en-US" sz="4400">
                  <a:latin typeface="楷体" panose="02010609060101010101" pitchFamily="49" charset="-122"/>
                  <a:ea typeface="楷体" panose="02010609060101010101" pitchFamily="49" charset="-122"/>
                  <a:cs typeface="全字库正楷体" panose="02010604000101010101" pitchFamily="2" charset="-122"/>
                </a:rPr>
                <a:t>冠</a:t>
              </a:r>
              <a:endParaRPr lang="en-US" altLang="zh-CN" sz="440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385" y="3862"/>
              <a:ext cx="554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/>
                <a:t>guān  </a:t>
              </a:r>
              <a:r>
                <a:rPr lang="zh-CN" altLang="en-US" sz="3600"/>
                <a:t>鸡冠花</a:t>
              </a:r>
              <a:endParaRPr lang="zh-CN" altLang="en-US" sz="360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385" y="6646"/>
              <a:ext cx="4193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/>
                <a:t>guàn  </a:t>
              </a:r>
              <a:r>
                <a:rPr lang="zh-CN" altLang="en-US" sz="3600"/>
                <a:t>冠军</a:t>
              </a:r>
              <a:endParaRPr lang="zh-CN" altLang="en-US" sz="36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422265" y="688340"/>
            <a:ext cx="4236720" cy="2395220"/>
            <a:chOff x="12161" y="3623"/>
            <a:chExt cx="6672" cy="3772"/>
          </a:xfrm>
        </p:grpSpPr>
        <p:sp>
          <p:nvSpPr>
            <p:cNvPr id="12" name="文本框 11"/>
            <p:cNvSpPr txBox="1"/>
            <p:nvPr/>
          </p:nvSpPr>
          <p:spPr>
            <a:xfrm>
              <a:off x="16177" y="4067"/>
              <a:ext cx="265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/>
                <a:t>率领</a:t>
              </a:r>
              <a:endParaRPr lang="zh-CN" altLang="en-US" sz="36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6177" y="6379"/>
              <a:ext cx="172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>
                  <a:sym typeface="+mn-ea"/>
                </a:rPr>
                <a:t>效率</a:t>
              </a:r>
              <a:endParaRPr lang="zh-CN" altLang="en-US" sz="36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039" y="4067"/>
              <a:ext cx="229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/>
                <a:t>shuài</a:t>
              </a:r>
              <a:endParaRPr lang="zh-CN" altLang="en-US" sz="3600"/>
            </a:p>
          </p:txBody>
        </p:sp>
        <p:sp>
          <p:nvSpPr>
            <p:cNvPr id="3" name="矩形 2"/>
            <p:cNvSpPr/>
            <p:nvPr/>
          </p:nvSpPr>
          <p:spPr>
            <a:xfrm>
              <a:off x="12161" y="3623"/>
              <a:ext cx="5101" cy="28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812290">
                <a:lnSpc>
                  <a:spcPct val="250000"/>
                </a:lnSpc>
              </a:pPr>
              <a:r>
                <a:rPr lang="zh-CN" altLang="en-US" sz="4400">
                  <a:latin typeface="楷体" panose="02010609060101010101" pitchFamily="49" charset="-122"/>
                  <a:ea typeface="楷体" panose="02010609060101010101" pitchFamily="49" charset="-122"/>
                  <a:cs typeface="全字库正楷体" panose="02010604000101010101" pitchFamily="2" charset="-122"/>
                </a:rPr>
                <a:t>率</a:t>
              </a:r>
              <a:endParaRPr lang="zh-CN" altLang="en-US" sz="440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7" name="左大括号 16"/>
            <p:cNvSpPr/>
            <p:nvPr/>
          </p:nvSpPr>
          <p:spPr>
            <a:xfrm>
              <a:off x="13337" y="3831"/>
              <a:ext cx="702" cy="3437"/>
            </a:xfrm>
            <a:prstGeom prst="leftBrac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039" y="6379"/>
              <a:ext cx="147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600"/>
                <a:t> lǜ</a:t>
              </a:r>
              <a:endParaRPr lang="zh-CN" altLang="en-US" sz="3600"/>
            </a:p>
          </p:txBody>
        </p:sp>
      </p:grpSp>
      <p:sp>
        <p:nvSpPr>
          <p:cNvPr id="20" name="左大括号 19"/>
          <p:cNvSpPr/>
          <p:nvPr/>
        </p:nvSpPr>
        <p:spPr>
          <a:xfrm>
            <a:off x="1547495" y="945515"/>
            <a:ext cx="347345" cy="210121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左大括号 20"/>
          <p:cNvSpPr/>
          <p:nvPr/>
        </p:nvSpPr>
        <p:spPr>
          <a:xfrm>
            <a:off x="6066155" y="3812540"/>
            <a:ext cx="548005" cy="221361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22" name="文本框 21"/>
          <p:cNvSpPr txBox="1"/>
          <p:nvPr/>
        </p:nvSpPr>
        <p:spPr>
          <a:xfrm>
            <a:off x="5422265" y="4735195"/>
            <a:ext cx="5200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结</a:t>
            </a:r>
            <a:endParaRPr lang="zh-CN" altLang="en-US" sz="3600" b="1"/>
          </a:p>
        </p:txBody>
      </p:sp>
      <p:sp>
        <p:nvSpPr>
          <p:cNvPr id="25" name="文本框 24"/>
          <p:cNvSpPr txBox="1"/>
          <p:nvPr/>
        </p:nvSpPr>
        <p:spPr>
          <a:xfrm>
            <a:off x="6737985" y="3647440"/>
            <a:ext cx="127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jié </a:t>
            </a:r>
            <a:endParaRPr lang="zh-CN" altLang="en-US" sz="3600"/>
          </a:p>
        </p:txBody>
      </p:sp>
      <p:sp>
        <p:nvSpPr>
          <p:cNvPr id="26" name="文本框 25"/>
          <p:cNvSpPr txBox="1"/>
          <p:nvPr/>
        </p:nvSpPr>
        <p:spPr>
          <a:xfrm>
            <a:off x="6789420" y="5657850"/>
            <a:ext cx="14681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jiē </a:t>
            </a:r>
            <a:endParaRPr lang="zh-CN" altLang="en-US" sz="3600"/>
          </a:p>
        </p:txBody>
      </p:sp>
      <p:sp>
        <p:nvSpPr>
          <p:cNvPr id="27" name="文本框 26"/>
          <p:cNvSpPr txBox="1"/>
          <p:nvPr/>
        </p:nvSpPr>
        <p:spPr>
          <a:xfrm>
            <a:off x="7820660" y="3647440"/>
            <a:ext cx="17538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团结</a:t>
            </a:r>
            <a:endParaRPr lang="zh-CN" altLang="en-US" sz="3600"/>
          </a:p>
        </p:txBody>
      </p:sp>
      <p:sp>
        <p:nvSpPr>
          <p:cNvPr id="28" name="文本框 27"/>
          <p:cNvSpPr txBox="1"/>
          <p:nvPr/>
        </p:nvSpPr>
        <p:spPr>
          <a:xfrm>
            <a:off x="7972425" y="5657850"/>
            <a:ext cx="1543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结果</a:t>
            </a:r>
            <a:endParaRPr lang="zh-CN" altLang="en-US" sz="360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2"/>
          <p:cNvSpPr txBox="1">
            <a:spLocks noChangeArrowheads="1"/>
          </p:cNvSpPr>
          <p:nvPr/>
        </p:nvSpPr>
        <p:spPr bwMode="auto">
          <a:xfrm>
            <a:off x="1550035" y="1888490"/>
            <a:ext cx="6768465" cy="1938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自读课文，找找文中描述了哪些景物？</a:t>
            </a:r>
            <a:endParaRPr lang="zh-CN" altLang="en-US" sz="6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2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0305" y="913765"/>
            <a:ext cx="36449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瓜藤攀架图</a:t>
            </a:r>
            <a:endParaRPr lang="zh-CN" altLang="en-US" sz="4000">
              <a:solidFill>
                <a:schemeClr val="accent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3" name="图片 2" descr="src=http___pic26.nipic.com_20130123_7673581_140147342156_2.jpg&amp;refer=http___pic26.ni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400" y="2830195"/>
            <a:ext cx="3158490" cy="2362835"/>
          </a:xfrm>
          <a:prstGeom prst="roundRect">
            <a:avLst/>
          </a:prstGeom>
        </p:spPr>
      </p:pic>
      <p:pic>
        <p:nvPicPr>
          <p:cNvPr id="4" name="图片 3" descr="src=http___fx120.120askimages.com_120ask_news_2016_0902_201609021472810949562165.jpg&amp;refer=http___fx120.120askimag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8070" y="1198880"/>
            <a:ext cx="3573780" cy="2479040"/>
          </a:xfrm>
          <a:prstGeom prst="roundRect">
            <a:avLst/>
          </a:prstGeom>
        </p:spPr>
      </p:pic>
      <p:pic>
        <p:nvPicPr>
          <p:cNvPr id="5" name="图片 4" descr="src=http___img.redocn.com_sheying_20151120_guatengshangdegua_5357097.jpg&amp;refer=http___img.redoc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5205" y="3976370"/>
            <a:ext cx="4058285" cy="2881630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201027124345"/>
          <p:cNvPicPr>
            <a:picLocks noChangeAspect="1"/>
          </p:cNvPicPr>
          <p:nvPr/>
        </p:nvPicPr>
        <p:blipFill>
          <a:blip r:embed="rId1"/>
          <a:srcRect l="18258" t="-1477" r="7235" b="1477"/>
          <a:stretch>
            <a:fillRect/>
          </a:stretch>
        </p:blipFill>
        <p:spPr>
          <a:xfrm>
            <a:off x="1409065" y="68580"/>
            <a:ext cx="2934335" cy="3024505"/>
          </a:xfrm>
          <a:prstGeom prst="ellipse">
            <a:avLst/>
          </a:prstGeom>
        </p:spPr>
      </p:pic>
      <p:pic>
        <p:nvPicPr>
          <p:cNvPr id="3" name="图片 2" descr="QQ图片202010271244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0475" y="0"/>
            <a:ext cx="2900680" cy="2947035"/>
          </a:xfrm>
          <a:prstGeom prst="ellipse">
            <a:avLst/>
          </a:prstGeom>
        </p:spPr>
      </p:pic>
      <p:pic>
        <p:nvPicPr>
          <p:cNvPr id="4" name="图片 3" descr="QQ图片202010271244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790" y="4088130"/>
            <a:ext cx="3396615" cy="2352040"/>
          </a:xfrm>
          <a:prstGeom prst="roundRect">
            <a:avLst/>
          </a:prstGeom>
        </p:spPr>
      </p:pic>
      <p:pic>
        <p:nvPicPr>
          <p:cNvPr id="5" name="图片 4" descr="QQ图片202010271244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6325" y="3394710"/>
            <a:ext cx="3916045" cy="2937510"/>
          </a:xfrm>
          <a:prstGeom prst="ellipse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27910" y="5687060"/>
            <a:ext cx="2133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鸡冠花</a:t>
            </a:r>
            <a:endParaRPr lang="zh-CN" altLang="en-US" sz="3600" b="1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68170" y="5446395"/>
            <a:ext cx="1224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524240" y="2252345"/>
            <a:ext cx="13188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凤仙</a:t>
            </a:r>
            <a:endParaRPr lang="zh-CN" altLang="en-US" sz="360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67940" y="2129155"/>
            <a:ext cx="13233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芍药</a:t>
            </a:r>
            <a:endParaRPr lang="zh-CN" altLang="en-US" sz="360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88935" y="5307965"/>
            <a:ext cx="17367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大丽菊</a:t>
            </a:r>
            <a:endParaRPr lang="zh-CN" altLang="en-US" sz="360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62145" y="2774315"/>
            <a:ext cx="3608705" cy="7683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accent1"/>
                </a:solidFill>
              </a:rPr>
              <a:t>花开四季图</a:t>
            </a:r>
            <a:endParaRPr lang="zh-CN" altLang="en-US" sz="440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Administrator\Desktop\1000.jpg1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1298" y="1712595"/>
            <a:ext cx="4584065" cy="4584065"/>
          </a:xfrm>
          <a:prstGeom prst="round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20365" y="662940"/>
            <a:ext cx="2940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雨后春笋图</a:t>
            </a:r>
            <a:endParaRPr lang="zh-CN" altLang="en-US" sz="3600" b="1">
              <a:solidFill>
                <a:schemeClr val="accent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1087107986,246723576&amp;fm=175&amp;s=46200CE10A5433C608A02534030080D2&amp;w=640&amp;h=335&amp;im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83080" y="1904365"/>
            <a:ext cx="6461760" cy="3382645"/>
          </a:xfrm>
          <a:prstGeom prst="round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13810" y="898525"/>
            <a:ext cx="34601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accent1"/>
                </a:solidFill>
              </a:rPr>
              <a:t>鸡鸭觅食图</a:t>
            </a:r>
            <a:endParaRPr lang="zh-CN" altLang="en-US" sz="360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6700,&quot;width&quot;:12800}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709</Words>
  <Application>WPS 演示</Application>
  <PresentationFormat/>
  <Paragraphs>117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楷体</vt:lpstr>
      <vt:lpstr>全字库正楷体</vt:lpstr>
      <vt:lpstr>华文中宋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2021-08-04T15:15:00Z</cp:lastPrinted>
  <dcterms:created xsi:type="dcterms:W3CDTF">2021-08-04T15:15:00Z</dcterms:created>
  <dcterms:modified xsi:type="dcterms:W3CDTF">2021-10-18T04:30:46Z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A44FD1F282F649D18A278E1CEFCC4056</vt:lpwstr>
  </property>
  <property fmtid="{D5CDD505-2E9C-101B-9397-08002B2CF9AE}" pid="7" name="KSOProductBuildVer">
    <vt:lpwstr>2052-11.1.0.10938</vt:lpwstr>
  </property>
</Properties>
</file>