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022600" y="932815"/>
            <a:ext cx="8331200" cy="1325880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三"/>
          <p:cNvPicPr>
            <a:picLocks noChangeAspect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667000"/>
            <a:ext cx="12192000" cy="152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1400" y="2985135"/>
            <a:ext cx="7018020" cy="88709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1523365"/>
            <a:ext cx="10304145" cy="381190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8094" y="2985136"/>
            <a:ext cx="7018020" cy="887095"/>
          </a:xfrm>
        </p:spPr>
        <p:txBody>
          <a:bodyPr/>
          <a:lstStyle/>
          <a:p>
            <a:r>
              <a:rPr lang="en-US" altLang="zh-CN"/>
              <a:t>4</a:t>
            </a:r>
            <a:r>
              <a:rPr lang="en-US" altLang="zh-CN" smtClean="0"/>
              <a:t>.              </a:t>
            </a:r>
            <a:r>
              <a:rPr lang="zh-CN" altLang="en-US" smtClean="0"/>
              <a:t>三 月 桃 花 水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17177" y="837568"/>
            <a:ext cx="4809565" cy="381190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altLang="zh-CN" b="1" smtClean="0"/>
              <a:t>·</a:t>
            </a:r>
            <a:r>
              <a:rPr lang="zh-CN" altLang="en-US" b="1"/>
              <a:t>看一看</a:t>
            </a:r>
            <a:r>
              <a:rPr lang="zh-CN" altLang="en-US" b="1" smtClean="0"/>
              <a:t>：流动的水</a:t>
            </a:r>
            <a:endParaRPr lang="en-US" altLang="zh-CN" b="1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3700" y="1924050"/>
            <a:ext cx="63246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1685361" y="1267872"/>
            <a:ext cx="8480615" cy="42050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b="1" smtClean="0">
                <a:latin typeface="+mj-ea"/>
                <a:ea typeface="+mj-ea"/>
              </a:rPr>
              <a:t>·</a:t>
            </a:r>
            <a:r>
              <a:rPr lang="zh-CN" altLang="en-US" b="1">
                <a:latin typeface="+mj-ea"/>
                <a:ea typeface="+mj-ea"/>
              </a:rPr>
              <a:t>本课</a:t>
            </a:r>
            <a:r>
              <a:rPr lang="zh-CN" altLang="en-US" b="1" smtClean="0">
                <a:latin typeface="+mj-ea"/>
                <a:ea typeface="+mj-ea"/>
              </a:rPr>
              <a:t>目标</a:t>
            </a:r>
            <a:endParaRPr lang="en-US" altLang="zh-CN" b="1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mtClean="0"/>
              <a:t>1.</a:t>
            </a:r>
            <a:r>
              <a:rPr lang="zh-CN" altLang="en-US" smtClean="0"/>
              <a:t>学会</a:t>
            </a:r>
            <a:r>
              <a:rPr lang="zh-CN" altLang="en-US"/>
              <a:t>本课中的</a:t>
            </a:r>
            <a:r>
              <a:rPr lang="zh-CN" altLang="en-US" smtClean="0"/>
              <a:t>生字</a:t>
            </a:r>
            <a:r>
              <a:rPr lang="zh-CN" altLang="en-US"/>
              <a:t>，</a:t>
            </a:r>
            <a:r>
              <a:rPr lang="zh-CN" altLang="en-US" smtClean="0"/>
              <a:t>理解</a:t>
            </a:r>
            <a:r>
              <a:rPr lang="zh-CN" altLang="en-US"/>
              <a:t>课文中出现的</a:t>
            </a:r>
            <a:r>
              <a:rPr lang="zh-CN" altLang="en-US" smtClean="0"/>
              <a:t>词语</a:t>
            </a:r>
            <a:r>
              <a:rPr lang="zh-CN" altLang="en-US"/>
              <a:t>；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 smtClean="0"/>
              <a:t>2.</a:t>
            </a:r>
            <a:r>
              <a:rPr lang="zh-CN" altLang="en-US" smtClean="0"/>
              <a:t>有</a:t>
            </a:r>
            <a:r>
              <a:rPr lang="zh-CN" altLang="en-US"/>
              <a:t>感情地朗读</a:t>
            </a:r>
            <a:r>
              <a:rPr lang="zh-CN" altLang="en-US" smtClean="0"/>
              <a:t>课文</a:t>
            </a:r>
            <a:r>
              <a:rPr lang="zh-CN" altLang="en-US"/>
              <a:t>，</a:t>
            </a:r>
            <a:r>
              <a:rPr lang="zh-CN" altLang="en-US" smtClean="0"/>
              <a:t>体会</a:t>
            </a:r>
            <a:r>
              <a:rPr lang="zh-CN" altLang="en-US"/>
              <a:t>优美的</a:t>
            </a:r>
            <a:r>
              <a:rPr lang="zh-CN" altLang="en-US" smtClean="0"/>
              <a:t>语言</a:t>
            </a:r>
            <a:r>
              <a:rPr lang="zh-CN" altLang="en-US"/>
              <a:t>，</a:t>
            </a:r>
            <a:r>
              <a:rPr lang="zh-CN" altLang="en-US" smtClean="0"/>
              <a:t>读出作者</a:t>
            </a:r>
            <a:r>
              <a:rPr lang="zh-CN" altLang="en-US"/>
              <a:t>对桃花水的喜爱和赞美之</a:t>
            </a:r>
            <a:r>
              <a:rPr lang="zh-CN" altLang="en-US" smtClean="0"/>
              <a:t>情；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 smtClean="0"/>
              <a:t>3.</a:t>
            </a:r>
            <a:r>
              <a:rPr lang="zh-CN" altLang="en-US" smtClean="0"/>
              <a:t>体会</a:t>
            </a:r>
            <a:r>
              <a:rPr lang="zh-CN" altLang="en-US"/>
              <a:t>文中所采用的修辞</a:t>
            </a:r>
            <a:r>
              <a:rPr lang="zh-CN" altLang="en-US" smtClean="0"/>
              <a:t>手法</a:t>
            </a:r>
            <a:r>
              <a:rPr lang="zh-CN" altLang="en-US"/>
              <a:t>，</a:t>
            </a:r>
            <a:r>
              <a:rPr lang="zh-CN" altLang="en-US" smtClean="0"/>
              <a:t>感悟</a:t>
            </a:r>
            <a:r>
              <a:rPr lang="zh-CN" altLang="en-US"/>
              <a:t>作者</a:t>
            </a:r>
            <a:r>
              <a:rPr lang="zh-CN" altLang="en-US" smtClean="0"/>
              <a:t>语句的精妙</a:t>
            </a:r>
            <a:r>
              <a:rPr lang="zh-CN" altLang="en-US"/>
              <a:t>。</a:t>
            </a:r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70092" y="1640540"/>
            <a:ext cx="5903258" cy="411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99"/>
          <p:cNvSpPr txBox="1"/>
          <p:nvPr/>
        </p:nvSpPr>
        <p:spPr>
          <a:xfrm>
            <a:off x="3398368" y="1962448"/>
            <a:ext cx="4777441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3600" b="1">
                <a:latin typeface="楷体_GB2312" panose="02010609030101010101" charset="-122"/>
                <a:ea typeface="楷体_GB2312" panose="02010609030101010101" charset="-122"/>
              </a:rPr>
              <a:t>绮     和      谈</a:t>
            </a:r>
            <a:endParaRPr lang="zh-CN" altLang="en-US" sz="36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2919507" y="3029211"/>
            <a:ext cx="5080000" cy="25545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/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</a:t>
            </a:r>
            <a:r>
              <a:rPr lang="en-US" alt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h</a:t>
            </a:r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é （和平）</a:t>
            </a:r>
            <a:endParaRPr lang="zh-CN" sz="32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266700"/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hè （应和）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266700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和</a:t>
            </a:r>
            <a:r>
              <a:rPr lang="en-US" alt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</a:t>
            </a:r>
            <a:r>
              <a:rPr 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hu</a:t>
            </a:r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ò（和药）</a:t>
            </a:r>
            <a:endParaRPr lang="zh-CN" sz="32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266700"/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</a:t>
            </a:r>
            <a:r>
              <a:rPr lang="en-US" alt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sz="32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hu</a:t>
            </a:r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ó（和面） </a:t>
            </a:r>
            <a:endParaRPr lang="zh-CN" sz="32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266700"/>
            <a:r>
              <a:rPr lang="zh-CN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hú （和牌）</a:t>
            </a: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endParaRPr lang="zh-CN" altLang="en-US" sz="32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453127" y="735965"/>
            <a:ext cx="2841401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识记</a:t>
            </a:r>
            <a:r>
              <a:rPr 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生字</a:t>
            </a:r>
            <a:endParaRPr lang="zh-CN" altLang="en-US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4020671" y="3388658"/>
            <a:ext cx="470647" cy="18153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72975" y="2591154"/>
            <a:ext cx="8538883" cy="1939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2090190" y="2877449"/>
            <a:ext cx="770445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</a:t>
            </a:r>
            <a:r>
              <a:rPr lang="zh-CN" altLang="en-US" sz="280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是什么声音，像一串小铃铛，轻轻地走过村边？是什么光芒，像一匹明洁的丝绸，映照着蓝天？</a:t>
            </a:r>
            <a:endParaRPr lang="zh-CN" altLang="en-US" sz="280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453127" y="735965"/>
            <a:ext cx="2841401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品</a:t>
            </a:r>
            <a:r>
              <a:rPr lang="zh-CN" altLang="en-US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读课文</a:t>
            </a:r>
            <a:endParaRPr lang="zh-CN" altLang="en-US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909479" y="1323241"/>
            <a:ext cx="8754037" cy="31949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"/>
          <p:cNvSpPr txBox="1"/>
          <p:nvPr/>
        </p:nvSpPr>
        <p:spPr>
          <a:xfrm>
            <a:off x="1234138" y="67691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朗</a:t>
            </a:r>
            <a:r>
              <a:rPr lang="zh-CN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读</a:t>
            </a:r>
            <a:endParaRPr lang="zh-CN" altLang="zh-CN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2067857" y="1218829"/>
            <a:ext cx="8526634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/>
              <a:t> </a:t>
            </a:r>
            <a:r>
              <a:rPr lang="en-US" altLang="zh-CN" sz="2800" smtClean="0"/>
              <a:t>        </a:t>
            </a:r>
            <a:r>
              <a:rPr lang="zh-CN" altLang="en-US" sz="2800" smtClean="0"/>
              <a:t>三月</a:t>
            </a:r>
            <a:r>
              <a:rPr lang="zh-CN" altLang="en-US" sz="2800"/>
              <a:t>的桃花</a:t>
            </a:r>
            <a:r>
              <a:rPr lang="zh-CN" altLang="en-US" sz="2800" smtClean="0"/>
              <a:t>水</a:t>
            </a:r>
            <a:r>
              <a:rPr lang="zh-CN" altLang="en-US" sz="2800"/>
              <a:t>，</a:t>
            </a:r>
            <a:r>
              <a:rPr lang="zh-CN" altLang="en-US" sz="2800" smtClean="0"/>
              <a:t>是</a:t>
            </a:r>
            <a:r>
              <a:rPr lang="zh-CN" altLang="en-US" sz="2800"/>
              <a:t>春天的</a:t>
            </a:r>
            <a:r>
              <a:rPr lang="zh-CN" altLang="en-US" sz="2800" smtClean="0"/>
              <a:t>竖琴</a:t>
            </a:r>
            <a:r>
              <a:rPr lang="zh-CN" altLang="en-US" sz="2800"/>
              <a:t>。</a:t>
            </a:r>
            <a:endParaRPr lang="en-US" altLang="zh-CN" sz="2800"/>
          </a:p>
          <a:p>
            <a:pPr>
              <a:lnSpc>
                <a:spcPct val="150000"/>
              </a:lnSpc>
            </a:pPr>
            <a:r>
              <a:rPr lang="zh-CN" altLang="en-US" sz="2800" smtClean="0"/>
              <a:t>         那</a:t>
            </a:r>
            <a:r>
              <a:rPr lang="zh-CN" altLang="en-US" sz="2800"/>
              <a:t>忽大忽小的</a:t>
            </a:r>
            <a:r>
              <a:rPr lang="zh-CN" altLang="en-US" sz="2800" smtClean="0"/>
              <a:t>水声</a:t>
            </a:r>
            <a:r>
              <a:rPr lang="zh-CN" altLang="en-US" sz="2800"/>
              <a:t>，</a:t>
            </a:r>
            <a:r>
              <a:rPr lang="zh-CN" altLang="en-US" sz="2800" smtClean="0"/>
              <a:t>应和</a:t>
            </a:r>
            <a:r>
              <a:rPr lang="zh-CN" altLang="en-US" sz="2800"/>
              <a:t>着拖拉机的</a:t>
            </a:r>
            <a:r>
              <a:rPr lang="zh-CN" altLang="en-US" sz="2800" smtClean="0"/>
              <a:t>鸣响</a:t>
            </a:r>
            <a:r>
              <a:rPr lang="zh-CN" altLang="en-US" sz="2800"/>
              <a:t>；</a:t>
            </a:r>
            <a:r>
              <a:rPr lang="zh-CN" altLang="en-US" sz="2800" smtClean="0"/>
              <a:t>那</a:t>
            </a:r>
            <a:r>
              <a:rPr lang="zh-CN" altLang="en-US" sz="2800"/>
              <a:t>纤细的</a:t>
            </a:r>
            <a:r>
              <a:rPr lang="zh-CN" altLang="en-US" sz="2800" smtClean="0"/>
              <a:t>低语</a:t>
            </a:r>
            <a:r>
              <a:rPr lang="zh-CN" altLang="en-US" sz="2800"/>
              <a:t>，</a:t>
            </a:r>
            <a:r>
              <a:rPr lang="zh-CN" altLang="en-US" sz="2800" smtClean="0"/>
              <a:t>是</a:t>
            </a:r>
            <a:r>
              <a:rPr lang="zh-CN" altLang="en-US" sz="2800"/>
              <a:t>在和刚刚从雪</a:t>
            </a:r>
            <a:r>
              <a:rPr lang="zh-CN" altLang="en-US" sz="2800" smtClean="0"/>
              <a:t>被里</a:t>
            </a:r>
            <a:r>
              <a:rPr lang="zh-CN" altLang="en-US" sz="2800"/>
              <a:t>伸出头来的麦苗</a:t>
            </a:r>
            <a:r>
              <a:rPr lang="zh-CN" altLang="en-US" sz="2800" smtClean="0"/>
              <a:t>谈心；那</a:t>
            </a:r>
            <a:r>
              <a:rPr lang="zh-CN" altLang="en-US" sz="2800"/>
              <a:t>碰着岸边石块的叮当</a:t>
            </a:r>
            <a:r>
              <a:rPr lang="zh-CN" altLang="en-US" sz="2800" smtClean="0"/>
              <a:t>声</a:t>
            </a:r>
            <a:r>
              <a:rPr lang="zh-CN" altLang="en-US" sz="2800"/>
              <a:t>，</a:t>
            </a:r>
            <a:r>
              <a:rPr lang="zh-CN" altLang="en-US" sz="2800" smtClean="0"/>
              <a:t>像</a:t>
            </a:r>
            <a:r>
              <a:rPr lang="zh-CN" altLang="en-US" sz="2800"/>
              <a:t>是大路上车轮滚</a:t>
            </a:r>
            <a:r>
              <a:rPr lang="zh-CN" altLang="en-US" sz="2800" smtClean="0"/>
              <a:t>过的铃声</a:t>
            </a:r>
            <a:r>
              <a:rPr lang="en-US" altLang="zh-CN" sz="2800" smtClean="0"/>
              <a:t>······</a:t>
            </a:r>
            <a:endParaRPr lang="zh-CN" altLang="en-US" sz="2800">
              <a:solidFill>
                <a:srgbClr val="00206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9" name="文本框 99"/>
          <p:cNvSpPr txBox="1"/>
          <p:nvPr/>
        </p:nvSpPr>
        <p:spPr>
          <a:xfrm>
            <a:off x="2547388" y="4861066"/>
            <a:ext cx="6936740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2800" b="0">
                <a:solidFill>
                  <a:schemeClr val="accent2">
                    <a:lumMod val="75000"/>
                  </a:schemeClr>
                </a:solidFill>
                <a:latin typeface="+mn-ea"/>
                <a:cs typeface="楷体_GB2312" panose="02010609030101010101" charset="-122"/>
              </a:rPr>
              <a:t> </a:t>
            </a:r>
            <a:r>
              <a:rPr lang="zh-CN" sz="2800" b="0">
                <a:solidFill>
                  <a:schemeClr val="accent2">
                    <a:lumMod val="75000"/>
                  </a:schemeClr>
                </a:solidFill>
                <a:latin typeface="+mn-ea"/>
                <a:cs typeface="楷体_GB2312" panose="02010609030101010101" charset="-122"/>
              </a:rPr>
              <a:t>试着想一想</a:t>
            </a:r>
            <a:r>
              <a:rPr lang="zh-CN" sz="2800" b="0" smtClean="0">
                <a:solidFill>
                  <a:schemeClr val="accent2">
                    <a:lumMod val="75000"/>
                  </a:schemeClr>
                </a:solidFill>
                <a:latin typeface="+mn-ea"/>
                <a:cs typeface="楷体_GB2312" panose="02010609030101010101" charset="-122"/>
              </a:rPr>
              <a:t>，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  <a:latin typeface="+mn-ea"/>
              </a:rPr>
              <a:t>到底是什么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声音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  <a:latin typeface="+mn-ea"/>
              </a:rPr>
              <a:t>，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像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  <a:latin typeface="+mn-ea"/>
              </a:rPr>
              <a:t>小铃铛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一样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  <a:latin typeface="+mn-ea"/>
              </a:rPr>
              <a:t>，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走过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  <a:latin typeface="+mn-ea"/>
              </a:rPr>
              <a:t>村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  <a:latin typeface="+mn-ea"/>
              </a:rPr>
              <a:t>边？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</a:rPr>
              <a:t>并在课文中画出描写声音的</a:t>
            </a:r>
            <a:r>
              <a:rPr lang="zh-CN" altLang="en-US" sz="2800" smtClean="0">
                <a:solidFill>
                  <a:schemeClr val="accent2">
                    <a:lumMod val="75000"/>
                  </a:schemeClr>
                </a:solidFill>
              </a:rPr>
              <a:t>词语。</a:t>
            </a:r>
            <a:endParaRPr lang="zh-CN" altLang="en-US" sz="2800">
              <a:solidFill>
                <a:schemeClr val="accent2">
                  <a:lumMod val="75000"/>
                </a:schemeClr>
              </a:solidFill>
              <a:latin typeface="+mn-ea"/>
              <a:cs typeface="楷体_GB2312" panose="02010609030101010101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1896037" y="1242559"/>
            <a:ext cx="8123996" cy="2885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"/>
          <p:cNvSpPr txBox="1"/>
          <p:nvPr/>
        </p:nvSpPr>
        <p:spPr>
          <a:xfrm>
            <a:off x="1793685" y="4534981"/>
            <a:ext cx="912532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0">
                <a:latin typeface="+mj-ea"/>
                <a:ea typeface="+mj-ea"/>
                <a:cs typeface="楷体_GB2312" panose="02010609030101010101" charset="-122"/>
              </a:rPr>
              <a:t>  </a:t>
            </a:r>
            <a:r>
              <a:rPr lang="zh-CN" sz="2800" b="0">
                <a:latin typeface="+mj-ea"/>
                <a:ea typeface="+mj-ea"/>
                <a:cs typeface="楷体_GB2312" panose="02010609030101010101" charset="-122"/>
              </a:rPr>
              <a:t>想一想</a:t>
            </a:r>
            <a:r>
              <a:rPr lang="zh-CN" sz="2800" b="0" smtClean="0">
                <a:latin typeface="+mj-ea"/>
                <a:ea typeface="+mj-ea"/>
                <a:cs typeface="楷体_GB2312" panose="02010609030101010101" charset="-122"/>
              </a:rPr>
              <a:t>是</a:t>
            </a:r>
            <a:r>
              <a:rPr lang="zh-CN" altLang="en-US" sz="2800">
                <a:latin typeface="+mj-ea"/>
                <a:ea typeface="+mj-ea"/>
              </a:rPr>
              <a:t>又是什么</a:t>
            </a:r>
            <a:r>
              <a:rPr lang="zh-CN" altLang="en-US" sz="2800" smtClean="0">
                <a:latin typeface="+mj-ea"/>
                <a:ea typeface="+mj-ea"/>
              </a:rPr>
              <a:t>光芒</a:t>
            </a:r>
            <a:r>
              <a:rPr lang="zh-CN" altLang="en-US" sz="2800">
                <a:latin typeface="+mj-ea"/>
                <a:ea typeface="+mj-ea"/>
              </a:rPr>
              <a:t>，</a:t>
            </a:r>
            <a:r>
              <a:rPr lang="zh-CN" altLang="en-US" sz="2800" smtClean="0">
                <a:latin typeface="+mj-ea"/>
                <a:ea typeface="+mj-ea"/>
              </a:rPr>
              <a:t>像</a:t>
            </a:r>
            <a:r>
              <a:rPr lang="zh-CN" altLang="en-US" sz="2800">
                <a:latin typeface="+mj-ea"/>
                <a:ea typeface="+mj-ea"/>
              </a:rPr>
              <a:t>丝绸一样映照着蓝天</a:t>
            </a:r>
            <a:r>
              <a:rPr lang="zh-CN" altLang="en-US" sz="2800" smtClean="0">
                <a:latin typeface="+mj-ea"/>
                <a:ea typeface="+mj-ea"/>
              </a:rPr>
              <a:t>呢</a:t>
            </a:r>
            <a:r>
              <a:rPr lang="zh-CN" altLang="en-US" sz="2800">
                <a:latin typeface="+mj-ea"/>
                <a:ea typeface="+mj-ea"/>
              </a:rPr>
              <a:t>？</a:t>
            </a:r>
            <a:endParaRPr lang="zh-CN" altLang="en-US" sz="2800">
              <a:latin typeface="+mj-ea"/>
              <a:ea typeface="+mj-ea"/>
              <a:cs typeface="楷体_GB2312" panose="0201060903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2048582" y="5283088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800" b="0">
                <a:latin typeface="+mj-ea"/>
                <a:ea typeface="+mj-ea"/>
                <a:cs typeface="楷体_GB2312" panose="02010609030101010101" charset="-122"/>
              </a:rPr>
              <a:t>这个明镜都照出了哪些景色</a:t>
            </a:r>
            <a:r>
              <a:rPr lang="en-US" sz="2800" b="0">
                <a:latin typeface="+mj-ea"/>
                <a:ea typeface="+mj-ea"/>
                <a:cs typeface="楷体_GB2312" panose="02010609030101010101" charset="-122"/>
              </a:rPr>
              <a:t>?</a:t>
            </a:r>
            <a:endParaRPr lang="zh-CN" altLang="en-US" sz="2800">
              <a:latin typeface="+mj-ea"/>
              <a:ea typeface="+mj-ea"/>
              <a:cs typeface="楷体_GB2312" panose="02010609030101010101" charset="-122"/>
            </a:endParaRPr>
          </a:p>
        </p:txBody>
      </p:sp>
      <p:sp>
        <p:nvSpPr>
          <p:cNvPr id="13" name="文本框 4"/>
          <p:cNvSpPr txBox="1"/>
          <p:nvPr/>
        </p:nvSpPr>
        <p:spPr>
          <a:xfrm>
            <a:off x="2346244" y="1391285"/>
            <a:ext cx="7143750" cy="2368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</a:t>
            </a:r>
            <a:r>
              <a:rPr lang="en-US" altLang="zh-CN" sz="280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altLang="en-US" sz="240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三月的桃花水，是春天的明镜。</a:t>
            </a:r>
            <a:endParaRPr lang="zh-CN" altLang="en-US" sz="240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endParaRPr lang="zh-CN" altLang="en-US" sz="240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zh-CN" altLang="en-US" sz="240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　 它看见燕子飞过天空，翅膀上裹着白云；它看见垂柳披上了长发，如雾如烟；它看见一群姑娘来到河边，水底立刻浮起一片片红莲，她们捧起了水，像抖落一片片花瓣</a:t>
            </a:r>
            <a:r>
              <a:rPr lang="en-US" altLang="zh-CN" sz="240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……</a:t>
            </a:r>
            <a:endParaRPr lang="en-US" altLang="zh-CN" sz="240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817281" y="67691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朗</a:t>
            </a:r>
            <a:r>
              <a:rPr lang="zh-CN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读</a:t>
            </a:r>
            <a:endParaRPr lang="zh-CN" altLang="zh-CN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20471" y="1586753"/>
            <a:ext cx="6091517" cy="15598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631141" y="182675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smtClean="0"/>
              <a:t>         啊</a:t>
            </a:r>
            <a:r>
              <a:rPr lang="zh-CN" altLang="en-US" sz="2800"/>
              <a:t>！</a:t>
            </a:r>
            <a:r>
              <a:rPr lang="zh-CN" altLang="en-US" sz="2800" smtClean="0"/>
              <a:t>地上</a:t>
            </a:r>
            <a:r>
              <a:rPr lang="zh-CN" altLang="en-US" sz="2800"/>
              <a:t>草如</a:t>
            </a:r>
            <a:r>
              <a:rPr lang="zh-CN" altLang="en-US" sz="2800" smtClean="0"/>
              <a:t>茵</a:t>
            </a:r>
            <a:r>
              <a:rPr lang="zh-CN" altLang="en-US" sz="2800"/>
              <a:t>，</a:t>
            </a:r>
            <a:r>
              <a:rPr lang="zh-CN" altLang="en-US" sz="2800" smtClean="0"/>
              <a:t>两岸</a:t>
            </a:r>
            <a:r>
              <a:rPr lang="zh-CN" altLang="en-US" sz="2800"/>
              <a:t>柳如</a:t>
            </a:r>
            <a:r>
              <a:rPr lang="zh-CN" altLang="en-US" sz="2800" smtClean="0"/>
              <a:t>眉</a:t>
            </a:r>
            <a:r>
              <a:rPr lang="zh-CN" altLang="en-US" sz="2800"/>
              <a:t>，</a:t>
            </a:r>
            <a:r>
              <a:rPr lang="zh-CN" altLang="en-US" sz="2800" smtClean="0"/>
              <a:t>三月</a:t>
            </a:r>
            <a:r>
              <a:rPr lang="zh-CN" altLang="en-US" sz="2800"/>
              <a:t>桃花</a:t>
            </a:r>
            <a:r>
              <a:rPr lang="zh-CN" altLang="en-US" sz="2800" smtClean="0"/>
              <a:t>水</a:t>
            </a:r>
            <a:r>
              <a:rPr lang="zh-CN" altLang="en-US" sz="2800"/>
              <a:t>，</a:t>
            </a:r>
            <a:r>
              <a:rPr lang="zh-CN" altLang="en-US" sz="2800" smtClean="0"/>
              <a:t>叫人多沉醉。</a:t>
            </a:r>
            <a:endParaRPr lang="zh-CN" altLang="en-US" sz="2800"/>
          </a:p>
        </p:txBody>
      </p:sp>
      <p:sp>
        <p:nvSpPr>
          <p:cNvPr id="5" name="文本框 1"/>
          <p:cNvSpPr txBox="1"/>
          <p:nvPr/>
        </p:nvSpPr>
        <p:spPr>
          <a:xfrm>
            <a:off x="817281" y="67691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拓展</a:t>
            </a:r>
            <a:endParaRPr lang="zh-CN" altLang="zh-CN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98378" y="395299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用</a:t>
            </a: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你的笔写下你心中的</a:t>
            </a:r>
            <a:r>
              <a:rPr lang="zh-CN" altLang="en-US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春天</a:t>
            </a: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用</a:t>
            </a: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你的水彩笔将你感受到的春天画</a:t>
            </a:r>
            <a:r>
              <a:rPr lang="zh-CN" altLang="en-US" sz="2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出来</a:t>
            </a: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7022" y="2120174"/>
            <a:ext cx="71000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三月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桃花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水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它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是春天的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竖琴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让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我们听到了美妙的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乐曲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它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是春天的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明镜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让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我们看到了色彩斑斓的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画面。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它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带给你什么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感受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817281" y="67691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mtClean="0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·</a:t>
            </a:r>
            <a:r>
              <a:rPr lang="zh-CN" altLang="en-US" sz="3600" b="1">
                <a:solidFill>
                  <a:schemeClr val="accent2">
                    <a:lumMod val="7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小结</a:t>
            </a:r>
            <a:endParaRPr lang="zh-CN" altLang="zh-CN" sz="3600" b="1">
              <a:solidFill>
                <a:schemeClr val="accent2">
                  <a:lumMod val="7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1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7700" y="122301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694</Words>
  <Application>WPS 演示</Application>
  <PresentationFormat/>
  <Paragraphs>52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楷体_GB2312</vt:lpstr>
      <vt:lpstr>新宋体</vt:lpstr>
      <vt:lpstr>华文楷体</vt:lpstr>
      <vt:lpstr>Calibri</vt:lpstr>
      <vt:lpstr>微软雅黑</vt:lpstr>
      <vt:lpstr>Arial Unicode MS</vt:lpstr>
      <vt:lpstr>Office 主题</vt:lpstr>
      <vt:lpstr>4.              三 月 桃 花 水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2021-05-14T14:35:00Z</cp:lastPrinted>
  <dcterms:created xsi:type="dcterms:W3CDTF">2021-05-14T14:35:00Z</dcterms:created>
  <dcterms:modified xsi:type="dcterms:W3CDTF">2021-10-22T04:11:33Z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225B67F5434D4EB8B0654D267E5A2A00</vt:lpwstr>
  </property>
  <property fmtid="{D5CDD505-2E9C-101B-9397-08002B2CF9AE}" pid="7" name="KSOProductBuildVer">
    <vt:lpwstr>2052-11.1.0.10938</vt:lpwstr>
  </property>
</Properties>
</file>