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E1D"/>
    <a:srgbClr val="FF33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21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76B6-B58E-4D05-9365-AC6AD376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9B4F5-746D-4D5E-98D1-E19854A8DD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4412" y="-285770"/>
            <a:ext cx="9644098" cy="5286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928808"/>
            <a:ext cx="1114425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6"/>
            <a:ext cx="1076325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928808"/>
            <a:ext cx="1095375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000246"/>
            <a:ext cx="1057275" cy="1171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矩形 8"/>
          <p:cNvSpPr/>
          <p:nvPr/>
        </p:nvSpPr>
        <p:spPr>
          <a:xfrm>
            <a:off x="714348" y="857238"/>
            <a:ext cx="4339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第一单元习作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2428860" y="571486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还有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哪些创意开头呢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？</a:t>
            </a:r>
            <a:endParaRPr lang="zh-CN" altLang="en-US" sz="2400" b="1" dirty="0"/>
          </a:p>
        </p:txBody>
      </p:sp>
      <p:sp>
        <p:nvSpPr>
          <p:cNvPr id="5" name="矩形 4"/>
          <p:cNvSpPr/>
          <p:nvPr/>
        </p:nvSpPr>
        <p:spPr>
          <a:xfrm>
            <a:off x="857224" y="1428742"/>
            <a:ext cx="6215106" cy="1430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/>
              <a:t>1</a:t>
            </a:r>
            <a:r>
              <a:rPr lang="zh-CN" altLang="en-US" sz="2000" b="1" dirty="0" smtClean="0"/>
              <a:t>、开门见山：</a:t>
            </a:r>
            <a:r>
              <a:rPr lang="en-US" altLang="zh-CN" sz="2000" b="1" dirty="0" smtClean="0"/>
              <a:t>《</a:t>
            </a:r>
            <a:r>
              <a:rPr lang="zh-CN" altLang="en-US" sz="2000" b="1" dirty="0" smtClean="0"/>
              <a:t>天窗</a:t>
            </a:r>
            <a:r>
              <a:rPr lang="en-US" altLang="zh-CN" sz="2000" b="1" dirty="0" smtClean="0"/>
              <a:t>》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en-US" altLang="zh-CN" sz="2000" b="1" dirty="0" smtClean="0"/>
              <a:t>   </a:t>
            </a:r>
            <a:r>
              <a:rPr lang="zh-CN" altLang="en-US" sz="2000" b="1" dirty="0" smtClean="0"/>
              <a:t>乡下的房子只有前面一排木板窗。暖和的晴天</a:t>
            </a:r>
            <a:r>
              <a:rPr lang="zh-CN" altLang="en-US" sz="2000" b="1" dirty="0" smtClean="0"/>
              <a:t>，板</a:t>
            </a:r>
            <a:r>
              <a:rPr lang="zh-CN" altLang="en-US" sz="2000" b="1" dirty="0" smtClean="0"/>
              <a:t>窗扇扇打开，光线和空气都有了。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2071670" y="3214692"/>
            <a:ext cx="6000776" cy="129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 smtClean="0"/>
              <a:t>2</a:t>
            </a:r>
            <a:r>
              <a:rPr lang="zh-CN" altLang="en-US" sz="1800" b="1" dirty="0" smtClean="0"/>
              <a:t>、问句开头：</a:t>
            </a:r>
            <a:r>
              <a:rPr lang="en-US" altLang="zh-CN" sz="1800" b="1" dirty="0" smtClean="0"/>
              <a:t>《</a:t>
            </a:r>
            <a:r>
              <a:rPr lang="zh-CN" altLang="en-US" sz="1800" b="1" dirty="0" smtClean="0"/>
              <a:t>三月桃花水</a:t>
            </a:r>
            <a:r>
              <a:rPr lang="en-US" altLang="zh-CN" sz="1800" b="1" dirty="0" smtClean="0"/>
              <a:t>》</a:t>
            </a:r>
            <a:endParaRPr lang="en-US" altLang="zh-CN" sz="1800" b="1" dirty="0" smtClean="0"/>
          </a:p>
          <a:p>
            <a:pPr>
              <a:lnSpc>
                <a:spcPct val="150000"/>
              </a:lnSpc>
            </a:pPr>
            <a:r>
              <a:rPr lang="en-US" altLang="zh-CN" sz="1800" b="1" dirty="0" smtClean="0"/>
              <a:t>   </a:t>
            </a:r>
            <a:r>
              <a:rPr lang="zh-CN" altLang="en-US" sz="1800" b="1" dirty="0" smtClean="0"/>
              <a:t>是什么声音，像一串小铃铛，轻轻地走过村边？是什么光芒，像一匹明洁的丝绸，映照着蓝天。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214414" y="714362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/>
              <a:t>请把你的作文在小组内朗读分享，小组成员一起来评议。</a:t>
            </a:r>
            <a:endParaRPr lang="zh-CN" altLang="en-US" sz="2000" b="1" dirty="0"/>
          </a:p>
        </p:txBody>
      </p:sp>
      <p:sp>
        <p:nvSpPr>
          <p:cNvPr id="5" name="矩形 4"/>
          <p:cNvSpPr/>
          <p:nvPr/>
        </p:nvSpPr>
        <p:spPr>
          <a:xfrm>
            <a:off x="1785918" y="1643056"/>
            <a:ext cx="3820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/>
              <a:t>1.</a:t>
            </a:r>
            <a:r>
              <a:rPr lang="zh-CN" altLang="en-US" sz="1800" dirty="0" smtClean="0"/>
              <a:t>选材</a:t>
            </a:r>
            <a:r>
              <a:rPr lang="zh-CN" altLang="en-US" sz="1800" dirty="0" smtClean="0"/>
              <a:t>是否合适，是否让读者感兴趣</a:t>
            </a:r>
            <a:endParaRPr lang="zh-CN" altLang="en-US" sz="1800" dirty="0"/>
          </a:p>
        </p:txBody>
      </p:sp>
      <p:sp>
        <p:nvSpPr>
          <p:cNvPr id="6" name="矩形 5"/>
          <p:cNvSpPr/>
          <p:nvPr/>
        </p:nvSpPr>
        <p:spPr>
          <a:xfrm>
            <a:off x="1785918" y="2357436"/>
            <a:ext cx="6128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/>
              <a:t>2.</a:t>
            </a:r>
            <a:r>
              <a:rPr lang="zh-CN" altLang="en-US" sz="1800" dirty="0" smtClean="0"/>
              <a:t>是否</a:t>
            </a:r>
            <a:r>
              <a:rPr lang="zh-CN" altLang="en-US" sz="1800" dirty="0" smtClean="0"/>
              <a:t>写清楚了乐园的样子，是否写出了乐园里有趣的事物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1785918" y="307181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 smtClean="0"/>
              <a:t>3.</a:t>
            </a:r>
            <a:r>
              <a:rPr lang="zh-CN" altLang="en-US" sz="1800" dirty="0" smtClean="0"/>
              <a:t>是否</a:t>
            </a:r>
            <a:r>
              <a:rPr lang="zh-CN" altLang="en-US" sz="1800" dirty="0" smtClean="0"/>
              <a:t>写清楚了在乐园里最爱干的事，表达出自己快乐的感受</a:t>
            </a:r>
            <a:endParaRPr lang="zh-CN" altLang="en-US" sz="1800" dirty="0"/>
          </a:p>
        </p:txBody>
      </p:sp>
      <p:sp>
        <p:nvSpPr>
          <p:cNvPr id="8" name="矩形 7"/>
          <p:cNvSpPr/>
          <p:nvPr/>
        </p:nvSpPr>
        <p:spPr>
          <a:xfrm>
            <a:off x="1785918" y="3857634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 smtClean="0"/>
              <a:t>4.</a:t>
            </a:r>
            <a:r>
              <a:rPr lang="zh-CN" altLang="en-US" sz="1800" dirty="0" smtClean="0"/>
              <a:t>语言</a:t>
            </a:r>
            <a:r>
              <a:rPr lang="zh-CN" altLang="en-US" sz="1800" dirty="0" smtClean="0"/>
              <a:t>是否通顺，书写是否工整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6"/>
            <a:ext cx="234073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86116" y="21429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/>
              <a:t>阅读延伸</a:t>
            </a:r>
            <a:endParaRPr lang="zh-CN" altLang="en-US" sz="2400" b="1" dirty="0"/>
          </a:p>
        </p:txBody>
      </p:sp>
      <p:sp>
        <p:nvSpPr>
          <p:cNvPr id="5" name="矩形 4"/>
          <p:cNvSpPr/>
          <p:nvPr/>
        </p:nvSpPr>
        <p:spPr>
          <a:xfrm>
            <a:off x="3357554" y="928676"/>
            <a:ext cx="5357850" cy="1901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</a:rPr>
              <a:t>阅读：</a:t>
            </a:r>
            <a:r>
              <a:rPr lang="en-US" altLang="zh-CN" sz="1600" b="1" dirty="0" smtClean="0"/>
              <a:t>《</a:t>
            </a:r>
            <a:r>
              <a:rPr lang="zh-CN" altLang="en-US" sz="1600" b="1" dirty="0" smtClean="0"/>
              <a:t>呼兰河传</a:t>
            </a:r>
            <a:r>
              <a:rPr lang="en-US" altLang="zh-CN" sz="1600" b="1" dirty="0" smtClean="0"/>
              <a:t>》</a:t>
            </a:r>
            <a:r>
              <a:rPr lang="zh-CN" altLang="en-US" sz="1600" b="1" dirty="0" smtClean="0"/>
              <a:t>以一个小女孩的眼光观察古老的呼兰河畔的种种人和事，写了对童年时期的故乡的印象，和对身边的人的印象。是一部回忆性、自传性的小说，以呼兰城的公众生活和环境为中心，辐射出生活的种种方面，正如书名所示，它是为整个小城的人情风习作传。</a:t>
            </a:r>
            <a:endParaRPr lang="zh-CN" altLang="en-US" sz="1600" b="1" dirty="0"/>
          </a:p>
        </p:txBody>
      </p:sp>
      <p:sp>
        <p:nvSpPr>
          <p:cNvPr id="6" name="矩形 5"/>
          <p:cNvSpPr/>
          <p:nvPr/>
        </p:nvSpPr>
        <p:spPr>
          <a:xfrm>
            <a:off x="3428992" y="3000378"/>
            <a:ext cx="52864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</a:rPr>
              <a:t>写作：</a:t>
            </a:r>
            <a:r>
              <a:rPr lang="zh-CN" altLang="en-US" sz="1600" b="1" dirty="0" smtClean="0"/>
              <a:t>每个人的乐园都不一样，也许爷爷奶奶的乐园在广场，也许爸爸妈妈的乐园在健身馆，小狗的乐园在草坪</a:t>
            </a:r>
            <a:r>
              <a:rPr lang="en-US" altLang="zh-CN" sz="1600" b="1" dirty="0" smtClean="0"/>
              <a:t>……</a:t>
            </a:r>
            <a:r>
              <a:rPr lang="zh-CN" altLang="en-US" sz="1600" b="1" dirty="0" smtClean="0"/>
              <a:t>他们的乐园又是什么样子？他们的乐园里又有哪些快乐事？运用今天学到的写作方法，请以</a:t>
            </a:r>
            <a:r>
              <a:rPr lang="en-US" altLang="zh-CN" sz="1600" b="1" dirty="0" smtClean="0"/>
              <a:t>《XX</a:t>
            </a:r>
            <a:r>
              <a:rPr lang="zh-CN" altLang="en-US" sz="1600" b="1" dirty="0" smtClean="0"/>
              <a:t>的乐园</a:t>
            </a:r>
            <a:r>
              <a:rPr lang="en-US" altLang="zh-CN" sz="1600" b="1" dirty="0" smtClean="0"/>
              <a:t>》</a:t>
            </a:r>
            <a:r>
              <a:rPr lang="zh-CN" altLang="en-US" sz="1600" b="1" dirty="0" smtClean="0"/>
              <a:t>为题，写一写。</a:t>
            </a:r>
            <a:endParaRPr lang="zh-CN" altLang="en-US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1214414" y="1357304"/>
            <a:ext cx="6786610" cy="2543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3399"/>
                </a:solidFill>
              </a:rPr>
              <a:t> </a:t>
            </a:r>
            <a:r>
              <a:rPr lang="zh-CN" altLang="en-US" b="1" dirty="0" smtClean="0">
                <a:solidFill>
                  <a:srgbClr val="FF3399"/>
                </a:solidFill>
              </a:rPr>
              <a:t>      </a:t>
            </a:r>
            <a:r>
              <a:rPr lang="zh-CN" altLang="en-US" sz="1800" b="1" dirty="0" smtClean="0">
                <a:solidFill>
                  <a:srgbClr val="FF3399"/>
                </a:solidFill>
              </a:rPr>
              <a:t>我们</a:t>
            </a:r>
            <a:r>
              <a:rPr lang="zh-CN" altLang="en-US" sz="1800" b="1" dirty="0" smtClean="0">
                <a:solidFill>
                  <a:srgbClr val="FF3399"/>
                </a:solidFill>
              </a:rPr>
              <a:t>的生活充满了欢乐，在本单元课文中，有在乡下人家的田园之乐，有从天窗里看世界的想象之乐，有沉浸在三月桃花水里的浪漫之乐。那么，能带给你欢乐的场所是哪里在呢？是满是玩具的房间，是爷爷家的菜园，是自己家的书房，还是</a:t>
            </a:r>
            <a:r>
              <a:rPr lang="en-US" altLang="zh-CN" sz="1800" b="1" dirty="0" smtClean="0">
                <a:solidFill>
                  <a:srgbClr val="FF3399"/>
                </a:solidFill>
              </a:rPr>
              <a:t>……</a:t>
            </a:r>
            <a:r>
              <a:rPr lang="zh-CN" altLang="en-US" sz="1800" b="1" dirty="0" smtClean="0">
                <a:solidFill>
                  <a:srgbClr val="FF3399"/>
                </a:solidFill>
              </a:rPr>
              <a:t>今天让我们一起乘上回忆的小火车，把自己的乐园介绍给同学，跟小伙伴分享乐园带给自己的快乐。</a:t>
            </a:r>
            <a:endParaRPr lang="zh-CN" altLang="en-US" sz="1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642910" y="285734"/>
            <a:ext cx="2293260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立意审题</a:t>
            </a:r>
            <a:endParaRPr lang="zh-CN" altLang="en-US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86380" y="714362"/>
            <a:ext cx="2928958" cy="2000264"/>
            <a:chOff x="5286380" y="714362"/>
            <a:chExt cx="2928958" cy="2000264"/>
          </a:xfrm>
        </p:grpSpPr>
        <p:sp>
          <p:nvSpPr>
            <p:cNvPr id="6" name="云形 5"/>
            <p:cNvSpPr/>
            <p:nvPr/>
          </p:nvSpPr>
          <p:spPr>
            <a:xfrm>
              <a:off x="5286380" y="714362"/>
              <a:ext cx="2928958" cy="200026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500694" y="1214428"/>
              <a:ext cx="250031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b="1" dirty="0" smtClean="0"/>
                <a:t>“乐园”即快乐的园地，“我的乐园”就是让自己感到快乐的地方。</a:t>
              </a:r>
              <a:endParaRPr lang="zh-CN" altLang="en-US" sz="1800" b="1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285720" y="1857370"/>
            <a:ext cx="5211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写一处给自己带来快乐的“乐园”。</a:t>
            </a:r>
            <a:endParaRPr lang="zh-CN" alt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7224" y="3286130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/>
              <a:t>表现出自己在“乐园”里的快乐，与同学分享，让他们也来感受你的快乐。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3571868" y="2285998"/>
            <a:ext cx="162095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CN" alt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我的乐园</a:t>
            </a:r>
            <a:endParaRPr lang="zh-CN" alt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8728" y="1357304"/>
            <a:ext cx="1285884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满是玩具的房间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3857620" y="928676"/>
            <a:ext cx="1143008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班级图书角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6000760" y="1571618"/>
            <a:ext cx="1214446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自己家的</a:t>
            </a:r>
            <a:endParaRPr lang="zh-CN" altLang="en-US" sz="2000" dirty="0" smtClean="0"/>
          </a:p>
          <a:p>
            <a:pPr algn="ctr"/>
            <a:r>
              <a:rPr lang="zh-CN" altLang="en-US" sz="2000" dirty="0" smtClean="0"/>
              <a:t>院子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571604" y="3286130"/>
            <a:ext cx="1428744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800" dirty="0" smtClean="0"/>
              <a:t>村头小河边</a:t>
            </a:r>
            <a:endParaRPr lang="zh-CN" altLang="en-US" sz="1800" dirty="0" smtClean="0"/>
          </a:p>
          <a:p>
            <a:pPr algn="ctr"/>
            <a:r>
              <a:rPr lang="zh-CN" altLang="en-US" sz="1800" dirty="0" smtClean="0"/>
              <a:t>的草边</a:t>
            </a:r>
            <a:endParaRPr lang="zh-CN" altLang="en-US" sz="1800" dirty="0"/>
          </a:p>
        </p:txBody>
      </p:sp>
      <p:sp>
        <p:nvSpPr>
          <p:cNvPr id="9" name="矩形 8"/>
          <p:cNvSpPr/>
          <p:nvPr/>
        </p:nvSpPr>
        <p:spPr>
          <a:xfrm>
            <a:off x="4000496" y="3786196"/>
            <a:ext cx="1071554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爷爷的</a:t>
            </a:r>
            <a:endParaRPr lang="zh-CN" altLang="en-US" sz="2000" dirty="0" smtClean="0"/>
          </a:p>
          <a:p>
            <a:pPr algn="ctr"/>
            <a:r>
              <a:rPr lang="zh-CN" altLang="en-US" sz="2000" dirty="0" smtClean="0"/>
              <a:t>菜地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6000760" y="3214692"/>
            <a:ext cx="121443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000" dirty="0" smtClean="0"/>
              <a:t>学校的</a:t>
            </a:r>
            <a:endParaRPr lang="zh-CN" altLang="en-US" sz="2000" dirty="0" smtClean="0"/>
          </a:p>
          <a:p>
            <a:pPr algn="ctr"/>
            <a:r>
              <a:rPr lang="zh-CN" altLang="en-US" sz="2000" dirty="0" smtClean="0"/>
              <a:t>篮球场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500034" y="928676"/>
            <a:ext cx="7786742" cy="646331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1800" dirty="0" smtClean="0"/>
              <a:t>你的乐园在哪里？填在学习单左边的方框里，有多少写多少。然后和同桌交流，并确定自己最想给大家介绍的一个乐园，再填写右边表格。</a:t>
            </a:r>
            <a:endParaRPr lang="zh-CN" alt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85998"/>
            <a:ext cx="75009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428596" y="571486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3399"/>
                </a:solidFill>
              </a:rPr>
              <a:t>乐园是什么样子</a:t>
            </a:r>
            <a:endParaRPr lang="zh-CN" altLang="en-US" sz="2800" dirty="0">
              <a:solidFill>
                <a:srgbClr val="FF3399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43042" y="1214428"/>
            <a:ext cx="3877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/>
              <a:t>方法一：介绍一个地方可以用哪些顺序？</a:t>
            </a:r>
            <a:endParaRPr lang="zh-CN" altLang="en-US" sz="1600" b="1" dirty="0"/>
          </a:p>
        </p:txBody>
      </p:sp>
      <p:sp>
        <p:nvSpPr>
          <p:cNvPr id="7" name="矩形 6"/>
          <p:cNvSpPr/>
          <p:nvPr/>
        </p:nvSpPr>
        <p:spPr>
          <a:xfrm>
            <a:off x="1071538" y="1714494"/>
            <a:ext cx="1143008" cy="7155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dirty="0" smtClean="0"/>
              <a:t>屋前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门前的场地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屋后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42976" y="2714626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FF3399"/>
                </a:solidFill>
              </a:rPr>
              <a:t>空间顺序</a:t>
            </a:r>
            <a:endParaRPr lang="zh-CN" altLang="en-US" sz="1600" b="1" dirty="0">
              <a:solidFill>
                <a:srgbClr val="FF3399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86116" y="1714494"/>
            <a:ext cx="1142992" cy="71558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dirty="0" smtClean="0"/>
              <a:t>春雨过后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夏天傍晚</a:t>
            </a:r>
            <a:endParaRPr lang="zh-CN" altLang="en-US" dirty="0" smtClean="0"/>
          </a:p>
          <a:p>
            <a:pPr algn="ctr"/>
            <a:r>
              <a:rPr lang="zh-CN" altLang="en-US" dirty="0" smtClean="0"/>
              <a:t>秋天到了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23721" y="2714626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>
                <a:solidFill>
                  <a:srgbClr val="FF3399"/>
                </a:solidFill>
              </a:rPr>
              <a:t>时间顺序</a:t>
            </a:r>
            <a:endParaRPr lang="zh-CN" altLang="en-US" sz="1600" b="1" dirty="0">
              <a:solidFill>
                <a:srgbClr val="FF3399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71736" y="3143254"/>
            <a:ext cx="3877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 smtClean="0"/>
              <a:t>方法二：可以将情感融入到景物描写中。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214282" y="357172"/>
            <a:ext cx="857252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/>
              <a:t>     在</a:t>
            </a:r>
            <a:r>
              <a:rPr lang="zh-CN" altLang="en-US" sz="1800" b="1" dirty="0" smtClean="0"/>
              <a:t>我的乐园里，我可以尽情地采野花、捉蛐蛐，打水漂吓走岸边的白鹅，枕着胳膊躺在地上看天空变化的晚霞。我最喜欢一个人在草地放风筝，</a:t>
            </a:r>
            <a:r>
              <a:rPr lang="zh-CN" altLang="en-US" sz="1800" b="1" dirty="0" smtClean="0">
                <a:solidFill>
                  <a:srgbClr val="0070C0"/>
                </a:solidFill>
              </a:rPr>
              <a:t>把风筝往空中猛地一甩，赶紧扯着线，撒开脚丫向前跑</a:t>
            </a:r>
            <a:r>
              <a:rPr lang="zh-CN" altLang="en-US" sz="1800" b="1" dirty="0" smtClean="0"/>
              <a:t>。我越跑越书，风筝也越飞越高。</a:t>
            </a:r>
            <a:r>
              <a:rPr lang="zh-CN" altLang="en-US" sz="1800" b="1" dirty="0" smtClean="0">
                <a:solidFill>
                  <a:srgbClr val="E38E1D"/>
                </a:solidFill>
              </a:rPr>
              <a:t>迎面吹来的风带着花的香，草的香</a:t>
            </a:r>
            <a:r>
              <a:rPr lang="zh-CN" altLang="en-US" sz="1800" b="1" dirty="0" smtClean="0"/>
              <a:t>，在我耳边“呼啦啦</a:t>
            </a:r>
            <a:r>
              <a:rPr lang="en-US" altLang="zh-CN" sz="1800" b="1" dirty="0" smtClean="0"/>
              <a:t>——</a:t>
            </a:r>
            <a:r>
              <a:rPr lang="zh-CN" altLang="en-US" sz="1800" b="1" dirty="0" smtClean="0"/>
              <a:t>呼啦啦</a:t>
            </a:r>
            <a:r>
              <a:rPr lang="en-US" altLang="zh-CN" sz="1800" b="1" dirty="0" smtClean="0"/>
              <a:t>——”</a:t>
            </a:r>
            <a:r>
              <a:rPr lang="zh-CN" altLang="en-US" sz="1800" b="1" dirty="0" smtClean="0"/>
              <a:t>地响着，仿佛在为我加油。</a:t>
            </a:r>
            <a:r>
              <a:rPr lang="zh-CN" altLang="en-US" sz="1800" b="1" dirty="0" smtClean="0">
                <a:solidFill>
                  <a:srgbClr val="7030A0"/>
                </a:solidFill>
              </a:rPr>
              <a:t>我不知疲倦地跑着，觉得自己好像长出了一双翅膀，和我的风筝一起畅游云端</a:t>
            </a:r>
            <a:r>
              <a:rPr lang="zh-CN" altLang="en-US" sz="1800" b="1" dirty="0" smtClean="0"/>
              <a:t>。当我停下的时候，风筝已经飞得很高很高了。我常会望着那飘在云间的风筝，</a:t>
            </a:r>
            <a:r>
              <a:rPr lang="zh-CN" altLang="en-US" sz="1800" b="1" dirty="0" smtClean="0">
                <a:solidFill>
                  <a:srgbClr val="FF0000"/>
                </a:solidFill>
              </a:rPr>
              <a:t>拍着手，嘴里“哦哦”地喊着，脸上笑开了花。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0034" y="4000510"/>
            <a:ext cx="1173719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1600" dirty="0" smtClean="0"/>
              <a:t>动 作 描 写</a:t>
            </a:r>
            <a:endParaRPr lang="zh-CN" altLang="en-US" sz="1600" dirty="0"/>
          </a:p>
        </p:txBody>
      </p:sp>
      <p:sp>
        <p:nvSpPr>
          <p:cNvPr id="6" name="矩形 5"/>
          <p:cNvSpPr/>
          <p:nvPr/>
        </p:nvSpPr>
        <p:spPr>
          <a:xfrm>
            <a:off x="3000364" y="3500444"/>
            <a:ext cx="110799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1800" dirty="0" smtClean="0"/>
              <a:t>环境描写</a:t>
            </a:r>
            <a:endParaRPr lang="zh-CN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4714876" y="4143386"/>
            <a:ext cx="1749197" cy="400110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000" b="1" dirty="0" smtClean="0"/>
              <a:t>奇 妙 的 想 象</a:t>
            </a:r>
            <a:endParaRPr lang="zh-CN" altLang="en-US" sz="2000" b="1" dirty="0"/>
          </a:p>
        </p:txBody>
      </p:sp>
      <p:sp>
        <p:nvSpPr>
          <p:cNvPr id="8" name="矩形 7"/>
          <p:cNvSpPr/>
          <p:nvPr/>
        </p:nvSpPr>
        <p:spPr>
          <a:xfrm>
            <a:off x="6786578" y="3571882"/>
            <a:ext cx="1789272" cy="3385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1600" dirty="0" smtClean="0"/>
              <a:t>语 </a:t>
            </a:r>
            <a:r>
              <a:rPr lang="zh-CN" altLang="en-US" sz="1600" dirty="0" smtClean="0"/>
              <a:t>言、神态 </a:t>
            </a:r>
            <a:r>
              <a:rPr lang="zh-CN" altLang="en-US" sz="1600" dirty="0" smtClean="0"/>
              <a:t>描 写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214414" y="714362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7030A0"/>
                </a:solidFill>
              </a:rPr>
              <a:t>       请</a:t>
            </a:r>
            <a:r>
              <a:rPr lang="zh-CN" altLang="en-US" sz="1800" b="1" dirty="0" smtClean="0">
                <a:solidFill>
                  <a:srgbClr val="7030A0"/>
                </a:solidFill>
              </a:rPr>
              <a:t>按照刚才学习的方法写一写乐园里的快乐事，然后在小组内轮流阅读自己写的事情，请同学根据以下标准评价：</a:t>
            </a:r>
            <a:endParaRPr lang="zh-CN" altLang="en-US" sz="1800" b="1" dirty="0">
              <a:solidFill>
                <a:srgbClr val="7030A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8"/>
            <a:ext cx="834781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1357290" y="642924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    </a:t>
            </a:r>
            <a:r>
              <a:rPr lang="zh-CN" altLang="en-US" sz="2400" dirty="0" smtClean="0">
                <a:solidFill>
                  <a:srgbClr val="7030A0"/>
                </a:solidFill>
              </a:rPr>
              <a:t>直接</a:t>
            </a:r>
            <a:r>
              <a:rPr lang="zh-CN" altLang="en-US" sz="2400" dirty="0" smtClean="0">
                <a:solidFill>
                  <a:srgbClr val="7030A0"/>
                </a:solidFill>
              </a:rPr>
              <a:t>抒情，点明主题，是一种常见的结尾方式，那还有哪些结尾方式呢？</a:t>
            </a:r>
            <a:endParaRPr lang="zh-CN" altLang="en-US" sz="2400" dirty="0">
              <a:solidFill>
                <a:srgbClr val="7030A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43042" y="1714494"/>
            <a:ext cx="5214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、总结式：</a:t>
            </a:r>
            <a:r>
              <a:rPr lang="en-US" altLang="zh-CN" sz="1600" b="1" dirty="0" smtClean="0"/>
              <a:t>《</a:t>
            </a:r>
            <a:r>
              <a:rPr lang="zh-CN" altLang="en-US" sz="1600" b="1" dirty="0" smtClean="0"/>
              <a:t>乡下人家</a:t>
            </a:r>
            <a:r>
              <a:rPr lang="en-US" altLang="zh-CN" sz="1600" b="1" dirty="0" smtClean="0"/>
              <a:t>》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</a:t>
            </a:r>
            <a:r>
              <a:rPr lang="zh-CN" altLang="en-US" sz="1600" b="1" dirty="0" smtClean="0"/>
              <a:t>乡下人家，不论什么时候，不论什么季节，都有一道独特、迷人的风景。</a:t>
            </a:r>
            <a:endParaRPr lang="zh-CN" altLang="en-US" sz="1600" b="1" dirty="0"/>
          </a:p>
        </p:txBody>
      </p:sp>
      <p:sp>
        <p:nvSpPr>
          <p:cNvPr id="6" name="矩形 5"/>
          <p:cNvSpPr/>
          <p:nvPr/>
        </p:nvSpPr>
        <p:spPr>
          <a:xfrm>
            <a:off x="2285984" y="271462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b="1" dirty="0" smtClean="0"/>
              <a:t>2</a:t>
            </a:r>
            <a:r>
              <a:rPr lang="zh-CN" altLang="en-US" sz="1600" b="1" dirty="0" smtClean="0"/>
              <a:t>、明理式：</a:t>
            </a:r>
            <a:r>
              <a:rPr lang="en-US" altLang="zh-CN" sz="1600" b="1" dirty="0" smtClean="0"/>
              <a:t>《</a:t>
            </a:r>
            <a:r>
              <a:rPr lang="zh-CN" altLang="en-US" sz="1600" b="1" dirty="0" smtClean="0"/>
              <a:t>天窗</a:t>
            </a:r>
            <a:r>
              <a:rPr lang="en-US" altLang="zh-CN" sz="1600" b="1" dirty="0" smtClean="0"/>
              <a:t>》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</a:t>
            </a:r>
            <a:r>
              <a:rPr lang="zh-CN" altLang="en-US" sz="1600" b="1" dirty="0" smtClean="0"/>
              <a:t>活泼会想的孩子们知道怎样从“无”中看出“有”，从“虚”中看出“实”</a:t>
            </a:r>
            <a:r>
              <a:rPr lang="en-US" altLang="zh-CN" sz="1600" b="1" dirty="0" smtClean="0"/>
              <a:t>……</a:t>
            </a:r>
            <a:endParaRPr lang="zh-CN" altLang="en-US" sz="1600" b="1" dirty="0"/>
          </a:p>
        </p:txBody>
      </p:sp>
      <p:sp>
        <p:nvSpPr>
          <p:cNvPr id="7" name="矩形 6"/>
          <p:cNvSpPr/>
          <p:nvPr/>
        </p:nvSpPr>
        <p:spPr>
          <a:xfrm>
            <a:off x="3071802" y="385763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b="1" dirty="0" smtClean="0"/>
              <a:t>3</a:t>
            </a:r>
            <a:r>
              <a:rPr lang="zh-CN" altLang="en-US" sz="1600" b="1" dirty="0" smtClean="0"/>
              <a:t>、抒情式：</a:t>
            </a:r>
            <a:r>
              <a:rPr lang="en-US" altLang="zh-CN" sz="1600" b="1" dirty="0" smtClean="0"/>
              <a:t>《</a:t>
            </a:r>
            <a:r>
              <a:rPr lang="zh-CN" altLang="en-US" sz="1600" b="1" dirty="0" smtClean="0"/>
              <a:t>三月桃花水</a:t>
            </a:r>
            <a:r>
              <a:rPr lang="en-US" altLang="zh-CN" sz="1600" b="1" dirty="0" smtClean="0"/>
              <a:t>》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   </a:t>
            </a:r>
            <a:r>
              <a:rPr lang="zh-CN" altLang="en-US" sz="1600" b="1" dirty="0" smtClean="0"/>
              <a:t>啊，地上草如茵，两岸柳如眉，三月桃花水，叫人多沉醉。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1385</Words>
  <Application>WPS 演示</Application>
  <PresentationFormat>全屏显示(16:9)</PresentationFormat>
  <Paragraphs>97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user</dc:creator>
  <cp:lastModifiedBy>qwe</cp:lastModifiedBy>
  <cp:revision>17</cp:revision>
  <dcterms:created xsi:type="dcterms:W3CDTF">2021-10-22T04:17:42Z</dcterms:created>
  <dcterms:modified xsi:type="dcterms:W3CDTF">2021-10-22T04:18:02Z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DF10D0895D064C368459809F7220365E</vt:lpwstr>
  </property>
  <property fmtid="{D5CDD505-2E9C-101B-9397-08002B2CF9AE}" pid="3" name="KSOProductBuildVer">
    <vt:lpwstr>2052-11.1.0.10938</vt:lpwstr>
  </property>
</Properties>
</file>