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1" r:id="rId12"/>
    <p:sldId id="274" r:id="rId13"/>
    <p:sldId id="275" r:id="rId14"/>
    <p:sldId id="276" r:id="rId1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12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76B6-B58E-4D05-9365-AC6AD376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9B4F5-746D-4D5E-98D1-E19854A8DD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176B6-B58E-4D05-9365-AC6AD376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9B4F5-746D-4D5E-98D1-E19854A8DD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2.jpe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14678" y="714362"/>
            <a:ext cx="4355680" cy="646331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6699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第一单元  语文园地</a:t>
            </a:r>
            <a:endParaRPr lang="zh-CN" altLang="en-US" sz="3600" b="1" dirty="0">
              <a:solidFill>
                <a:srgbClr val="FF6699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071684"/>
            <a:ext cx="3857626" cy="2214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85932"/>
            <a:ext cx="2485084" cy="17097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71552"/>
            <a:ext cx="2782322" cy="2571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4" name="矩形 3"/>
          <p:cNvSpPr/>
          <p:nvPr/>
        </p:nvSpPr>
        <p:spPr>
          <a:xfrm>
            <a:off x="4786314" y="1785932"/>
            <a:ext cx="3714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高高的教学楼，宽大的足球场，崭新的塑胶跑道</a:t>
            </a:r>
            <a:r>
              <a:rPr lang="en-US" altLang="zh-CN" sz="2000" b="1" dirty="0" smtClean="0"/>
              <a:t>……</a:t>
            </a:r>
            <a:r>
              <a:rPr lang="zh-CN" altLang="en-US" sz="2000" b="1" dirty="0" smtClean="0"/>
              <a:t>到处都有我们忙碌的身影！</a:t>
            </a:r>
            <a:endParaRPr lang="zh-CN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71868" y="1214428"/>
            <a:ext cx="2071702" cy="3347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FF6699"/>
                </a:solidFill>
              </a:rPr>
              <a:t>卜算子</a:t>
            </a:r>
            <a:r>
              <a:rPr lang="en-US" altLang="zh-CN" sz="1800" b="1" dirty="0" smtClean="0">
                <a:solidFill>
                  <a:srgbClr val="FF6699"/>
                </a:solidFill>
              </a:rPr>
              <a:t>·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咏梅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　　毛泽东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风雨送春归，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飞雪迎春到。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已是悬崖百丈冰，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犹有花枝俏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。</a:t>
            </a:r>
            <a:endParaRPr lang="en-US" altLang="zh-CN" sz="1800" b="1" dirty="0" smtClean="0">
              <a:solidFill>
                <a:srgbClr val="FF6699"/>
              </a:solidFill>
            </a:endParaRPr>
          </a:p>
          <a:p>
            <a:endParaRPr lang="en-US" altLang="zh-CN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俏也不争春，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只把春来报。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待到山花烂漫时，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r>
              <a:rPr lang="zh-CN" altLang="en-US" sz="1800" b="1" dirty="0" smtClean="0">
                <a:solidFill>
                  <a:srgbClr val="FF6699"/>
                </a:solidFill>
              </a:rPr>
              <a:t>她在丛中笑。</a:t>
            </a:r>
            <a:endParaRPr lang="zh-CN" altLang="en-US" sz="1800" b="1" dirty="0" smtClean="0">
              <a:solidFill>
                <a:srgbClr val="FF6699"/>
              </a:solidFill>
            </a:endParaRPr>
          </a:p>
          <a:p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642924"/>
            <a:ext cx="3362325" cy="40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785800"/>
            <a:ext cx="3286147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2428860" y="142858"/>
            <a:ext cx="4071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日积月累</a:t>
            </a:r>
            <a:endParaRPr lang="zh-CN" alt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85918" y="1285866"/>
            <a:ext cx="557214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FF0000"/>
                </a:solidFill>
              </a:rPr>
              <a:t>    这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首词表现了梅花坚强不屈，不畏寒冷，对春天充满信心的乐观精神和谦虚的品格，鼓励人们要有坚强不屈的精神和革命到底的乐观主义精神。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43042" y="3071816"/>
            <a:ext cx="60722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dirty="0" smtClean="0"/>
              <a:t> </a:t>
            </a:r>
            <a:r>
              <a:rPr lang="zh-CN" altLang="en-US" sz="1800" dirty="0" smtClean="0"/>
              <a:t>    </a:t>
            </a:r>
            <a:r>
              <a:rPr lang="en-US" altLang="zh-CN" sz="1800" b="1" dirty="0" smtClean="0"/>
              <a:t>《</a:t>
            </a:r>
            <a:r>
              <a:rPr lang="zh-CN" altLang="en-US" sz="1800" b="1" dirty="0" smtClean="0"/>
              <a:t>卜算子</a:t>
            </a:r>
            <a:r>
              <a:rPr lang="en-US" altLang="zh-CN" sz="1800" b="1" dirty="0" smtClean="0"/>
              <a:t>·</a:t>
            </a:r>
            <a:r>
              <a:rPr lang="zh-CN" altLang="en-US" sz="1800" b="1" dirty="0" smtClean="0"/>
              <a:t>咏梅</a:t>
            </a:r>
            <a:r>
              <a:rPr lang="en-US" altLang="zh-CN" sz="1800" b="1" dirty="0" smtClean="0"/>
              <a:t>》</a:t>
            </a:r>
            <a:r>
              <a:rPr lang="zh-CN" altLang="en-US" sz="1800" b="1" dirty="0" smtClean="0"/>
              <a:t>是毛泽东于</a:t>
            </a:r>
            <a:r>
              <a:rPr lang="en-US" altLang="zh-CN" sz="1800" b="1" dirty="0" smtClean="0"/>
              <a:t>1961</a:t>
            </a:r>
            <a:r>
              <a:rPr lang="zh-CN" altLang="en-US" sz="1800" b="1" dirty="0" smtClean="0"/>
              <a:t>年创作的一首词。当时中国面临着来自国际和国内的重重困难。面对困难和压力，毛泽东主席为了鼓励大家蔑视困难，敢于战胜困难，于是就借用南宋著名诗人陆游写的</a:t>
            </a:r>
            <a:r>
              <a:rPr lang="en-US" altLang="zh-CN" sz="1800" b="1" dirty="0" smtClean="0"/>
              <a:t>《</a:t>
            </a:r>
            <a:r>
              <a:rPr lang="zh-CN" altLang="en-US" sz="1800" b="1" dirty="0" smtClean="0"/>
              <a:t>卜算子</a:t>
            </a:r>
            <a:r>
              <a:rPr lang="en-US" altLang="zh-CN" sz="1800" b="1" dirty="0" smtClean="0"/>
              <a:t>·</a:t>
            </a:r>
            <a:r>
              <a:rPr lang="zh-CN" altLang="en-US" sz="1800" b="1" dirty="0" smtClean="0"/>
              <a:t>咏梅</a:t>
            </a:r>
            <a:r>
              <a:rPr lang="en-US" altLang="zh-CN" sz="1800" b="1" dirty="0" smtClean="0"/>
              <a:t>》</a:t>
            </a:r>
            <a:r>
              <a:rPr lang="zh-CN" altLang="en-US" sz="1800" b="1" dirty="0" smtClean="0"/>
              <a:t>的原题和原调，做了这首词。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42976" y="2110085"/>
            <a:ext cx="5715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 </a:t>
            </a:r>
            <a:r>
              <a:rPr lang="en-US" altLang="zh-CN" sz="2000" b="1" dirty="0" smtClean="0"/>
              <a:t>1. </a:t>
            </a:r>
            <a:r>
              <a:rPr lang="zh-CN" altLang="en-US" sz="2000" b="1" dirty="0" smtClean="0"/>
              <a:t>背诵并默写</a:t>
            </a:r>
            <a:r>
              <a:rPr lang="en-US" altLang="zh-CN" sz="2000" b="1" dirty="0" smtClean="0"/>
              <a:t>《</a:t>
            </a:r>
            <a:r>
              <a:rPr lang="zh-CN" altLang="en-US" sz="2000" b="1" dirty="0" smtClean="0"/>
              <a:t>卜算子</a:t>
            </a:r>
            <a:r>
              <a:rPr lang="en-US" altLang="zh-CN" sz="2000" b="1" dirty="0" smtClean="0"/>
              <a:t>·</a:t>
            </a:r>
            <a:r>
              <a:rPr lang="zh-CN" altLang="en-US" sz="2000" b="1" dirty="0" smtClean="0"/>
              <a:t>咏梅</a:t>
            </a:r>
            <a:r>
              <a:rPr lang="en-US" altLang="zh-CN" sz="2000" b="1" dirty="0" smtClean="0"/>
              <a:t>》</a:t>
            </a:r>
            <a:r>
              <a:rPr lang="zh-CN" altLang="en-US" sz="2000" b="1" dirty="0" smtClean="0"/>
              <a:t>，体会梅花的精神。</a:t>
            </a:r>
            <a:endParaRPr lang="zh-CN" altLang="en-US" sz="2000" b="1" dirty="0" smtClean="0"/>
          </a:p>
          <a:p>
            <a:r>
              <a:rPr lang="zh-CN" altLang="en-US" sz="2000" b="1" dirty="0" smtClean="0"/>
              <a:t>       </a:t>
            </a:r>
            <a:endParaRPr lang="zh-CN" altLang="en-US" sz="2000" b="1" dirty="0" smtClean="0"/>
          </a:p>
          <a:p>
            <a:r>
              <a:rPr lang="zh-CN" altLang="en-US" sz="2000" b="1" dirty="0" smtClean="0"/>
              <a:t>  </a:t>
            </a:r>
            <a:r>
              <a:rPr lang="en-US" altLang="zh-CN" sz="2000" b="1" dirty="0" smtClean="0"/>
              <a:t>2</a:t>
            </a:r>
            <a:r>
              <a:rPr lang="en-US" altLang="zh-CN" sz="2000" b="1" dirty="0" smtClean="0"/>
              <a:t>. </a:t>
            </a:r>
            <a:r>
              <a:rPr lang="zh-CN" altLang="en-US" sz="2000" b="1" dirty="0" smtClean="0"/>
              <a:t>读读陆游的</a:t>
            </a:r>
            <a:r>
              <a:rPr lang="en-US" altLang="zh-CN" sz="2000" b="1" dirty="0" smtClean="0"/>
              <a:t>《</a:t>
            </a:r>
            <a:r>
              <a:rPr lang="zh-CN" altLang="en-US" sz="2000" b="1" dirty="0" smtClean="0"/>
              <a:t>卜算子</a:t>
            </a:r>
            <a:r>
              <a:rPr lang="en-US" altLang="zh-CN" sz="2000" b="1" dirty="0" smtClean="0"/>
              <a:t>·</a:t>
            </a:r>
            <a:r>
              <a:rPr lang="zh-CN" altLang="en-US" sz="2000" b="1" dirty="0" smtClean="0"/>
              <a:t>咏梅</a:t>
            </a:r>
            <a:r>
              <a:rPr lang="en-US" altLang="zh-CN" sz="2000" b="1" dirty="0" smtClean="0"/>
              <a:t>》</a:t>
            </a:r>
            <a:r>
              <a:rPr lang="zh-CN" altLang="en-US" sz="2000" b="1" dirty="0" smtClean="0"/>
              <a:t>，试着比较一下两首词的不同意境。</a:t>
            </a:r>
            <a:endParaRPr lang="zh-CN" altLang="en-US" sz="2000" b="1" dirty="0"/>
          </a:p>
        </p:txBody>
      </p:sp>
      <p:sp>
        <p:nvSpPr>
          <p:cNvPr id="5" name="矩形 4"/>
          <p:cNvSpPr/>
          <p:nvPr/>
        </p:nvSpPr>
        <p:spPr>
          <a:xfrm>
            <a:off x="2857488" y="500048"/>
            <a:ext cx="26981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课后作业</a:t>
            </a:r>
            <a:endParaRPr lang="zh-CN" altLang="en-US" sz="4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5786" y="928676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     同学们</a:t>
            </a:r>
            <a:r>
              <a:rPr lang="zh-CN" altLang="en-US" sz="2000" dirty="0" smtClean="0"/>
              <a:t>，这一单元我们学了哪些课文？作者是怎样表达出自己的思想感情的呢？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3643306" y="214296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6699"/>
                </a:solidFill>
              </a:rPr>
              <a:t>交流平台</a:t>
            </a:r>
            <a:endParaRPr lang="zh-CN" altLang="en-US" sz="3200" b="1" dirty="0">
              <a:solidFill>
                <a:srgbClr val="FF6699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6"/>
            <a:ext cx="50006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428874"/>
            <a:ext cx="49625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571882"/>
            <a:ext cx="50387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矩形 11"/>
          <p:cNvSpPr/>
          <p:nvPr/>
        </p:nvSpPr>
        <p:spPr>
          <a:xfrm>
            <a:off x="6215074" y="3643320"/>
            <a:ext cx="23574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抓住关键语句</a:t>
            </a:r>
            <a:endParaRPr lang="zh-CN" altLang="en-US" sz="2400" b="1" dirty="0" smtClean="0">
              <a:solidFill>
                <a:srgbClr val="FF0000"/>
              </a:solidFill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</a:rPr>
              <a:t>体会文章感情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71604" y="114299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 smtClean="0">
                <a:solidFill>
                  <a:srgbClr val="FF0000"/>
                </a:solidFill>
              </a:rPr>
              <a:t>最喜</a:t>
            </a:r>
            <a:r>
              <a:rPr lang="zh-CN" altLang="en-US" sz="1800" b="1" dirty="0" smtClean="0"/>
              <a:t>小儿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亡赖</a:t>
            </a:r>
            <a:r>
              <a:rPr lang="zh-CN" altLang="en-US" sz="1800" b="1" dirty="0" smtClean="0"/>
              <a:t>，溪头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卧剥</a:t>
            </a:r>
            <a:r>
              <a:rPr lang="zh-CN" altLang="en-US" sz="1800" b="1" dirty="0" smtClean="0"/>
              <a:t>莲蓬。</a:t>
            </a:r>
            <a:endParaRPr lang="zh-CN" altLang="en-US" sz="1800" b="1" dirty="0"/>
          </a:p>
        </p:txBody>
      </p:sp>
      <p:sp>
        <p:nvSpPr>
          <p:cNvPr id="5" name="矩形 4"/>
          <p:cNvSpPr/>
          <p:nvPr/>
        </p:nvSpPr>
        <p:spPr>
          <a:xfrm>
            <a:off x="3857620" y="42861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6699"/>
                </a:solidFill>
              </a:rPr>
              <a:t>我来试试</a:t>
            </a:r>
            <a:endParaRPr lang="zh-CN" altLang="en-US" sz="2400" b="1" dirty="0">
              <a:solidFill>
                <a:srgbClr val="FF6699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43174" y="1571618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 smtClean="0"/>
              <a:t>关键词</a:t>
            </a:r>
            <a:endParaRPr lang="zh-CN" altLang="en-US" sz="1400" b="1" dirty="0"/>
          </a:p>
        </p:txBody>
      </p:sp>
      <p:sp>
        <p:nvSpPr>
          <p:cNvPr id="7" name="矩形 6"/>
          <p:cNvSpPr/>
          <p:nvPr/>
        </p:nvSpPr>
        <p:spPr>
          <a:xfrm>
            <a:off x="5500694" y="1071552"/>
            <a:ext cx="24905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    我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感受到了作者对乡下朴素生活的喜爱之情。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1538" y="2143122"/>
            <a:ext cx="6236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/>
              <a:t> </a:t>
            </a:r>
            <a:r>
              <a:rPr lang="zh-CN" altLang="en-US" sz="1800" b="1" dirty="0" smtClean="0"/>
              <a:t>啊，地上草如茵，两岸柳如眉，三月桃花水，叫人多沉醉。</a:t>
            </a:r>
            <a:endParaRPr lang="zh-CN" altLang="en-US" sz="1800" b="1" dirty="0"/>
          </a:p>
        </p:txBody>
      </p:sp>
      <p:sp>
        <p:nvSpPr>
          <p:cNvPr id="9" name="矩形 8"/>
          <p:cNvSpPr/>
          <p:nvPr/>
        </p:nvSpPr>
        <p:spPr>
          <a:xfrm>
            <a:off x="2714612" y="2571750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 smtClean="0"/>
              <a:t>中心句</a:t>
            </a:r>
            <a:endParaRPr lang="zh-CN" altLang="en-US" sz="1400" b="1" dirty="0"/>
          </a:p>
        </p:txBody>
      </p:sp>
      <p:sp>
        <p:nvSpPr>
          <p:cNvPr id="10" name="矩形 9"/>
          <p:cNvSpPr/>
          <p:nvPr/>
        </p:nvSpPr>
        <p:spPr>
          <a:xfrm>
            <a:off x="5643570" y="2571750"/>
            <a:ext cx="21431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    我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感受到了作者对桃花水的喜爱和赞美之情。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42976" y="342900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b="1" dirty="0" smtClean="0"/>
              <a:t>    它们</a:t>
            </a:r>
            <a:r>
              <a:rPr lang="zh-CN" altLang="en-US" sz="1600" b="1" dirty="0" smtClean="0"/>
              <a:t>依着时令，顺序开放，朴素中带着几分华丽，显出一派独特的农家风光。</a:t>
            </a:r>
            <a:endParaRPr lang="zh-CN" altLang="en-US" sz="1600" b="1" dirty="0"/>
          </a:p>
        </p:txBody>
      </p:sp>
      <p:sp>
        <p:nvSpPr>
          <p:cNvPr id="12" name="矩形 11"/>
          <p:cNvSpPr/>
          <p:nvPr/>
        </p:nvSpPr>
        <p:spPr>
          <a:xfrm>
            <a:off x="2643174" y="4214824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 smtClean="0"/>
              <a:t>重点句</a:t>
            </a:r>
            <a:endParaRPr lang="zh-CN" altLang="en-US" sz="1400" b="1" dirty="0"/>
          </a:p>
        </p:txBody>
      </p:sp>
      <p:sp>
        <p:nvSpPr>
          <p:cNvPr id="13" name="矩形 12"/>
          <p:cNvSpPr/>
          <p:nvPr/>
        </p:nvSpPr>
        <p:spPr>
          <a:xfrm>
            <a:off x="5143504" y="4071948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 </a:t>
            </a:r>
            <a:r>
              <a:rPr lang="zh-CN" altLang="en-US" dirty="0" smtClean="0"/>
              <a:t>    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我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感受到了作者对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乡下人家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独有景色的喜爱和欣赏之情。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28728" y="1214428"/>
            <a:ext cx="2031325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1600" dirty="0" smtClean="0"/>
              <a:t>表现乡村生活的</a:t>
            </a:r>
            <a:r>
              <a:rPr lang="zh-CN" altLang="en-US" sz="1600" dirty="0" smtClean="0"/>
              <a:t>词语</a:t>
            </a:r>
            <a:endParaRPr lang="zh-CN" altLang="en-US" sz="1600" dirty="0"/>
          </a:p>
        </p:txBody>
      </p:sp>
      <p:sp>
        <p:nvSpPr>
          <p:cNvPr id="5" name="矩形 4"/>
          <p:cNvSpPr/>
          <p:nvPr/>
        </p:nvSpPr>
        <p:spPr>
          <a:xfrm>
            <a:off x="3571868" y="428610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6699"/>
                </a:solidFill>
              </a:rPr>
              <a:t>词句段运用</a:t>
            </a:r>
            <a:endParaRPr lang="zh-CN" altLang="en-US" sz="2400" b="1" dirty="0">
              <a:solidFill>
                <a:srgbClr val="FF6699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43504" y="1214428"/>
            <a:ext cx="2031325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1600" dirty="0" smtClean="0"/>
              <a:t>表现城市生活的词语</a:t>
            </a:r>
            <a:endParaRPr lang="zh-CN" altLang="en-US" sz="1600" dirty="0"/>
          </a:p>
        </p:txBody>
      </p:sp>
      <p:sp>
        <p:nvSpPr>
          <p:cNvPr id="7" name="矩形 6"/>
          <p:cNvSpPr/>
          <p:nvPr/>
        </p:nvSpPr>
        <p:spPr>
          <a:xfrm>
            <a:off x="1571604" y="2714626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灯火辉煌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857488" y="2714626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鸡犬相闻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143372" y="2714626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车水马龙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357818" y="2714626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炊烟袅袅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786578" y="2714626"/>
            <a:ext cx="53091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肥沃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071670" y="3714758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高楼林立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43306" y="3714758"/>
            <a:ext cx="53091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璀璨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786314" y="3714758"/>
            <a:ext cx="53091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繁华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786446" y="3714758"/>
            <a:ext cx="53091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静谧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929454" y="3643320"/>
            <a:ext cx="8771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依山傍水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24"/>
            <a:ext cx="2037363" cy="1152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642924"/>
            <a:ext cx="2071702" cy="1171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642924"/>
            <a:ext cx="2214578" cy="1257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1214414" y="1928808"/>
            <a:ext cx="877163" cy="3000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 smtClean="0"/>
              <a:t>车水马龙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29058" y="2000246"/>
            <a:ext cx="877163" cy="3000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 smtClean="0"/>
              <a:t>高楼林立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86578" y="2000246"/>
            <a:ext cx="877163" cy="3000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 smtClean="0"/>
              <a:t>灯火辉煌</a:t>
            </a:r>
            <a:endParaRPr lang="zh-CN" alt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786064"/>
            <a:ext cx="2424914" cy="1371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286116" y="2786064"/>
            <a:ext cx="2547484" cy="14382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2643188"/>
            <a:ext cx="2291151" cy="1624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矩形 11"/>
          <p:cNvSpPr/>
          <p:nvPr/>
        </p:nvSpPr>
        <p:spPr>
          <a:xfrm>
            <a:off x="1142976" y="4357700"/>
            <a:ext cx="877163" cy="3000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 smtClean="0"/>
              <a:t>炊烟袅袅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929058" y="4357700"/>
            <a:ext cx="877163" cy="3000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 smtClean="0"/>
              <a:t>鸡犬相闻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929454" y="4357700"/>
            <a:ext cx="877163" cy="3000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 smtClean="0"/>
              <a:t>依山傍水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285984" y="500048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/>
              <a:t>读下面的句子，你有什么发现？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071538" y="1357304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6699"/>
                </a:solidFill>
              </a:rPr>
              <a:t> </a:t>
            </a:r>
            <a:r>
              <a:rPr lang="zh-CN" altLang="en-US" b="1" dirty="0" smtClean="0">
                <a:solidFill>
                  <a:srgbClr val="FF6699"/>
                </a:solidFill>
              </a:rPr>
              <a:t>    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天边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的红霞，向晚的微风</a:t>
            </a:r>
            <a:r>
              <a:rPr lang="zh-CN" altLang="en-US" sz="1800" b="1" dirty="0" smtClean="0"/>
              <a:t>，头上飞过的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归巢的鸟儿</a:t>
            </a:r>
            <a:r>
              <a:rPr lang="zh-CN" altLang="en-US" sz="1800" b="1" dirty="0" smtClean="0"/>
              <a:t>，都是他们的好友，它们和乡下人家一起，绘成了一幅自然、和谐的田园风景画。</a:t>
            </a:r>
            <a:endParaRPr lang="zh-CN" altLang="en-US" sz="1800" b="1" dirty="0"/>
          </a:p>
        </p:txBody>
      </p:sp>
      <p:sp>
        <p:nvSpPr>
          <p:cNvPr id="6" name="矩形 5"/>
          <p:cNvSpPr/>
          <p:nvPr/>
        </p:nvSpPr>
        <p:spPr>
          <a:xfrm>
            <a:off x="1214414" y="2786064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/>
              <a:t>    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飞翔</a:t>
            </a:r>
            <a:r>
              <a:rPr lang="zh-CN" altLang="en-US" sz="1800" b="1" dirty="0" smtClean="0">
                <a:solidFill>
                  <a:srgbClr val="FF6699"/>
                </a:solidFill>
              </a:rPr>
              <a:t>的海鸥，金色的沙滩，白色的浪花</a:t>
            </a:r>
            <a:r>
              <a:rPr lang="zh-CN" altLang="en-US" sz="1800" b="1" dirty="0" smtClean="0"/>
              <a:t>，构成了迷人的海岸线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71670" y="3643320"/>
            <a:ext cx="42883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作者对乡村生活的热爱，对自然景观的赞叹。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85984" y="4143386"/>
            <a:ext cx="3672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排比、比喻的手法使句子更生动形象。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57488" y="1000114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/>
              <a:t>选一幅图照样子写一写。</a:t>
            </a:r>
            <a:endParaRPr lang="zh-CN" altLang="en-US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8"/>
            <a:ext cx="7192635" cy="231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8"/>
            <a:ext cx="2143140" cy="2081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4" name="矩形 3"/>
          <p:cNvSpPr/>
          <p:nvPr/>
        </p:nvSpPr>
        <p:spPr>
          <a:xfrm>
            <a:off x="3857620" y="2071684"/>
            <a:ext cx="4000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/>
              <a:t>湛蓝的天空，洁白的云朵，高耸的雪峰，奔驰的骏马，静立不动的羊群，它们和碧绿的草地一起，绘成了一幅自然、和谐的草原风光图。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304"/>
            <a:ext cx="2133609" cy="21717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4" name="矩形 3"/>
          <p:cNvSpPr/>
          <p:nvPr/>
        </p:nvSpPr>
        <p:spPr>
          <a:xfrm>
            <a:off x="3714744" y="2000246"/>
            <a:ext cx="4071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/>
              <a:t>陡峭的山峰，挺拔的树木，和着潺潺的溪水，多么富有诗意呀，好一幅高山流水图！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928</Words>
  <Application>WPS 演示</Application>
  <PresentationFormat>全屏显示(16:9)</PresentationFormat>
  <Paragraphs>110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隶书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user</dc:creator>
  <cp:lastModifiedBy>qwe</cp:lastModifiedBy>
  <cp:revision>13</cp:revision>
  <dcterms:created xsi:type="dcterms:W3CDTF">2021-10-22T04:20:44Z</dcterms:created>
  <dcterms:modified xsi:type="dcterms:W3CDTF">2021-10-22T04:20:57Z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95DFF07160BB40DC84FDBAFB8F2E9AFE</vt:lpwstr>
  </property>
  <property fmtid="{D5CDD505-2E9C-101B-9397-08002B2CF9AE}" pid="3" name="KSOProductBuildVer">
    <vt:lpwstr>2052-11.1.0.10938</vt:lpwstr>
  </property>
</Properties>
</file>