
<file path=[Content_Types].xml><?xml version="1.0" encoding="utf-8"?>
<Types xmlns="http://schemas.openxmlformats.org/package/2006/content-types">
  <Default Extension="jpeg" ContentType="image/jpeg"/>
  <Default Extension="JPG" ContentType="image/.jpg"/>
  <Default Extension="gif" ContentType="image/gi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12192000" cy="6858000"/>
  <p:notesSz cx="6858000" cy="9144000"/>
  <p:custDataLst>
    <p:tags r:id="rId1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8" d="100"/>
          <a:sy n="68" d="100"/>
        </p:scale>
        <p:origin x="84" y="282"/>
      </p:cViewPr>
      <p:guideLst/>
    </p:cSldViewPr>
  </p:slideViewPr>
  <p:notesTextViewPr>
    <p:cViewPr>
      <p:scale>
        <a:sx n="1" d="1"/>
        <a:sy n="1" d="1"/>
      </p:scale>
      <p:origin x="0" y="0"/>
    </p:cViewPr>
  </p:notesText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gs" Target="tags/tag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pic>
        <p:nvPicPr>
          <p:cNvPr id="121" name="图片 120"/>
          <p:cNvPicPr/>
          <p:nvPr userDrawn="1"/>
        </p:nvPicPr>
        <p:blipFill>
          <a:blip r:embed="rId12"/>
          <a:stretch>
            <a:fillRect/>
          </a:stretch>
        </p:blipFill>
        <p:spPr>
          <a:xfrm>
            <a:off x="0" y="0"/>
            <a:ext cx="12192000" cy="6817360"/>
          </a:xfrm>
          <a:prstGeom prst="rect">
            <a:avLst/>
          </a:prstGeom>
          <a:noFill/>
          <a:ln w="9525">
            <a:noFill/>
          </a:ln>
        </p:spPr>
      </p:pic>
      <p:sp>
        <p:nvSpPr>
          <p:cNvPr id="7" name="矩形 6"/>
          <p:cNvSpPr/>
          <p:nvPr userDrawn="1"/>
        </p:nvSpPr>
        <p:spPr>
          <a:xfrm>
            <a:off x="0" y="0"/>
            <a:ext cx="12192000" cy="6858000"/>
          </a:xfrm>
          <a:prstGeom prst="rect">
            <a:avLst/>
          </a:prstGeom>
          <a:solidFill>
            <a:schemeClr val="bg1">
              <a:alpha val="5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9" Type="http://schemas.openxmlformats.org/officeDocument/2006/relationships/image" Target="../media/image16.GIF"/><Relationship Id="rId8" Type="http://schemas.openxmlformats.org/officeDocument/2006/relationships/image" Target="../media/image15.GIF"/><Relationship Id="rId7" Type="http://schemas.openxmlformats.org/officeDocument/2006/relationships/image" Target="../media/image14.GIF"/><Relationship Id="rId6" Type="http://schemas.openxmlformats.org/officeDocument/2006/relationships/image" Target="../media/image13.GIF"/><Relationship Id="rId5" Type="http://schemas.openxmlformats.org/officeDocument/2006/relationships/image" Target="../media/image12.GIF"/><Relationship Id="rId4" Type="http://schemas.openxmlformats.org/officeDocument/2006/relationships/image" Target="../media/image11.GIF"/><Relationship Id="rId3" Type="http://schemas.openxmlformats.org/officeDocument/2006/relationships/image" Target="../media/image10.GIF"/><Relationship Id="rId2" Type="http://schemas.openxmlformats.org/officeDocument/2006/relationships/image" Target="../media/image9.GIF"/><Relationship Id="rId11" Type="http://schemas.openxmlformats.org/officeDocument/2006/relationships/slideLayout" Target="../slideLayouts/slideLayout7.xml"/><Relationship Id="rId10" Type="http://schemas.openxmlformats.org/officeDocument/2006/relationships/image" Target="../media/image17.GIF"/><Relationship Id="rId1" Type="http://schemas.openxmlformats.org/officeDocument/2006/relationships/image" Target="../media/image8.GIF"/></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GIF"/><Relationship Id="rId4" Type="http://schemas.openxmlformats.org/officeDocument/2006/relationships/image" Target="../media/image21.GIF"/><Relationship Id="rId3"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image" Target="../media/image18.GIF"/></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jpeg"/><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 name="图片 120"/>
          <p:cNvPicPr/>
          <p:nvPr/>
        </p:nvPicPr>
        <p:blipFill>
          <a:blip r:embed="rId1"/>
          <a:stretch>
            <a:fillRect/>
          </a:stretch>
        </p:blipFill>
        <p:spPr>
          <a:xfrm>
            <a:off x="0" y="0"/>
            <a:ext cx="12192000" cy="6817360"/>
          </a:xfrm>
          <a:prstGeom prst="rect">
            <a:avLst/>
          </a:prstGeom>
          <a:noFill/>
          <a:ln w="9525">
            <a:noFill/>
          </a:ln>
        </p:spPr>
      </p:pic>
      <p:sp>
        <p:nvSpPr>
          <p:cNvPr id="2" name="标题 1"/>
          <p:cNvSpPr>
            <a:spLocks noGrp="1"/>
          </p:cNvSpPr>
          <p:nvPr>
            <p:ph type="ctrTitle"/>
          </p:nvPr>
        </p:nvSpPr>
        <p:spPr/>
        <p:txBody>
          <a:bodyPr/>
          <a:lstStyle/>
          <a:p>
            <a:r>
              <a:rPr lang="zh-CN" altLang="en-US"/>
              <a:t>琥珀</a:t>
            </a:r>
            <a:endParaRPr lang="zh-CN" altLang="en-US"/>
          </a:p>
        </p:txBody>
      </p:sp>
      <p:sp>
        <p:nvSpPr>
          <p:cNvPr id="3" name="副标题 2"/>
          <p:cNvSpPr>
            <a:spLocks noGrp="1"/>
          </p:cNvSpPr>
          <p:nvPr>
            <p:ph type="subTitle" idx="1"/>
          </p:nvPr>
        </p:nvSpPr>
        <p:spPr/>
        <p:txBody>
          <a:bodyPr/>
          <a:lstStyle/>
          <a:p>
            <a:r>
              <a:rPr lang="zh-CN" altLang="en-US"/>
              <a:t>四川省凉山州冕宁县高阳小学</a:t>
            </a:r>
            <a:r>
              <a:rPr lang="en-US" altLang="zh-CN"/>
              <a:t>  </a:t>
            </a:r>
            <a:r>
              <a:rPr lang="zh-CN" altLang="en-US"/>
              <a:t>刘晓英</a:t>
            </a:r>
            <a:endParaRPr lang="zh-CN" altLang="en-US"/>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8005" y="351790"/>
            <a:ext cx="6350635" cy="583565"/>
          </a:xfrm>
          <a:prstGeom prst="rect">
            <a:avLst/>
          </a:prstGeom>
          <a:noFill/>
        </p:spPr>
        <p:txBody>
          <a:bodyPr wrap="square" rtlCol="0">
            <a:spAutoFit/>
          </a:bodyPr>
          <a:lstStyle/>
          <a:p>
            <a:r>
              <a:rPr lang="zh-CN" altLang="en-US" sz="3200"/>
              <a:t>熟知生字</a:t>
            </a:r>
            <a:endParaRPr lang="zh-CN" altLang="en-US" sz="3200"/>
          </a:p>
        </p:txBody>
      </p:sp>
      <p:pic>
        <p:nvPicPr>
          <p:cNvPr id="106" name="图片 105"/>
          <p:cNvPicPr/>
          <p:nvPr/>
        </p:nvPicPr>
        <p:blipFill>
          <a:blip r:embed="rId1"/>
          <a:stretch>
            <a:fillRect/>
          </a:stretch>
        </p:blipFill>
        <p:spPr>
          <a:xfrm>
            <a:off x="548005" y="1293495"/>
            <a:ext cx="1744980" cy="1744980"/>
          </a:xfrm>
          <a:prstGeom prst="rect">
            <a:avLst/>
          </a:prstGeom>
          <a:noFill/>
          <a:ln w="9525">
            <a:noFill/>
          </a:ln>
        </p:spPr>
      </p:pic>
      <p:pic>
        <p:nvPicPr>
          <p:cNvPr id="107" name="图片 106"/>
          <p:cNvPicPr/>
          <p:nvPr/>
        </p:nvPicPr>
        <p:blipFill>
          <a:blip r:embed="rId2"/>
          <a:stretch>
            <a:fillRect/>
          </a:stretch>
        </p:blipFill>
        <p:spPr>
          <a:xfrm>
            <a:off x="2859405" y="1293495"/>
            <a:ext cx="1727835" cy="1727835"/>
          </a:xfrm>
          <a:prstGeom prst="rect">
            <a:avLst/>
          </a:prstGeom>
          <a:noFill/>
          <a:ln w="9525">
            <a:noFill/>
          </a:ln>
        </p:spPr>
      </p:pic>
      <p:pic>
        <p:nvPicPr>
          <p:cNvPr id="108" name="图片 107"/>
          <p:cNvPicPr/>
          <p:nvPr/>
        </p:nvPicPr>
        <p:blipFill>
          <a:blip r:embed="rId3"/>
          <a:stretch>
            <a:fillRect/>
          </a:stretch>
        </p:blipFill>
        <p:spPr>
          <a:xfrm>
            <a:off x="5153660" y="1293495"/>
            <a:ext cx="1710055" cy="1710055"/>
          </a:xfrm>
          <a:prstGeom prst="rect">
            <a:avLst/>
          </a:prstGeom>
          <a:noFill/>
          <a:ln w="9525">
            <a:noFill/>
          </a:ln>
        </p:spPr>
      </p:pic>
      <p:pic>
        <p:nvPicPr>
          <p:cNvPr id="109" name="图片 108"/>
          <p:cNvPicPr/>
          <p:nvPr/>
        </p:nvPicPr>
        <p:blipFill>
          <a:blip r:embed="rId4"/>
          <a:stretch>
            <a:fillRect/>
          </a:stretch>
        </p:blipFill>
        <p:spPr>
          <a:xfrm>
            <a:off x="7430135" y="1293495"/>
            <a:ext cx="1709420" cy="1709420"/>
          </a:xfrm>
          <a:prstGeom prst="rect">
            <a:avLst/>
          </a:prstGeom>
          <a:noFill/>
          <a:ln w="9525">
            <a:noFill/>
          </a:ln>
        </p:spPr>
      </p:pic>
      <p:pic>
        <p:nvPicPr>
          <p:cNvPr id="110" name="图片 109"/>
          <p:cNvPicPr/>
          <p:nvPr/>
        </p:nvPicPr>
        <p:blipFill>
          <a:blip r:embed="rId5"/>
          <a:stretch>
            <a:fillRect/>
          </a:stretch>
        </p:blipFill>
        <p:spPr>
          <a:xfrm>
            <a:off x="9598025" y="1293495"/>
            <a:ext cx="1684655" cy="1684655"/>
          </a:xfrm>
          <a:prstGeom prst="rect">
            <a:avLst/>
          </a:prstGeom>
          <a:noFill/>
          <a:ln w="9525">
            <a:noFill/>
          </a:ln>
        </p:spPr>
      </p:pic>
      <p:pic>
        <p:nvPicPr>
          <p:cNvPr id="111" name="图片 110"/>
          <p:cNvPicPr/>
          <p:nvPr/>
        </p:nvPicPr>
        <p:blipFill>
          <a:blip r:embed="rId6"/>
          <a:stretch>
            <a:fillRect/>
          </a:stretch>
        </p:blipFill>
        <p:spPr>
          <a:xfrm>
            <a:off x="582295" y="3888105"/>
            <a:ext cx="1676400" cy="1676400"/>
          </a:xfrm>
          <a:prstGeom prst="rect">
            <a:avLst/>
          </a:prstGeom>
          <a:noFill/>
          <a:ln w="9525">
            <a:noFill/>
          </a:ln>
        </p:spPr>
      </p:pic>
      <p:pic>
        <p:nvPicPr>
          <p:cNvPr id="112" name="图片 111"/>
          <p:cNvPicPr/>
          <p:nvPr/>
        </p:nvPicPr>
        <p:blipFill>
          <a:blip r:embed="rId7"/>
          <a:stretch>
            <a:fillRect/>
          </a:stretch>
        </p:blipFill>
        <p:spPr>
          <a:xfrm>
            <a:off x="2859405" y="3888105"/>
            <a:ext cx="1728470" cy="1675765"/>
          </a:xfrm>
          <a:prstGeom prst="rect">
            <a:avLst/>
          </a:prstGeom>
          <a:noFill/>
          <a:ln w="9525">
            <a:noFill/>
          </a:ln>
        </p:spPr>
      </p:pic>
      <p:pic>
        <p:nvPicPr>
          <p:cNvPr id="113" name="图片 112"/>
          <p:cNvPicPr/>
          <p:nvPr/>
        </p:nvPicPr>
        <p:blipFill>
          <a:blip r:embed="rId8"/>
          <a:stretch>
            <a:fillRect/>
          </a:stretch>
        </p:blipFill>
        <p:spPr>
          <a:xfrm>
            <a:off x="5136515" y="3888105"/>
            <a:ext cx="1727200" cy="1727200"/>
          </a:xfrm>
          <a:prstGeom prst="rect">
            <a:avLst/>
          </a:prstGeom>
          <a:noFill/>
          <a:ln w="9525">
            <a:noFill/>
          </a:ln>
        </p:spPr>
      </p:pic>
      <p:pic>
        <p:nvPicPr>
          <p:cNvPr id="114" name="图片 113"/>
          <p:cNvPicPr/>
          <p:nvPr/>
        </p:nvPicPr>
        <p:blipFill>
          <a:blip r:embed="rId9"/>
          <a:stretch>
            <a:fillRect/>
          </a:stretch>
        </p:blipFill>
        <p:spPr>
          <a:xfrm>
            <a:off x="7412355" y="3888105"/>
            <a:ext cx="1649095" cy="1649095"/>
          </a:xfrm>
          <a:prstGeom prst="rect">
            <a:avLst/>
          </a:prstGeom>
          <a:noFill/>
          <a:ln w="9525">
            <a:noFill/>
          </a:ln>
        </p:spPr>
      </p:pic>
      <p:pic>
        <p:nvPicPr>
          <p:cNvPr id="115" name="图片 114"/>
          <p:cNvPicPr/>
          <p:nvPr/>
        </p:nvPicPr>
        <p:blipFill>
          <a:blip r:embed="rId10"/>
          <a:stretch>
            <a:fillRect/>
          </a:stretch>
        </p:blipFill>
        <p:spPr>
          <a:xfrm>
            <a:off x="9666605" y="3888105"/>
            <a:ext cx="1684020" cy="1684020"/>
          </a:xfrm>
          <a:prstGeom prst="rect">
            <a:avLst/>
          </a:prstGeom>
          <a:noFill/>
          <a:ln w="9525">
            <a:noFill/>
          </a:ln>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8005" y="351790"/>
            <a:ext cx="6350635" cy="583565"/>
          </a:xfrm>
          <a:prstGeom prst="rect">
            <a:avLst/>
          </a:prstGeom>
          <a:noFill/>
        </p:spPr>
        <p:txBody>
          <a:bodyPr wrap="square" rtlCol="0">
            <a:spAutoFit/>
          </a:bodyPr>
          <a:lstStyle/>
          <a:p>
            <a:r>
              <a:rPr lang="zh-CN" altLang="en-US" sz="3200"/>
              <a:t>熟知生字</a:t>
            </a:r>
            <a:endParaRPr lang="zh-CN" altLang="en-US" sz="3200"/>
          </a:p>
        </p:txBody>
      </p:sp>
      <p:pic>
        <p:nvPicPr>
          <p:cNvPr id="116" name="图片 115"/>
          <p:cNvPicPr/>
          <p:nvPr/>
        </p:nvPicPr>
        <p:blipFill>
          <a:blip r:embed="rId1"/>
          <a:stretch>
            <a:fillRect/>
          </a:stretch>
        </p:blipFill>
        <p:spPr>
          <a:xfrm>
            <a:off x="875030" y="2574290"/>
            <a:ext cx="1753235" cy="1753235"/>
          </a:xfrm>
          <a:prstGeom prst="rect">
            <a:avLst/>
          </a:prstGeom>
          <a:noFill/>
          <a:ln w="9525">
            <a:noFill/>
          </a:ln>
        </p:spPr>
      </p:pic>
      <p:pic>
        <p:nvPicPr>
          <p:cNvPr id="117" name="图片 116"/>
          <p:cNvPicPr/>
          <p:nvPr/>
        </p:nvPicPr>
        <p:blipFill>
          <a:blip r:embed="rId2"/>
          <a:stretch>
            <a:fillRect/>
          </a:stretch>
        </p:blipFill>
        <p:spPr>
          <a:xfrm>
            <a:off x="3187065" y="2607945"/>
            <a:ext cx="1719580" cy="1719580"/>
          </a:xfrm>
          <a:prstGeom prst="rect">
            <a:avLst/>
          </a:prstGeom>
          <a:noFill/>
          <a:ln w="9525">
            <a:noFill/>
          </a:ln>
        </p:spPr>
      </p:pic>
      <p:pic>
        <p:nvPicPr>
          <p:cNvPr id="118" name="图片 117"/>
          <p:cNvPicPr/>
          <p:nvPr/>
        </p:nvPicPr>
        <p:blipFill>
          <a:blip r:embed="rId3"/>
          <a:stretch>
            <a:fillRect/>
          </a:stretch>
        </p:blipFill>
        <p:spPr>
          <a:xfrm>
            <a:off x="5386705" y="2607945"/>
            <a:ext cx="1719580" cy="1719580"/>
          </a:xfrm>
          <a:prstGeom prst="rect">
            <a:avLst/>
          </a:prstGeom>
          <a:noFill/>
          <a:ln w="9525">
            <a:noFill/>
          </a:ln>
        </p:spPr>
      </p:pic>
      <p:pic>
        <p:nvPicPr>
          <p:cNvPr id="119" name="图片 118"/>
          <p:cNvPicPr/>
          <p:nvPr/>
        </p:nvPicPr>
        <p:blipFill>
          <a:blip r:embed="rId4"/>
          <a:stretch>
            <a:fillRect/>
          </a:stretch>
        </p:blipFill>
        <p:spPr>
          <a:xfrm>
            <a:off x="7715885" y="2612390"/>
            <a:ext cx="1659890" cy="1677035"/>
          </a:xfrm>
          <a:prstGeom prst="rect">
            <a:avLst/>
          </a:prstGeom>
          <a:noFill/>
          <a:ln w="9525">
            <a:noFill/>
          </a:ln>
        </p:spPr>
      </p:pic>
      <p:pic>
        <p:nvPicPr>
          <p:cNvPr id="120" name="图片 119"/>
          <p:cNvPicPr/>
          <p:nvPr/>
        </p:nvPicPr>
        <p:blipFill>
          <a:blip r:embed="rId5"/>
          <a:stretch>
            <a:fillRect/>
          </a:stretch>
        </p:blipFill>
        <p:spPr>
          <a:xfrm>
            <a:off x="9985375" y="2613025"/>
            <a:ext cx="1676400" cy="1676400"/>
          </a:xfrm>
          <a:prstGeom prst="rect">
            <a:avLst/>
          </a:prstGeom>
          <a:noFill/>
          <a:ln w="9525">
            <a:noFill/>
          </a:ln>
        </p:spPr>
      </p:pic>
      <p:pic>
        <p:nvPicPr>
          <p:cNvPr id="121" name="New picture"/>
          <p:cNvPicPr/>
          <p:nvPr/>
        </p:nvPicPr>
        <p:blipFill>
          <a:blip r:embed="rId6"/>
          <a:stretch>
            <a:fillRect/>
          </a:stretch>
        </p:blipFill>
        <p:spPr>
          <a:xfrm>
            <a:off x="12547600" y="10287000"/>
            <a:ext cx="304800" cy="228600"/>
          </a:xfrm>
          <a:prstGeom prst="cube">
            <a:avLst/>
          </a:prstGeom>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8005" y="351790"/>
            <a:ext cx="6350635" cy="583565"/>
          </a:xfrm>
          <a:prstGeom prst="rect">
            <a:avLst/>
          </a:prstGeom>
          <a:noFill/>
        </p:spPr>
        <p:txBody>
          <a:bodyPr wrap="square" rtlCol="0">
            <a:spAutoFit/>
          </a:bodyPr>
          <a:lstStyle/>
          <a:p>
            <a:r>
              <a:rPr lang="zh-CN" altLang="en-US" sz="3200"/>
              <a:t>琥珀</a:t>
            </a:r>
            <a:endParaRPr lang="zh-CN" altLang="en-US" sz="3200"/>
          </a:p>
        </p:txBody>
      </p:sp>
      <p:sp>
        <p:nvSpPr>
          <p:cNvPr id="3" name="文本框 2"/>
          <p:cNvSpPr txBox="1"/>
          <p:nvPr/>
        </p:nvSpPr>
        <p:spPr>
          <a:xfrm>
            <a:off x="692150" y="995680"/>
            <a:ext cx="10969625" cy="2030095"/>
          </a:xfrm>
          <a:prstGeom prst="rect">
            <a:avLst/>
          </a:prstGeom>
          <a:noFill/>
        </p:spPr>
        <p:txBody>
          <a:bodyPr wrap="square" rtlCol="0" anchor="t">
            <a:spAutoFit/>
          </a:bodyPr>
          <a:lstStyle/>
          <a:p>
            <a:pPr indent="457200" fontAlgn="auto"/>
            <a:r>
              <a:rPr lang="zh-CN" altLang="en-US"/>
              <a:t>琥珀，是一种透明的生物化石，是松柏科、云实科、南洋杉科等植物的树脂化石，树脂滴落，掩埋在地下千万年，在压力和热力的作用下石化形成，有的内部包有蜜蜂等小昆虫，奇丽异常。琥珀大多数由松科植物的树脂石化形成，故又被称为“松脂化石”。</a:t>
            </a:r>
            <a:endParaRPr lang="zh-CN" altLang="en-US"/>
          </a:p>
          <a:p>
            <a:pPr indent="457200" fontAlgn="auto"/>
            <a:r>
              <a:rPr lang="zh-CN" altLang="en-US"/>
              <a:t>琥珀的形状多种多样，表面及内部常保留着当初树脂流动时产生的纹路，内部经常可见气泡及古老昆虫、动物或植物碎屑。</a:t>
            </a:r>
            <a:endParaRPr lang="zh-CN" altLang="en-US"/>
          </a:p>
          <a:p>
            <a:pPr indent="457200" fontAlgn="auto"/>
            <a:r>
              <a:rPr lang="zh-CN" altLang="en-US"/>
              <a:t>常见琥珀种类：金珀，蓝珀，绿茶珀，红茶珀，血珀，翳珀、花珀、棕红珀，绿珀，虫珀，蜜蜡，药珀，珀根，缅甸根珀等。</a:t>
            </a:r>
            <a:endParaRPr lang="zh-CN" altLang="en-US"/>
          </a:p>
        </p:txBody>
      </p:sp>
      <p:pic>
        <p:nvPicPr>
          <p:cNvPr id="100" name="图片 99"/>
          <p:cNvPicPr/>
          <p:nvPr/>
        </p:nvPicPr>
        <p:blipFill>
          <a:blip r:embed="rId1"/>
          <a:stretch>
            <a:fillRect/>
          </a:stretch>
        </p:blipFill>
        <p:spPr>
          <a:xfrm>
            <a:off x="547688" y="3409950"/>
            <a:ext cx="3190875" cy="3448050"/>
          </a:xfrm>
          <a:prstGeom prst="rect">
            <a:avLst/>
          </a:prstGeom>
          <a:noFill/>
          <a:ln w="9525">
            <a:noFill/>
          </a:ln>
        </p:spPr>
      </p:pic>
      <p:pic>
        <p:nvPicPr>
          <p:cNvPr id="101" name="图片 100"/>
          <p:cNvPicPr/>
          <p:nvPr/>
        </p:nvPicPr>
        <p:blipFill>
          <a:blip r:embed="rId2"/>
          <a:stretch>
            <a:fillRect/>
          </a:stretch>
        </p:blipFill>
        <p:spPr>
          <a:xfrm>
            <a:off x="5928043" y="3336290"/>
            <a:ext cx="4752975" cy="3200400"/>
          </a:xfrm>
          <a:prstGeom prst="rect">
            <a:avLst/>
          </a:prstGeom>
          <a:noFill/>
          <a:ln w="9525">
            <a:noFill/>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8005" y="351790"/>
            <a:ext cx="6350635" cy="583565"/>
          </a:xfrm>
          <a:prstGeom prst="rect">
            <a:avLst/>
          </a:prstGeom>
          <a:noFill/>
        </p:spPr>
        <p:txBody>
          <a:bodyPr wrap="square" rtlCol="0">
            <a:spAutoFit/>
          </a:bodyPr>
          <a:lstStyle/>
          <a:p>
            <a:r>
              <a:rPr lang="zh-CN" altLang="en-US" sz="3200"/>
              <a:t>琥珀</a:t>
            </a:r>
            <a:endParaRPr lang="zh-CN" altLang="en-US" sz="3200"/>
          </a:p>
        </p:txBody>
      </p:sp>
      <p:pic>
        <p:nvPicPr>
          <p:cNvPr id="102" name="图片 101"/>
          <p:cNvPicPr/>
          <p:nvPr/>
        </p:nvPicPr>
        <p:blipFill>
          <a:blip r:embed="rId1"/>
          <a:srcRect t="7519"/>
          <a:stretch>
            <a:fillRect/>
          </a:stretch>
        </p:blipFill>
        <p:spPr>
          <a:xfrm>
            <a:off x="732790" y="1469390"/>
            <a:ext cx="3757930" cy="4683760"/>
          </a:xfrm>
          <a:prstGeom prst="rect">
            <a:avLst/>
          </a:prstGeom>
          <a:noFill/>
          <a:ln w="9525">
            <a:noFill/>
          </a:ln>
        </p:spPr>
      </p:pic>
      <p:pic>
        <p:nvPicPr>
          <p:cNvPr id="103" name="图片 102"/>
          <p:cNvPicPr/>
          <p:nvPr/>
        </p:nvPicPr>
        <p:blipFill>
          <a:blip r:embed="rId2"/>
          <a:srcRect b="10238"/>
          <a:stretch>
            <a:fillRect/>
          </a:stretch>
        </p:blipFill>
        <p:spPr>
          <a:xfrm>
            <a:off x="5061585" y="1469390"/>
            <a:ext cx="6350000" cy="4069715"/>
          </a:xfrm>
          <a:prstGeom prst="rect">
            <a:avLst/>
          </a:prstGeom>
          <a:noFill/>
          <a:ln w="9525">
            <a:noFill/>
          </a:ln>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8005" y="351790"/>
            <a:ext cx="6350635" cy="583565"/>
          </a:xfrm>
          <a:prstGeom prst="rect">
            <a:avLst/>
          </a:prstGeom>
          <a:noFill/>
        </p:spPr>
        <p:txBody>
          <a:bodyPr wrap="square" rtlCol="0">
            <a:spAutoFit/>
          </a:bodyPr>
          <a:lstStyle/>
          <a:p>
            <a:r>
              <a:rPr lang="zh-CN" altLang="en-US" sz="3200"/>
              <a:t>课文主要讲了什么</a:t>
            </a:r>
            <a:endParaRPr lang="zh-CN" altLang="en-US" sz="3200"/>
          </a:p>
        </p:txBody>
      </p:sp>
      <p:sp>
        <p:nvSpPr>
          <p:cNvPr id="3" name="文本框 2"/>
          <p:cNvSpPr txBox="1"/>
          <p:nvPr/>
        </p:nvSpPr>
        <p:spPr>
          <a:xfrm>
            <a:off x="1499870" y="1732280"/>
            <a:ext cx="9114155" cy="2584450"/>
          </a:xfrm>
          <a:prstGeom prst="rect">
            <a:avLst/>
          </a:prstGeom>
          <a:noFill/>
        </p:spPr>
        <p:txBody>
          <a:bodyPr wrap="square" rtlCol="0" anchor="t">
            <a:spAutoFit/>
          </a:bodyPr>
          <a:lstStyle/>
          <a:p>
            <a:pPr indent="457200" fontAlgn="auto">
              <a:lnSpc>
                <a:spcPct val="150000"/>
              </a:lnSpc>
            </a:pPr>
            <a:r>
              <a:rPr lang="zh-CN" altLang="en-US"/>
              <a:t>《琥珀》这篇课文介绍了琥珀的生成过程。</a:t>
            </a:r>
            <a:endParaRPr lang="zh-CN" altLang="en-US"/>
          </a:p>
          <a:p>
            <a:pPr indent="457200" fontAlgn="auto">
              <a:lnSpc>
                <a:spcPct val="150000"/>
              </a:lnSpc>
            </a:pPr>
            <a:r>
              <a:rPr lang="zh-CN" altLang="en-US"/>
              <a:t>主要写的是根据一块包裹着一只苍蝇和一只蜘蛛的奇异琥珀，推测出琥珀是怎样形成怎样发现的，以及这块琥珀的价值</a:t>
            </a:r>
            <a:endParaRPr lang="zh-CN" altLang="en-US"/>
          </a:p>
          <a:p>
            <a:pPr indent="457200" fontAlgn="auto">
              <a:lnSpc>
                <a:spcPct val="150000"/>
              </a:lnSpc>
            </a:pPr>
            <a:r>
              <a:rPr lang="zh-CN" altLang="en-US"/>
              <a:t>作为一篇科普小品，《琥珀》一文采用了充满想象力的童话笔调来讲述一个琥珀的前世今生，让遥远的科学故事更加亲近生活，降低了文章的阅读门槛，同时也提升了读者的阅读兴趣。”</a:t>
            </a:r>
            <a:endParaRPr lang="zh-CN" altLang="en-US"/>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8005" y="351790"/>
            <a:ext cx="6350635" cy="583565"/>
          </a:xfrm>
          <a:prstGeom prst="rect">
            <a:avLst/>
          </a:prstGeom>
          <a:noFill/>
        </p:spPr>
        <p:txBody>
          <a:bodyPr wrap="square" rtlCol="0">
            <a:spAutoFit/>
          </a:bodyPr>
          <a:lstStyle/>
          <a:p>
            <a:r>
              <a:rPr lang="zh-CN" altLang="en-US" sz="3200"/>
              <a:t>分一分段落</a:t>
            </a:r>
            <a:endParaRPr lang="zh-CN" altLang="en-US" sz="3200"/>
          </a:p>
        </p:txBody>
      </p:sp>
      <p:sp>
        <p:nvSpPr>
          <p:cNvPr id="3" name="文本框 2"/>
          <p:cNvSpPr txBox="1"/>
          <p:nvPr/>
        </p:nvSpPr>
        <p:spPr>
          <a:xfrm>
            <a:off x="2600325" y="1510665"/>
            <a:ext cx="5341620" cy="3415030"/>
          </a:xfrm>
          <a:prstGeom prst="rect">
            <a:avLst/>
          </a:prstGeom>
          <a:noFill/>
        </p:spPr>
        <p:txBody>
          <a:bodyPr wrap="square" rtlCol="0" anchor="t">
            <a:spAutoFit/>
          </a:bodyPr>
          <a:lstStyle/>
          <a:p>
            <a:pPr fontAlgn="auto">
              <a:lnSpc>
                <a:spcPct val="300000"/>
              </a:lnSpc>
            </a:pPr>
            <a:r>
              <a:rPr lang="zh-CN" altLang="en-US"/>
              <a:t>第一段（第1节）：讲琥珀形成的时间.</a:t>
            </a:r>
            <a:endParaRPr lang="zh-CN" altLang="en-US"/>
          </a:p>
          <a:p>
            <a:pPr fontAlgn="auto">
              <a:lnSpc>
                <a:spcPct val="300000"/>
              </a:lnSpc>
            </a:pPr>
            <a:r>
              <a:rPr lang="zh-CN" altLang="en-US"/>
              <a:t>第二段（第2―12节）：讲琥珀形成的过程.</a:t>
            </a:r>
            <a:endParaRPr lang="zh-CN" altLang="en-US"/>
          </a:p>
          <a:p>
            <a:pPr fontAlgn="auto">
              <a:lnSpc>
                <a:spcPct val="300000"/>
              </a:lnSpc>
            </a:pPr>
            <a:r>
              <a:rPr lang="zh-CN" altLang="en-US"/>
              <a:t>第三段（第13―17节）：讲琥珀的发现过程.</a:t>
            </a:r>
            <a:endParaRPr lang="zh-CN" altLang="en-US"/>
          </a:p>
          <a:p>
            <a:pPr fontAlgn="auto">
              <a:lnSpc>
                <a:spcPct val="300000"/>
              </a:lnSpc>
            </a:pPr>
            <a:r>
              <a:rPr lang="zh-CN" altLang="en-US"/>
              <a:t>第四段（第18节）：讲琥珀在科学上的价值.</a:t>
            </a:r>
            <a:endParaRPr lang="zh-CN" altLang="en-US"/>
          </a:p>
        </p:txBody>
      </p:sp>
      <p:pic>
        <p:nvPicPr>
          <p:cNvPr id="104" name="图片 103"/>
          <p:cNvPicPr/>
          <p:nvPr/>
        </p:nvPicPr>
        <p:blipFill>
          <a:blip r:embed="rId1"/>
          <a:stretch>
            <a:fillRect/>
          </a:stretch>
        </p:blipFill>
        <p:spPr>
          <a:xfrm>
            <a:off x="7278370" y="1510665"/>
            <a:ext cx="4150995" cy="3121660"/>
          </a:xfrm>
          <a:prstGeom prst="rect">
            <a:avLst/>
          </a:prstGeom>
          <a:noFill/>
          <a:ln w="9525">
            <a:noFill/>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8005" y="351790"/>
            <a:ext cx="6350635" cy="583565"/>
          </a:xfrm>
          <a:prstGeom prst="rect">
            <a:avLst/>
          </a:prstGeom>
          <a:noFill/>
        </p:spPr>
        <p:txBody>
          <a:bodyPr wrap="square" rtlCol="0">
            <a:spAutoFit/>
          </a:bodyPr>
          <a:lstStyle/>
          <a:p>
            <a:r>
              <a:rPr lang="zh-CN" altLang="en-US" sz="3200"/>
              <a:t>这个琥珀的形成需要什么条件</a:t>
            </a:r>
            <a:endParaRPr lang="zh-CN" altLang="en-US" sz="3200"/>
          </a:p>
        </p:txBody>
      </p:sp>
      <p:sp>
        <p:nvSpPr>
          <p:cNvPr id="3" name="文本框 2"/>
          <p:cNvSpPr txBox="1"/>
          <p:nvPr/>
        </p:nvSpPr>
        <p:spPr>
          <a:xfrm>
            <a:off x="614680" y="1607185"/>
            <a:ext cx="10807700" cy="1198880"/>
          </a:xfrm>
          <a:prstGeom prst="rect">
            <a:avLst/>
          </a:prstGeom>
          <a:noFill/>
        </p:spPr>
        <p:txBody>
          <a:bodyPr wrap="square" rtlCol="0" anchor="t">
            <a:spAutoFit/>
          </a:bodyPr>
          <a:lstStyle/>
          <a:p>
            <a:pPr fontAlgn="auto">
              <a:lnSpc>
                <a:spcPct val="150000"/>
              </a:lnSpc>
            </a:pPr>
            <a:r>
              <a:rPr lang="zh-CN" altLang="en-US" sz="2400"/>
              <a:t>蜘蛛刚扑过去，忽然发生了一件可怕的事情。一大滴松脂从树上滴下来，刚好落在树干上，把苍蝇和蜘蛛一齐包在里头。</a:t>
            </a:r>
            <a:endParaRPr lang="zh-CN" altLang="en-US" sz="2400"/>
          </a:p>
        </p:txBody>
      </p:sp>
      <p:sp>
        <p:nvSpPr>
          <p:cNvPr id="4" name="文本框 3"/>
          <p:cNvSpPr txBox="1"/>
          <p:nvPr/>
        </p:nvSpPr>
        <p:spPr>
          <a:xfrm>
            <a:off x="692150" y="2930525"/>
            <a:ext cx="10807700" cy="1198880"/>
          </a:xfrm>
          <a:prstGeom prst="rect">
            <a:avLst/>
          </a:prstGeom>
          <a:noFill/>
        </p:spPr>
        <p:txBody>
          <a:bodyPr wrap="square" rtlCol="0" anchor="t">
            <a:spAutoFit/>
          </a:bodyPr>
          <a:lstStyle/>
          <a:p>
            <a:pPr fontAlgn="auto">
              <a:lnSpc>
                <a:spcPct val="150000"/>
              </a:lnSpc>
            </a:pPr>
            <a:r>
              <a:rPr lang="zh-CN" altLang="en-US" sz="2400"/>
              <a:t>松脂继续滴下来，盖住了原来的，最后积成一个松脂球，把两只小虫重重包裹在里面。</a:t>
            </a:r>
            <a:endParaRPr lang="zh-CN" altLang="en-US" sz="2400"/>
          </a:p>
        </p:txBody>
      </p:sp>
      <p:sp>
        <p:nvSpPr>
          <p:cNvPr id="5" name="文本框 4"/>
          <p:cNvSpPr txBox="1"/>
          <p:nvPr/>
        </p:nvSpPr>
        <p:spPr>
          <a:xfrm>
            <a:off x="692150" y="4425950"/>
            <a:ext cx="10807700" cy="2861310"/>
          </a:xfrm>
          <a:prstGeom prst="rect">
            <a:avLst/>
          </a:prstGeom>
          <a:noFill/>
        </p:spPr>
        <p:txBody>
          <a:bodyPr wrap="square" rtlCol="0" anchor="t">
            <a:spAutoFit/>
          </a:bodyPr>
          <a:lstStyle/>
          <a:p>
            <a:pPr fontAlgn="auto">
              <a:lnSpc>
                <a:spcPct val="150000"/>
              </a:lnSpc>
            </a:pPr>
            <a:r>
              <a:rPr lang="zh-CN" altLang="en-US" sz="2400"/>
              <a:t>条件：松树林</a:t>
            </a:r>
            <a:endParaRPr lang="zh-CN" altLang="en-US" sz="2400"/>
          </a:p>
          <a:p>
            <a:pPr fontAlgn="auto">
              <a:lnSpc>
                <a:spcPct val="150000"/>
              </a:lnSpc>
            </a:pPr>
            <a:r>
              <a:rPr lang="zh-CN" altLang="en-US" sz="2400"/>
              <a:t> </a:t>
            </a:r>
            <a:r>
              <a:rPr lang="en-US" altLang="zh-CN" sz="2400"/>
              <a:t>             </a:t>
            </a:r>
            <a:r>
              <a:rPr lang="zh-CN" altLang="en-US" sz="2400"/>
              <a:t>夏天</a:t>
            </a:r>
            <a:r>
              <a:rPr lang="en-US" altLang="zh-CN" sz="2400"/>
              <a:t>——</a:t>
            </a:r>
            <a:r>
              <a:rPr lang="zh-CN" altLang="en-US" sz="2400"/>
              <a:t>热到松树可以流出松脂</a:t>
            </a:r>
            <a:endParaRPr lang="zh-CN" altLang="en-US" sz="2400"/>
          </a:p>
          <a:p>
            <a:pPr fontAlgn="auto">
              <a:lnSpc>
                <a:spcPct val="150000"/>
              </a:lnSpc>
            </a:pPr>
            <a:r>
              <a:rPr lang="en-US" altLang="zh-CN" sz="2400"/>
              <a:t>	</a:t>
            </a:r>
            <a:r>
              <a:rPr lang="zh-CN" altLang="en-US" sz="2400"/>
              <a:t>凑巧</a:t>
            </a:r>
            <a:r>
              <a:rPr lang="en-US" altLang="zh-CN" sz="2400"/>
              <a:t>——</a:t>
            </a:r>
            <a:r>
              <a:rPr lang="zh-CN" altLang="en-US" sz="2400"/>
              <a:t>蜘蛛正在捕食苍蝇</a:t>
            </a:r>
            <a:endParaRPr lang="zh-CN" altLang="en-US" sz="2400"/>
          </a:p>
          <a:p>
            <a:pPr fontAlgn="auto">
              <a:lnSpc>
                <a:spcPct val="150000"/>
              </a:lnSpc>
            </a:pPr>
            <a:r>
              <a:rPr lang="en-US" altLang="zh-CN" sz="2400"/>
              <a:t>	</a:t>
            </a:r>
            <a:r>
              <a:rPr lang="zh-CN" altLang="en-US" sz="2400"/>
              <a:t>松脂不断滴落</a:t>
            </a:r>
            <a:endParaRPr lang="zh-CN" altLang="en-US" sz="2400"/>
          </a:p>
          <a:p>
            <a:pPr fontAlgn="auto">
              <a:lnSpc>
                <a:spcPct val="150000"/>
              </a:lnSpc>
            </a:pPr>
            <a:endParaRPr lang="zh-CN" altLang="en-US" sz="2400"/>
          </a:p>
        </p:txBody>
      </p:sp>
      <p:pic>
        <p:nvPicPr>
          <p:cNvPr id="105" name="图片 104"/>
          <p:cNvPicPr/>
          <p:nvPr/>
        </p:nvPicPr>
        <p:blipFill>
          <a:blip r:embed="rId1"/>
          <a:stretch>
            <a:fillRect/>
          </a:stretch>
        </p:blipFill>
        <p:spPr>
          <a:xfrm>
            <a:off x="6132830" y="4025900"/>
            <a:ext cx="3310890" cy="2397125"/>
          </a:xfrm>
          <a:prstGeom prst="rect">
            <a:avLst/>
          </a:prstGeom>
          <a:noFill/>
          <a:ln w="9525">
            <a:noFill/>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8005" y="351790"/>
            <a:ext cx="8120380" cy="583565"/>
          </a:xfrm>
          <a:prstGeom prst="rect">
            <a:avLst/>
          </a:prstGeom>
          <a:noFill/>
        </p:spPr>
        <p:txBody>
          <a:bodyPr wrap="square" rtlCol="0">
            <a:spAutoFit/>
          </a:bodyPr>
          <a:lstStyle/>
          <a:p>
            <a:r>
              <a:rPr lang="zh-CN" altLang="en-US" sz="3200"/>
              <a:t>松脂怎么变成化石的？需要什么条件？</a:t>
            </a:r>
            <a:endParaRPr lang="zh-CN" altLang="en-US" sz="3200"/>
          </a:p>
        </p:txBody>
      </p:sp>
      <p:sp>
        <p:nvSpPr>
          <p:cNvPr id="3" name="文本框 2"/>
          <p:cNvSpPr txBox="1"/>
          <p:nvPr/>
        </p:nvSpPr>
        <p:spPr>
          <a:xfrm>
            <a:off x="640080" y="1160145"/>
            <a:ext cx="10807700" cy="2306955"/>
          </a:xfrm>
          <a:prstGeom prst="rect">
            <a:avLst/>
          </a:prstGeom>
          <a:noFill/>
        </p:spPr>
        <p:txBody>
          <a:bodyPr wrap="square" rtlCol="0" anchor="t">
            <a:spAutoFit/>
          </a:bodyPr>
          <a:lstStyle/>
          <a:p>
            <a:pPr fontAlgn="auto">
              <a:lnSpc>
                <a:spcPct val="150000"/>
              </a:lnSpc>
            </a:pPr>
            <a:r>
              <a:rPr lang="zh-CN" altLang="en-US" sz="2400"/>
              <a:t>几十年，几百年，几千年，时间一转眼就过去了。</a:t>
            </a:r>
            <a:endParaRPr lang="zh-CN" altLang="en-US" sz="2400"/>
          </a:p>
          <a:p>
            <a:pPr fontAlgn="auto">
              <a:lnSpc>
                <a:spcPct val="150000"/>
              </a:lnSpc>
            </a:pPr>
            <a:r>
              <a:rPr lang="zh-CN" altLang="en-US" sz="2400"/>
              <a:t>后来，陆地渐渐沉下去，海水渐渐漫上来，逼近那古老的森林。有一天，水把森林淹没了。波浪不断地向树干冲刷，甚至把树连根拔起。树断绝了生机，慢慢地腐烂了，剩下的只有那些松脂球，淹没在泥沙下面。</a:t>
            </a:r>
            <a:endParaRPr lang="zh-CN" altLang="en-US" sz="2400"/>
          </a:p>
        </p:txBody>
      </p:sp>
      <p:sp>
        <p:nvSpPr>
          <p:cNvPr id="5" name="文本框 4"/>
          <p:cNvSpPr txBox="1"/>
          <p:nvPr/>
        </p:nvSpPr>
        <p:spPr>
          <a:xfrm>
            <a:off x="692150" y="3996690"/>
            <a:ext cx="10807700" cy="2861310"/>
          </a:xfrm>
          <a:prstGeom prst="rect">
            <a:avLst/>
          </a:prstGeom>
          <a:noFill/>
        </p:spPr>
        <p:txBody>
          <a:bodyPr wrap="square" rtlCol="0" anchor="t">
            <a:spAutoFit/>
          </a:bodyPr>
          <a:lstStyle/>
          <a:p>
            <a:pPr fontAlgn="auto">
              <a:lnSpc>
                <a:spcPct val="150000"/>
              </a:lnSpc>
            </a:pPr>
            <a:r>
              <a:rPr lang="zh-CN" altLang="en-US" sz="2400"/>
              <a:t>条件：时间漫长</a:t>
            </a:r>
            <a:endParaRPr lang="zh-CN" altLang="en-US" sz="2400"/>
          </a:p>
          <a:p>
            <a:pPr fontAlgn="auto">
              <a:lnSpc>
                <a:spcPct val="150000"/>
              </a:lnSpc>
            </a:pPr>
            <a:r>
              <a:rPr lang="zh-CN" altLang="en-US" sz="2400"/>
              <a:t> </a:t>
            </a:r>
            <a:r>
              <a:rPr lang="en-US" altLang="zh-CN" sz="2400"/>
              <a:t>            </a:t>
            </a:r>
            <a:r>
              <a:rPr lang="zh-CN" altLang="en-US" sz="2400"/>
              <a:t>海水淹没</a:t>
            </a:r>
            <a:endParaRPr lang="zh-CN" altLang="en-US" sz="2400"/>
          </a:p>
          <a:p>
            <a:pPr fontAlgn="auto">
              <a:lnSpc>
                <a:spcPct val="150000"/>
              </a:lnSpc>
            </a:pPr>
            <a:r>
              <a:rPr lang="en-US" altLang="zh-CN" sz="2400"/>
              <a:t>	</a:t>
            </a:r>
            <a:r>
              <a:rPr lang="zh-CN" altLang="en-US" sz="2400"/>
              <a:t>松林腐败</a:t>
            </a:r>
            <a:endParaRPr lang="zh-CN" altLang="en-US" sz="2400"/>
          </a:p>
          <a:p>
            <a:pPr fontAlgn="auto">
              <a:lnSpc>
                <a:spcPct val="150000"/>
              </a:lnSpc>
            </a:pPr>
            <a:r>
              <a:rPr lang="en-US" altLang="zh-CN" sz="2400"/>
              <a:t>	</a:t>
            </a:r>
            <a:r>
              <a:rPr lang="zh-CN" altLang="en-US" sz="2400"/>
              <a:t>泥沙掩埋</a:t>
            </a:r>
            <a:endParaRPr lang="zh-CN" altLang="en-US" sz="2400"/>
          </a:p>
          <a:p>
            <a:pPr fontAlgn="auto">
              <a:lnSpc>
                <a:spcPct val="150000"/>
              </a:lnSpc>
            </a:pPr>
            <a:endParaRPr lang="zh-CN" altLang="en-US" sz="240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8005" y="351790"/>
            <a:ext cx="7966075" cy="583565"/>
          </a:xfrm>
          <a:prstGeom prst="rect">
            <a:avLst/>
          </a:prstGeom>
          <a:noFill/>
        </p:spPr>
        <p:txBody>
          <a:bodyPr wrap="square" rtlCol="0">
            <a:spAutoFit/>
          </a:bodyPr>
          <a:lstStyle/>
          <a:p>
            <a:r>
              <a:rPr lang="zh-CN" altLang="en-US" sz="3200"/>
              <a:t>说一下作者这样描述琥珀形成过程的原因</a:t>
            </a:r>
            <a:endParaRPr lang="zh-CN" altLang="en-US" sz="3200"/>
          </a:p>
        </p:txBody>
      </p:sp>
      <p:sp>
        <p:nvSpPr>
          <p:cNvPr id="5" name="文本框 4"/>
          <p:cNvSpPr txBox="1"/>
          <p:nvPr/>
        </p:nvSpPr>
        <p:spPr>
          <a:xfrm>
            <a:off x="548005" y="1194435"/>
            <a:ext cx="10807700" cy="3415030"/>
          </a:xfrm>
          <a:prstGeom prst="rect">
            <a:avLst/>
          </a:prstGeom>
          <a:noFill/>
        </p:spPr>
        <p:txBody>
          <a:bodyPr wrap="square" rtlCol="0" anchor="t">
            <a:spAutoFit/>
          </a:bodyPr>
          <a:lstStyle/>
          <a:p>
            <a:pPr fontAlgn="auto">
              <a:lnSpc>
                <a:spcPct val="150000"/>
              </a:lnSpc>
            </a:pPr>
            <a:r>
              <a:rPr lang="zh-CN" altLang="en-US" sz="2400"/>
              <a:t>这个故事发生在很久很久以前，约莫算来，总有几万年了。</a:t>
            </a:r>
            <a:endParaRPr lang="zh-CN" altLang="en-US" sz="2400"/>
          </a:p>
          <a:p>
            <a:pPr fontAlgn="auto">
              <a:lnSpc>
                <a:spcPct val="150000"/>
              </a:lnSpc>
            </a:pPr>
            <a:r>
              <a:rPr lang="zh-CN" altLang="en-US" sz="2400"/>
              <a:t>一个夏天，太阳暖暖地照着。</a:t>
            </a:r>
            <a:endParaRPr lang="zh-CN" altLang="en-US" sz="2400"/>
          </a:p>
          <a:p>
            <a:pPr fontAlgn="auto">
              <a:lnSpc>
                <a:spcPct val="150000"/>
              </a:lnSpc>
            </a:pPr>
            <a:r>
              <a:rPr lang="zh-CN" altLang="en-US" sz="2400"/>
              <a:t>海在很远的地方翻腾怒吼</a:t>
            </a:r>
            <a:endParaRPr lang="zh-CN" altLang="en-US" sz="2400"/>
          </a:p>
          <a:p>
            <a:pPr fontAlgn="auto">
              <a:lnSpc>
                <a:spcPct val="150000"/>
              </a:lnSpc>
            </a:pPr>
            <a:r>
              <a:rPr lang="zh-CN" altLang="en-US" sz="2400"/>
              <a:t>那里长着许多高大的松树</a:t>
            </a:r>
            <a:endParaRPr lang="zh-CN" altLang="en-US" sz="2400"/>
          </a:p>
          <a:p>
            <a:pPr fontAlgn="auto">
              <a:lnSpc>
                <a:spcPct val="150000"/>
              </a:lnSpc>
            </a:pPr>
            <a:r>
              <a:rPr lang="zh-CN" altLang="en-US" sz="2400"/>
              <a:t>蜘蛛刚扑过去，忽然发生了一件可怕的事情。一大滴松脂从树上滴下来，刚好落在树干上，把苍蝇和蜘蛛一齐包在里头。</a:t>
            </a:r>
            <a:endParaRPr lang="zh-CN" altLang="en-US" sz="240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8005" y="351790"/>
            <a:ext cx="6350635" cy="583565"/>
          </a:xfrm>
          <a:prstGeom prst="rect">
            <a:avLst/>
          </a:prstGeom>
          <a:noFill/>
        </p:spPr>
        <p:txBody>
          <a:bodyPr wrap="square" rtlCol="0">
            <a:spAutoFit/>
          </a:bodyPr>
          <a:lstStyle/>
          <a:p>
            <a:r>
              <a:rPr lang="zh-CN" altLang="en-US" sz="3200"/>
              <a:t>琥珀的价值</a:t>
            </a:r>
            <a:endParaRPr lang="zh-CN" altLang="en-US" sz="3200"/>
          </a:p>
        </p:txBody>
      </p:sp>
      <p:sp>
        <p:nvSpPr>
          <p:cNvPr id="3" name="文本框 2"/>
          <p:cNvSpPr txBox="1"/>
          <p:nvPr/>
        </p:nvSpPr>
        <p:spPr>
          <a:xfrm>
            <a:off x="883285" y="1263015"/>
            <a:ext cx="10888345" cy="368300"/>
          </a:xfrm>
          <a:prstGeom prst="rect">
            <a:avLst/>
          </a:prstGeom>
          <a:noFill/>
        </p:spPr>
        <p:txBody>
          <a:bodyPr wrap="square" rtlCol="0">
            <a:spAutoFit/>
          </a:bodyPr>
          <a:lstStyle/>
          <a:p>
            <a:r>
              <a:rPr lang="zh-CN" altLang="en-US"/>
              <a:t>从这块琥珀可以推测除一万年前故事的详细情况，可以得出在远古时代就已经有苍蝇和蜘蛛的结论。</a:t>
            </a:r>
            <a:endParaRPr lang="zh-CN" altLang="en-US"/>
          </a:p>
        </p:txBody>
      </p:sp>
      <p:sp>
        <p:nvSpPr>
          <p:cNvPr id="4" name="文本框 3"/>
          <p:cNvSpPr txBox="1"/>
          <p:nvPr/>
        </p:nvSpPr>
        <p:spPr>
          <a:xfrm>
            <a:off x="951230" y="2702560"/>
            <a:ext cx="9714230" cy="3415030"/>
          </a:xfrm>
          <a:prstGeom prst="rect">
            <a:avLst/>
          </a:prstGeom>
          <a:noFill/>
        </p:spPr>
        <p:txBody>
          <a:bodyPr wrap="square" rtlCol="0" anchor="t">
            <a:spAutoFit/>
          </a:bodyPr>
          <a:lstStyle/>
          <a:p>
            <a:pPr indent="457200" fontAlgn="auto">
              <a:lnSpc>
                <a:spcPct val="150000"/>
              </a:lnSpc>
            </a:pPr>
            <a:r>
              <a:rPr lang="zh-CN" altLang="en-US"/>
              <a:t>化石有非常高的收藏价值，有科研和收藏双重价值。收藏化石，即可以了解了自然历史等科学知识，又起到了修身养性、陶冶情操的作用。</a:t>
            </a:r>
            <a:endParaRPr lang="zh-CN" altLang="en-US"/>
          </a:p>
          <a:p>
            <a:pPr indent="457200" fontAlgn="auto">
              <a:lnSpc>
                <a:spcPct val="150000"/>
              </a:lnSpc>
            </a:pPr>
            <a:r>
              <a:rPr lang="zh-CN" altLang="en-US"/>
              <a:t>化石是遥远的地质历史时期各种生物的遗体或遗迹，因此，化石就能够或多或少地反映出当时生物及其生存环境的状况，也就为人类了解生命的历史和地球上生态环境变迁的历史提供了重要的线索。 科学家通过对化石的研究使得我们对古生物的生活环境、生活方式、进化的规律和机制等有了更深入的了解。 生物地层学、分子古生物学、古生物化学以及古仿生学等边缘学科的研究也都离不开古生物化石。由此可见，古生物学的方方面面以及相关的一些学科领域的科学研究都离不开古生物化石。</a:t>
            </a:r>
            <a:endParaRPr lang="zh-CN" altLang="en-US"/>
          </a:p>
        </p:txBody>
      </p:sp>
    </p:spTree>
  </p:cSld>
  <p:clrMapOvr>
    <a:masterClrMapping/>
  </p:clrMapOvr>
  <p:transition/>
</p:sld>
</file>

<file path=ppt/tags/tag1.xml><?xml version="1.0" encoding="utf-8"?>
<p:tagLst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Arial"/>
        <a:cs typeface="Arial"/>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1288</Words>
  <Application>WPS 演示</Application>
  <PresentationFormat/>
  <Paragraphs>67</Paragraphs>
  <Slides>11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Arial</vt:lpstr>
      <vt:lpstr>宋体</vt:lpstr>
      <vt:lpstr>Wingdings</vt:lpstr>
      <vt:lpstr>Calibri</vt:lpstr>
      <vt:lpstr>微软雅黑</vt:lpstr>
      <vt:lpstr>Arial Unicode MS</vt:lpstr>
      <vt:lpstr>Office 主题</vt:lpstr>
      <vt:lpstr>琥珀</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2021-09-22T14:55:00Z</cp:lastPrinted>
  <dcterms:created xsi:type="dcterms:W3CDTF">2021-09-22T14:55:00Z</dcterms:created>
  <dcterms:modified xsi:type="dcterms:W3CDTF">2021-10-22T04:23:56Z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40DE56F9748A40148E962AAE5EC334E2</vt:lpwstr>
  </property>
  <property fmtid="{D5CDD505-2E9C-101B-9397-08002B2CF9AE}" pid="7" name="KSOProductBuildVer">
    <vt:lpwstr>2052-11.1.0.10938</vt:lpwstr>
  </property>
</Properties>
</file>