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56" r:id="rId3"/>
    <p:sldId id="259" r:id="rId5"/>
    <p:sldId id="27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4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55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E0E21-AEFC-4E8E-981F-A488613F10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image" Target="../media/image5.emf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image" Target="../media/image8.emf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image" Target="../media/image6.emf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image" Target="../media/image4.png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image" Target="../media/image2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0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image" Target="../media/image9.png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image" Target="../media/image10.png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0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image" Target="../media/image7.emf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image" Target="../media/image11.png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image" Target="../media/image5.emf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image" Target="../media/image6.emf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7.emf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0644" y="413229"/>
            <a:ext cx="11150550" cy="61513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2472220" y="2239645"/>
            <a:ext cx="7618730" cy="1167765"/>
          </a:xfrm>
          <a:noFill/>
        </p:spPr>
        <p:txBody>
          <a:bodyPr wrap="square" lIns="91440" tIns="45720" rIns="91440" bIns="45720" rtlCol="0" anchor="ctr" anchorCtr="0">
            <a:normAutofit/>
          </a:bodyPr>
          <a:lstStyle>
            <a:lvl1pPr algn="ctr">
              <a:defRPr kumimoji="0" lang="zh-CN" altLang="en-US" sz="5400" b="0" i="0" spc="30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latin typeface="Arial" panose="020B0604020202020204" pitchFamily="34" charset="0"/>
                <a:ea typeface="汉仪乐喵体W" panose="00020600040101010101" pitchFamily="18" charset="-122"/>
                <a:cs typeface="+mn-cs"/>
              </a:defRPr>
            </a:lvl1pPr>
          </a:lstStyle>
          <a:p>
            <a:pPr marL="0" marR="0" lvl="0" indent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2472220" y="3488928"/>
            <a:ext cx="7618730" cy="1005788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 algn="ctr">
              <a:buNone/>
              <a:defRPr kumimoji="0" lang="zh-CN" altLang="en-US" sz="2400" b="0" i="0" spc="200" baseline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</a:lstStyle>
          <a:p>
            <a:pPr marL="228600" marR="0" lvl="0" indent="-228600" algn="ctr">
              <a:spcAft>
                <a:spcPct val="0"/>
              </a:spcAft>
              <a:buClrTx/>
              <a:buSzTx/>
            </a:pPr>
            <a:r>
              <a:rPr lang="zh-CN" altLang="en-US"/>
              <a:t>单击此处编辑副标题</a:t>
            </a:r>
            <a:endParaRPr lang="en-US" altLang="zh-CN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6936" y="465836"/>
            <a:ext cx="11387328" cy="612952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24210" y="415289"/>
            <a:ext cx="10796016" cy="61264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429001" y="2385676"/>
            <a:ext cx="5879668" cy="1230315"/>
          </a:xfrm>
          <a:noFill/>
        </p:spPr>
        <p:txBody>
          <a:bodyPr wrap="square" lIns="91440" tIns="45720" rIns="91440" bIns="45720" rtlCol="0" anchor="b" anchorCtr="0">
            <a:normAutofit/>
          </a:bodyPr>
          <a:lstStyle>
            <a:lvl1pPr marL="857250" indent="-857250" algn="ctr">
              <a:buFont typeface="Arial" panose="020B0604020202020204" pitchFamily="34" charset="0"/>
              <a:buNone/>
              <a:defRPr kumimoji="0" sz="6000" b="0" i="0" spc="30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latin typeface="Arial" panose="020B0604020202020204" pitchFamily="34" charset="0"/>
                <a:ea typeface="汉仪乐喵体W" panose="00020600040101010101" pitchFamily="18" charset="-122"/>
                <a:cs typeface="+mn-cs"/>
                <a:sym typeface="+mn-ea"/>
              </a:defRPr>
            </a:lvl1pPr>
          </a:lstStyle>
          <a:p>
            <a:pPr marL="0" marR="0" lvl="0" indent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err="1"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3429001" y="3789452"/>
            <a:ext cx="5879668" cy="1230313"/>
          </a:xfrm>
          <a:noFill/>
        </p:spPr>
        <p:txBody>
          <a:bodyPr wrap="square" lIns="91440" tIns="45720" rIns="91440" bIns="45720" rtlCol="0" anchor="t" anchorCtr="0">
            <a:normAutofit/>
          </a:bodyPr>
          <a:lstStyle>
            <a:lvl1pPr marL="0" indent="0" algn="ctr">
              <a:buNone/>
              <a:defRPr kumimoji="0" lang="zh-CN" altLang="en-US" sz="2400" b="0" i="0" spc="200" smtClean="0">
                <a:ln>
                  <a:noFill/>
                </a:ln>
                <a:effectLst/>
                <a:uLnTx/>
                <a:latin typeface="Arial" panose="020B0604020202020204" pitchFamily="34" charset="0"/>
              </a:defRPr>
            </a:lvl1pPr>
            <a:lvl2pPr marL="228600" indent="0">
              <a:buNone/>
              <a:defRPr lang="zh-CN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zh-CN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zh-CN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zh-CN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228600" marR="0" lvl="0" indent="-228600" algn="ctr">
              <a:spcAft>
                <a:spcPct val="0"/>
              </a:spcAft>
              <a:buClrTx/>
              <a:buSzTx/>
            </a:pPr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761381" y="5404742"/>
            <a:ext cx="1042416" cy="12313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355788" y="4947361"/>
            <a:ext cx="1316850" cy="14631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00868" y="5719287"/>
            <a:ext cx="1194920" cy="9876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0099" y="341387"/>
            <a:ext cx="1944793" cy="9693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78005" y="349291"/>
            <a:ext cx="1213209" cy="65232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283327" y="5955297"/>
            <a:ext cx="426720" cy="6644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2366" y="220344"/>
            <a:ext cx="11717528" cy="645622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0868" y="5719287"/>
            <a:ext cx="1194920" cy="9876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79885" y="522533"/>
            <a:ext cx="11161789" cy="60402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331210" y="3522345"/>
            <a:ext cx="6367780" cy="1011555"/>
          </a:xfrm>
          <a:noFill/>
        </p:spPr>
        <p:txBody>
          <a:bodyPr wrap="square" lIns="91440" tIns="45720" rIns="91440" bIns="45720" rtlCol="0" anchor="ctr" anchorCtr="0">
            <a:normAutofit/>
          </a:bodyPr>
          <a:lstStyle>
            <a:lvl1pPr algn="ctr">
              <a:defRPr kumimoji="0" lang="zh-CN" altLang="en-US" sz="4800" b="0" i="0" baseline="0">
                <a:ln>
                  <a:noFill/>
                </a:ln>
                <a:effectLst/>
                <a:uLnTx/>
                <a:latin typeface="Arial" panose="020B0604020202020204" pitchFamily="34" charset="0"/>
                <a:ea typeface="汉仪乐喵体W" panose="00020600040101010101" pitchFamily="18" charset="-122"/>
                <a:cs typeface="+mn-cs"/>
              </a:defRPr>
            </a:lvl1pPr>
          </a:lstStyle>
          <a:p>
            <a:pPr marL="0" marR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0868" y="5719287"/>
            <a:ext cx="1194920" cy="9876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355788" y="4947361"/>
            <a:ext cx="1316850" cy="14631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6936" y="465836"/>
            <a:ext cx="11387328" cy="61295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761381" y="5404742"/>
            <a:ext cx="1042416" cy="12313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283327" y="5955297"/>
            <a:ext cx="426720" cy="664464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24.xml"/><Relationship Id="rId23" Type="http://schemas.openxmlformats.org/officeDocument/2006/relationships/tags" Target="../tags/tag123.xml"/><Relationship Id="rId22" Type="http://schemas.openxmlformats.org/officeDocument/2006/relationships/tags" Target="../tags/tag122.xml"/><Relationship Id="rId21" Type="http://schemas.openxmlformats.org/officeDocument/2006/relationships/tags" Target="../tags/tag121.xml"/><Relationship Id="rId20" Type="http://schemas.openxmlformats.org/officeDocument/2006/relationships/tags" Target="../tags/tag12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4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7.xml"/><Relationship Id="rId1" Type="http://schemas.openxmlformats.org/officeDocument/2006/relationships/tags" Target="../tags/tag14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54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8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6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16.png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9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sz="6000">
                <a:sym typeface="Arial" panose="020B0604020202020204" pitchFamily="34" charset="0"/>
              </a:rPr>
              <a:t>我的奇思妙想</a:t>
            </a:r>
            <a:endParaRPr lang="zh-CN" altLang="en-US" sz="6000">
              <a:sym typeface="Arial" panose="020B0604020202020204" pitchFamily="34" charset="0"/>
            </a:endParaRPr>
          </a:p>
        </p:txBody>
      </p:sp>
      <p:sp>
        <p:nvSpPr>
          <p:cNvPr id="82" name="副标题 8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pPr algn="r"/>
            <a:r>
              <a:rPr lang="zh-CN" altLang="en-US" sz="3600">
                <a:sym typeface="Arial" panose="020B0604020202020204" pitchFamily="34" charset="0"/>
              </a:rPr>
              <a:t>吴江区程开甲小学 金洁萍</a:t>
            </a:r>
            <a:endParaRPr lang="zh-CN" altLang="en-US" sz="3600">
              <a:sym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2364105" y="1703705"/>
            <a:ext cx="7463790" cy="1230630"/>
          </a:xfrm>
        </p:spPr>
        <p:txBody>
          <a:bodyPr>
            <a:normAutofit/>
          </a:bodyPr>
          <a:lstStyle/>
          <a:p>
            <a:r>
              <a:rPr lang="zh-CN" altLang="en-US"/>
              <a:t>脑洞大开，大胆想象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13"/>
          </p:nvPr>
        </p:nvSpPr>
        <p:spPr>
          <a:xfrm>
            <a:off x="1758950" y="2934335"/>
            <a:ext cx="8227060" cy="280352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请你有条理地描述你所发明的事物的独特外形</a:t>
            </a: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提示：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（1）突显“神奇”这一主题。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（2）介绍时要有顺序，运用一定的方法把所想的事物说清楚、写具体。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107"/>
          <p:cNvSpPr txBox="1"/>
          <p:nvPr>
            <p:custDataLst>
              <p:tags r:id="rId1"/>
            </p:custDataLst>
          </p:nvPr>
        </p:nvSpPr>
        <p:spPr>
          <a:xfrm>
            <a:off x="687705" y="762635"/>
            <a:ext cx="8780145" cy="245491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30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联系“外形”</a:t>
            </a:r>
            <a:r>
              <a:rPr kumimoji="0" lang="zh-CN" altLang="en-US" sz="4400" b="1" i="0" u="none" strike="noStrike" kern="1200" cap="none" spc="30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，</a:t>
            </a:r>
            <a:r>
              <a:rPr kumimoji="0" lang="en-US" altLang="zh-CN" sz="4400" b="1" i="0" u="none" strike="noStrike" kern="1200" cap="none" spc="30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介绍“功能”</a:t>
            </a:r>
            <a:endParaRPr kumimoji="0" lang="en-US" altLang="zh-CN" sz="4400" b="1" i="0" u="none" strike="noStrike" kern="1200" cap="none" spc="30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400" b="1" i="0" u="none" strike="noStrike" kern="1200" cap="none" spc="30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/>
          <p:nvPr>
            <p:ph type="title"/>
          </p:nvPr>
        </p:nvSpPr>
        <p:spPr>
          <a:xfrm>
            <a:off x="2835275" y="2290445"/>
            <a:ext cx="8743950" cy="3102610"/>
          </a:xfrm>
        </p:spPr>
        <p:txBody>
          <a:bodyPr>
            <a:normAutofit fontScale="90000"/>
          </a:bodyPr>
          <a:lstStyle/>
          <a:p>
            <a:pPr indent="457200" algn="l">
              <a:lnSpc>
                <a:spcPct val="150000"/>
              </a:lnSpc>
            </a:pPr>
            <a:r>
              <a:rPr lang="en-US" altLang="zh-CN" sz="2800" b="1" spc="300" noProof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  <a:sym typeface="Arial" panose="020B0604020202020204" pitchFamily="34" charset="0"/>
              </a:rPr>
              <a:t>“会飞的木屋”可以居住，能自动除尘、自动报警，能带着你环游世界、遨游太空；“时空穿梭机”能带着你回到中生代，和恐龙嬉戏，又飞向未来，看到五十年后的自己……</a:t>
            </a:r>
            <a:br>
              <a:rPr kumimoji="0" lang="en-US" altLang="zh-CN" sz="2220" b="1" i="0" u="none" strike="noStrike" kern="1200" cap="none" spc="30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</a:br>
            <a:endParaRPr lang="zh-CN" altLang="en-US" sz="222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1"/>
            </p:custDataLst>
          </p:nvPr>
        </p:nvSpPr>
        <p:spPr>
          <a:xfrm>
            <a:off x="4204335" y="442595"/>
            <a:ext cx="3783330" cy="86360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5400" b="1" i="0" u="none" strike="noStrike" cap="none" spc="300" normalizeH="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汉仪乐喵体W" panose="00020600040101010101" pitchFamily="18" charset="-122"/>
                <a:ea typeface="汉仪乐喵体W" panose="00020600040101010101" pitchFamily="18" charset="-122"/>
              </a:defRPr>
            </a:lvl1pPr>
          </a:lstStyle>
          <a:p>
            <a:r>
              <a:rPr lang="zh-CN" altLang="en-US" b="0">
                <a:latin typeface="Arial" panose="020B0604020202020204" pitchFamily="34" charset="0"/>
                <a:sym typeface="Arial" panose="020B0604020202020204" pitchFamily="34" charset="0"/>
              </a:rPr>
              <a:t>例文引路3</a:t>
            </a:r>
            <a:endParaRPr lang="zh-CN" altLang="en-US" b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34110" y="1132205"/>
            <a:ext cx="992441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下面我来介绍一下这个厉害的乌云指挥器。</a:t>
            </a:r>
            <a:r>
              <a:rPr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它的外表乍一看就是一个普通的手提箱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。输入我的指纹密码后，前盖会“嗒”地一下打开</a:t>
            </a:r>
            <a:r>
              <a:rPr sz="2800" b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上面是一个显示器，显示器右下方有一个黑色的按钮，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通过它可以切换乌云的第一视角或者显示乌云的雷达位置，来确定乌云们是否到达了它们的指定降雨地点。</a:t>
            </a:r>
            <a:r>
              <a:rPr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下面是操作面板，操作面板从左到右依次是摇杆、速度和高度调节面板、雨量调节旋钮以及“开始降雨”“暂停降雨”和“终止降雨”三个按钮。</a:t>
            </a:r>
            <a:endParaRPr sz="2800" b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3965" y="720725"/>
            <a:ext cx="992441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摇杆用来控制乌云们的前进方向</a:t>
            </a:r>
            <a:r>
              <a:rPr 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摇杆滑向前，乌云们就急速向前飘动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摇杆滑向后，乌云们就快速向后移动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摇杆向前后左右四个方向转动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乌云们也会随之跟着向各个方向前进。速度和高度调节面板可以调节乌云们飞行的速度与高度，只要在调节面板上直接输入想要达到的速度或高度，按下“OK”键就好啦，非常方便；雨量调节旋钮是控制乌云降水量大小的，有一些乌云大，储存的水量也多，通过控制它们的降水量，可以完成不同的降水任务，使更多缺水的地方品尝雨水的甘甜。</a:t>
            </a:r>
            <a:endParaRPr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1435" y="1444625"/>
            <a:ext cx="992441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三个按钮中，“开始降雨”按钮是绿色的，“暂停降雨”和“终止降雨”按钮分别是黄色和红色的，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颜色的不同可以确保操作时不会失误。</a:t>
            </a:r>
            <a:r>
              <a:rPr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在手提箱的夹层里，有一个最核心的东西，那就是控制发射器。它就像一把手枪，弹匣里装着胶囊大小的控制器，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利用发射器将控制器发射到目标乌云上，就可以实现对乌云的指挥啦！</a:t>
            </a:r>
            <a:endParaRPr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8640" y="1214120"/>
            <a:ext cx="10852150" cy="4633595"/>
          </a:xfrm>
        </p:spPr>
        <p:txBody>
          <a:bodyPr/>
          <a:lstStyle/>
          <a:p>
            <a:pPr indent="457200" algn="l">
              <a:lnSpc>
                <a:spcPct val="150000"/>
              </a:lnSpc>
            </a:pPr>
            <a:b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摇杆用来控制乌云们的前进方向，乌云们会随之跟着向各个方向前进。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摇杆用来控制乌云们的前进方向，摇杆滑向前，乌云们就急速向前飘动，摇杆滑向后，乌云们就快速向后移动。摇杆向前后左右四个方向转动；乌云们也会随之跟着向各个方向前进。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66060" y="955675"/>
            <a:ext cx="2214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宋体" panose="02010600030101010101" pitchFamily="2" charset="-122"/>
                <a:sym typeface="+mn-ea"/>
              </a:rPr>
              <a:t>比一比：</a:t>
            </a:r>
            <a:endParaRPr lang="zh-CN" altLang="en-US" sz="4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2430145" y="1758950"/>
            <a:ext cx="7463790" cy="1230630"/>
          </a:xfrm>
        </p:spPr>
        <p:txBody>
          <a:bodyPr>
            <a:normAutofit/>
          </a:bodyPr>
          <a:lstStyle/>
          <a:p>
            <a:r>
              <a:rPr lang="zh-CN" altLang="en-US"/>
              <a:t>完善全篇，写成习作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13"/>
          </p:nvPr>
        </p:nvSpPr>
        <p:spPr>
          <a:xfrm>
            <a:off x="1287145" y="2989580"/>
            <a:ext cx="8227060" cy="280352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在刚才所写的外形介绍的基础上，可以再加上一段与构造中的部件一一对应的功能描述；也可以将功能与外形构造交融在一起写。</a:t>
            </a:r>
            <a:endParaRPr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2298065" y="1803400"/>
            <a:ext cx="7463790" cy="1230630"/>
          </a:xfrm>
        </p:spPr>
        <p:txBody>
          <a:bodyPr>
            <a:normAutofit/>
          </a:bodyPr>
          <a:lstStyle/>
          <a:p>
            <a:r>
              <a:rPr lang="zh-CN" altLang="en-US"/>
              <a:t>完善全篇，写成习作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13"/>
          </p:nvPr>
        </p:nvSpPr>
        <p:spPr>
          <a:xfrm>
            <a:off x="769620" y="3209290"/>
            <a:ext cx="8523605" cy="2769235"/>
          </a:xfrm>
        </p:spPr>
        <p:txBody>
          <a:bodyPr>
            <a:noAutofit/>
          </a:bodyPr>
          <a:lstStyle/>
          <a:p>
            <a:pPr indent="457200" algn="l">
              <a:lnSpc>
                <a:spcPts val="2880"/>
              </a:lnSpc>
            </a:pP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提示：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 algn="l">
              <a:lnSpc>
                <a:spcPts val="2880"/>
              </a:lnSpc>
            </a:pP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1.“功能”写具体、说清楚。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 algn="l">
              <a:lnSpc>
                <a:spcPct val="150000"/>
              </a:lnSpc>
              <a:spcBef>
                <a:spcPct val="0"/>
              </a:spcBef>
            </a:pP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2.加上开头、结尾，再读一读，看看文章是否通顺，特点是否说得清楚、明了。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 algn="l">
              <a:lnSpc>
                <a:spcPts val="2880"/>
              </a:lnSpc>
            </a:pP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3.文章字数不少于350字。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909300" y="12280900"/>
            <a:ext cx="3048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r="207" b="10317"/>
          <a:stretch>
            <a:fillRect/>
          </a:stretch>
        </p:blipFill>
        <p:spPr>
          <a:xfrm>
            <a:off x="1339850" y="497205"/>
            <a:ext cx="4277360" cy="2870200"/>
          </a:xfrm>
          <a:prstGeom prst="cloud">
            <a:avLst/>
          </a:prstGeom>
          <a:ln>
            <a:solidFill>
              <a:srgbClr val="FFC000"/>
            </a:solidFill>
            <a:prstDash val="solid"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1793" b="39572"/>
          <a:stretch>
            <a:fillRect/>
          </a:stretch>
        </p:blipFill>
        <p:spPr>
          <a:xfrm>
            <a:off x="6218555" y="767715"/>
            <a:ext cx="4731385" cy="2329180"/>
          </a:xfrm>
          <a:prstGeom prst="hexagon">
            <a:avLst/>
          </a:prstGeom>
          <a:ln>
            <a:solidFill>
              <a:srgbClr val="FFC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r="-871" b="9456"/>
          <a:stretch>
            <a:fillRect/>
          </a:stretch>
        </p:blipFill>
        <p:spPr>
          <a:xfrm>
            <a:off x="7486015" y="3583305"/>
            <a:ext cx="3602355" cy="2693670"/>
          </a:xfrm>
          <a:prstGeom prst="bracketPair">
            <a:avLst/>
          </a:prstGeom>
          <a:ln>
            <a:solidFill>
              <a:srgbClr val="FFC00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750" y="3367405"/>
            <a:ext cx="3900805" cy="3127375"/>
          </a:xfrm>
          <a:prstGeom prst="pentagon">
            <a:avLst/>
          </a:prstGeom>
          <a:ln>
            <a:solidFill>
              <a:srgbClr val="FFC000"/>
            </a:solidFill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633345" y="2486660"/>
            <a:ext cx="7281545" cy="1230630"/>
          </a:xfrm>
        </p:spPr>
        <p:txBody>
          <a:bodyPr>
            <a:normAutofit fontScale="90000"/>
          </a:bodyPr>
          <a:lstStyle/>
          <a:p>
            <a:r>
              <a:rPr lang="zh-CN" altLang="en-US">
                <a:sym typeface="Arial" panose="020B0604020202020204" pitchFamily="34" charset="0"/>
              </a:rPr>
              <a:t>展开想象，介绍外形    </a:t>
            </a:r>
            <a:endParaRPr lang="zh-CN" altLang="en-US"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标题 5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946275" y="2366010"/>
            <a:ext cx="9125585" cy="1011555"/>
          </a:xfrm>
        </p:spPr>
        <p:txBody>
          <a:bodyPr>
            <a:normAutofit fontScale="90000"/>
          </a:bodyPr>
          <a:lstStyle/>
          <a:p>
            <a:pPr indent="457200" algn="l">
              <a:lnSpc>
                <a:spcPts val="7200"/>
              </a:lnSpc>
            </a:pPr>
            <a:r>
              <a:rPr lang="en-US" altLang="zh-CN" sz="6665">
                <a:sym typeface="Arial" panose="020B0604020202020204" pitchFamily="34" charset="0"/>
              </a:rPr>
              <a:t>    </a:t>
            </a:r>
            <a:r>
              <a:rPr lang="zh-CN" altLang="en-US" sz="6665">
                <a:sym typeface="Arial" panose="020B0604020202020204" pitchFamily="34" charset="0"/>
              </a:rPr>
              <a:t>你想“发明”什么神奇的事物呢？</a:t>
            </a:r>
            <a:endParaRPr lang="zh-CN" altLang="en-US" sz="6665">
              <a:sym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>
            <p:custDataLst>
              <p:tags r:id="rId1"/>
            </p:custDataLst>
          </p:nvPr>
        </p:nvSpPr>
        <p:spPr>
          <a:xfrm>
            <a:off x="5044440" y="228219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20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“会飞的木屋”？</a:t>
            </a:r>
            <a:endParaRPr kumimoji="0" lang="zh-CN" altLang="en-US" sz="3200" b="0" i="0" u="none" strike="noStrike" kern="1200" cap="none" spc="20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2"/>
            </p:custDataLst>
          </p:nvPr>
        </p:nvSpPr>
        <p:spPr>
          <a:xfrm>
            <a:off x="5044440" y="331660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20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“水上行走鞋”？</a:t>
            </a:r>
            <a:endParaRPr kumimoji="0" lang="zh-CN" altLang="en-US" sz="3200" b="0" i="0" u="none" strike="noStrike" kern="1200" cap="none" spc="20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02685" y="2357755"/>
            <a:ext cx="906145" cy="76263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02685" y="3316605"/>
            <a:ext cx="906780" cy="76454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2257425" y="370205"/>
            <a:ext cx="9473565" cy="166624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5400" b="1" i="0" u="none" strike="noStrike" cap="none" spc="300" normalizeH="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汉仪乐喵体W" panose="00020600040101010101" pitchFamily="18" charset="-122"/>
                <a:ea typeface="汉仪乐喵体W" panose="00020600040101010101" pitchFamily="18" charset="-122"/>
              </a:defRPr>
            </a:lvl1pPr>
          </a:lstStyle>
          <a:p>
            <a:r>
              <a:rPr lang="zh-CN" altLang="en-US" b="0">
                <a:latin typeface="Arial" panose="020B0604020202020204" pitchFamily="34" charset="0"/>
                <a:sym typeface="Arial" panose="020B0604020202020204" pitchFamily="34" charset="0"/>
              </a:rPr>
              <a:t>给你的发明起个酷酷的名字吧！</a:t>
            </a:r>
            <a:endParaRPr lang="zh-CN" altLang="en-US" b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43230"/>
            <a:ext cx="10852150" cy="1160780"/>
          </a:xfrm>
        </p:spPr>
        <p:txBody>
          <a:bodyPr/>
          <a:lstStyle/>
          <a:p>
            <a:pPr algn="l"/>
            <a:r>
              <a:rPr lang="zh-CN" altLang="en-US" sz="4000" b="0">
                <a:latin typeface="方正粗黑宋简体" panose="02000000000000000000" charset="-122"/>
                <a:ea typeface="方正粗黑宋简体" panose="02000000000000000000" charset="-122"/>
              </a:rPr>
              <a:t>搭建写作框架</a:t>
            </a:r>
            <a:endParaRPr lang="zh-CN" altLang="en-US" sz="4000" b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4" name="图片 3" descr=")`]W%DXYBNZSN8O7(ILD4LU"/>
          <p:cNvPicPr>
            <a:picLocks noChangeAspect="1"/>
          </p:cNvPicPr>
          <p:nvPr/>
        </p:nvPicPr>
        <p:blipFill>
          <a:blip r:embed="rId1"/>
          <a:srcRect l="5109" b="1410"/>
          <a:stretch>
            <a:fillRect/>
          </a:stretch>
        </p:blipFill>
        <p:spPr>
          <a:xfrm>
            <a:off x="2145665" y="1189355"/>
            <a:ext cx="8314055" cy="50901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43230"/>
            <a:ext cx="10852150" cy="1160780"/>
          </a:xfrm>
        </p:spPr>
        <p:txBody>
          <a:bodyPr/>
          <a:lstStyle/>
          <a:p>
            <a:pPr algn="l"/>
            <a:r>
              <a:rPr lang="zh-CN" altLang="en-US" sz="4000" b="0">
                <a:latin typeface="方正粗黑宋简体" panose="02000000000000000000" charset="-122"/>
                <a:ea typeface="方正粗黑宋简体" panose="02000000000000000000" charset="-122"/>
              </a:rPr>
              <a:t>完成初步构思</a:t>
            </a:r>
            <a:endParaRPr lang="zh-CN" altLang="en-US" sz="4000" b="0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5" name="图片 4" descr="(G38TDA_7GDG7%@_GW~~CL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0865" y="1079500"/>
            <a:ext cx="8329930" cy="49936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1"/>
            </p:custDataLst>
          </p:nvPr>
        </p:nvSpPr>
        <p:spPr>
          <a:xfrm>
            <a:off x="4138930" y="561340"/>
            <a:ext cx="3783330" cy="86360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5400" b="1" i="0" u="none" strike="noStrike" cap="none" spc="300" normalizeH="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汉仪乐喵体W" panose="00020600040101010101" pitchFamily="18" charset="-122"/>
                <a:ea typeface="汉仪乐喵体W" panose="00020600040101010101" pitchFamily="18" charset="-122"/>
              </a:defRPr>
            </a:lvl1pPr>
          </a:lstStyle>
          <a:p>
            <a:r>
              <a:rPr lang="zh-CN" altLang="en-US" b="0">
                <a:latin typeface="Arial" panose="020B0604020202020204" pitchFamily="34" charset="0"/>
                <a:sym typeface="Arial" panose="020B0604020202020204" pitchFamily="34" charset="0"/>
              </a:rPr>
              <a:t>例文引路</a:t>
            </a:r>
            <a:r>
              <a:rPr lang="en-US" altLang="zh-CN" b="0"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en-US" altLang="zh-CN" b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94460" y="1597660"/>
            <a:ext cx="961834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乍一看，你一定以为它是一支普通的钢笔，可是，你别被它的样子所迷惑，书写只是它最基本的功能。仔细端详这支笔，它的笔帽是太阳能蓄电材料制成的，有光就有电。笔帽里藏有世界上最先进的微型电脑，储存着数不胜数的动物信息资料，这相当于翻译笔的大脑中枢。再看它那纤细的笔杆上有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个袖珍按键，它们控制着翻译笔的使用。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1"/>
            </p:custDataLst>
          </p:nvPr>
        </p:nvSpPr>
        <p:spPr>
          <a:xfrm>
            <a:off x="4204335" y="442595"/>
            <a:ext cx="3783330" cy="863600"/>
          </a:xfrm>
          <a:prstGeom prst="rect">
            <a:avLst/>
          </a:prstGeom>
          <a:noFill/>
        </p:spPr>
        <p:txBody>
          <a:bodyPr wrap="square" rtlCol="0" anchor="ctr" anchorCtr="0">
            <a:normAutofit fontScale="90000"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5400" b="1" i="0" u="none" strike="noStrike" cap="none" spc="300" normalizeH="0" baseline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汉仪乐喵体W" panose="00020600040101010101" pitchFamily="18" charset="-122"/>
                <a:ea typeface="汉仪乐喵体W" panose="00020600040101010101" pitchFamily="18" charset="-122"/>
              </a:defRPr>
            </a:lvl1pPr>
          </a:lstStyle>
          <a:p>
            <a:r>
              <a:rPr lang="zh-CN" altLang="en-US" b="0">
                <a:latin typeface="Arial" panose="020B0604020202020204" pitchFamily="34" charset="0"/>
                <a:sym typeface="Arial" panose="020B0604020202020204" pitchFamily="34" charset="0"/>
              </a:rPr>
              <a:t>例文引路</a:t>
            </a:r>
            <a:r>
              <a:rPr lang="en-US" altLang="zh-CN" b="0"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en-US" altLang="zh-CN" b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16660" y="1121410"/>
            <a:ext cx="9924415" cy="4615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要设计一个室外的雾霾克星。它的外形像一个摩天轮。这座摩天轮如同巨无霸一样高耸入云，直径有110米，最高处可达128米，周边悬挂着一个个透明的玻璃座舱，里面有冷暖空调、液晶电视、对讲机等。每一个座舱最多可容纳14名游客。从外形上看，它跟游乐场的摩天轮是一样的，可以坐在里面欣赏城市的景色。每到夜晚，摩天轮上的灯都亮了，五光十色，好看极了。</a:t>
            </a:r>
            <a:endParaRPr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0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264"/>
  <p:tag name="KSO_WM_TEMPLATE_MASTER_THUMB_INDEX" val="12"/>
  <p:tag name="KSO_WM_TEMPLATE_MASTER_TYPE" val="1"/>
  <p:tag name="KSO_WM_TEMPLATE_SUBCATEGORY" val="0"/>
  <p:tag name="KSO_WM_TEMPLATE_THUMBS_INDEX" val="1、4、8、9、13、15、16、17、18、20、21、22、23、25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蓝色卡通教育培训模板"/>
  <p:tag name="KSO_WM_UNIT_TYPE" val="a"/>
  <p:tag name="KSO_WM_UNIT_VALUE" val="12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您的正文已经简明扼要，但信息却错综复杂，需要用更多的文字来表述。"/>
  <p:tag name="KSO_WM_UNIT_TYPE" val="b"/>
  <p:tag name="KSO_WM_UNIT_VALUE" val="58"/>
</p:tagLst>
</file>

<file path=ppt/tags/tag127.xml><?xml version="1.0" encoding="utf-8"?>
<p:tagLst xmlns:p="http://schemas.openxmlformats.org/presentationml/2006/main">
  <p:tag name="KSO_WM_BEAUTIFY_FLAG" val="#wm#"/>
  <p:tag name="KSO_WM_SLIDE_ID" val="custom20205264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5264"/>
  <p:tag name="KSO_WM_TEMPLATE_MASTER_THUMB_INDEX" val="12"/>
  <p:tag name="KSO_WM_TEMPLATE_MASTER_TYPE" val="1"/>
  <p:tag name="KSO_WM_TEMPLATE_SUBCATEGORY" val="0"/>
  <p:tag name="KSO_WM_TEMPLATE_THUMBS_INDEX" val="1、4、8、9、13、15、16、17、18、20、21、22、23、25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64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25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看"/>
  <p:tag name="KSO_WM_UNIT_TYPE" val="a"/>
  <p:tag name="KSO_WM_UNIT_VALUE" val="8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ID" val="custom20205264_25"/>
  <p:tag name="KSO_WM_SLIDE_INDEX" val="2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7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YPE" val="a"/>
  <p:tag name="KSO_WM_UNIT_VALUE" val="11"/>
</p:tagLst>
</file>

<file path=ppt/tags/tag132.xml><?xml version="1.0" encoding="utf-8"?>
<p:tagLst xmlns:p="http://schemas.openxmlformats.org/presentationml/2006/main">
  <p:tag name="KSO_WM_BEAUTIFY_FLAG" val="#wm#"/>
  <p:tag name="KSO_WM_SLIDE_ID" val="custom20205264_7"/>
  <p:tag name="KSO_WM_SLIDE_INDEX" val="7"/>
  <p:tag name="KSO_WM_SLIDE_ITEM_CNT" val="0"/>
  <p:tag name="KSO_WM_SLIDE_LAYOUT" val="a_e"/>
  <p:tag name="KSO_WM_SLIDE_LAYOUT_CNT" val="1_1"/>
  <p:tag name="KSO_WM_SLIDE_SUBTYPE" val="pureTxt"/>
  <p:tag name="KSO_WM_SLIDE_TYPE" val="sectionTitl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3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l_h_a*1_1_1"/>
  <p:tag name="KSO_WM_UNIT_INDEX" val="1_1_1"/>
  <p:tag name="KSO_WM_UNIT_ISCONTENTSTITLE" val="0"/>
  <p:tag name="KSO_WM_UNIT_ISNUMDGMTITLE" val="0"/>
  <p:tag name="KSO_WM_UNIT_LAYERLEVEL" val="1_1_1"/>
  <p:tag name="KSO_WM_UNIT_NOCLEAR" val="0"/>
  <p:tag name="KSO_WM_UNIT_PRESET_TEXT" val="单击此处添加标题内容"/>
  <p:tag name="KSO_WM_UNIT_TEXT_FILL_FORE_SCHEMECOLOR_INDEX" val="13"/>
  <p:tag name="KSO_WM_UNIT_TEXT_FILL_TYPE" val="1"/>
  <p:tag name="KSO_WM_UNIT_TYPE" val="l_h_a"/>
  <p:tag name="KSO_WM_UNIT_USESOURCEFORMAT_APPLY" val="1"/>
</p:tagLst>
</file>

<file path=ppt/tags/tag13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l_h_a*1_2_1"/>
  <p:tag name="KSO_WM_UNIT_INDEX" val="1_2_1"/>
  <p:tag name="KSO_WM_UNIT_ISCONTENTSTITLE" val="0"/>
  <p:tag name="KSO_WM_UNIT_ISNUMDGMTITLE" val="0"/>
  <p:tag name="KSO_WM_UNIT_LAYERLEVEL" val="1_1_1"/>
  <p:tag name="KSO_WM_UNIT_NOCLEAR" val="0"/>
  <p:tag name="KSO_WM_UNIT_PRESET_TEXT" val="单击此处添加标题内容"/>
  <p:tag name="KSO_WM_UNIT_TEXT_FILL_FORE_SCHEMECOLOR_INDEX" val="13"/>
  <p:tag name="KSO_WM_UNIT_TEXT_FILL_TYPE" val="1"/>
  <p:tag name="KSO_WM_UNIT_TYPE" val="l_h_a"/>
  <p:tag name="KSO_WM_UNIT_USESOURCEFORMAT_APPLY" val="1"/>
</p:tagLst>
</file>

<file path=ppt/tags/tag135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l_h_i*1_1_1"/>
  <p:tag name="KSO_WM_UNIT_INDEX" val="1_1_1"/>
  <p:tag name="KSO_WM_UNIT_LAYERLEVEL" val="1_1_1"/>
  <p:tag name="KSO_WM_UNIT_TYPE" val="l_h_i"/>
  <p:tag name="KSO_WM_UNIT_USESOURCEFORMAT_APPLY" val="1"/>
</p:tagLst>
</file>

<file path=ppt/tags/tag13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l_h_i*1_2_1"/>
  <p:tag name="KSO_WM_UNIT_INDEX" val="1_2_1"/>
  <p:tag name="KSO_WM_UNIT_LAYERLEVEL" val="1_1_1"/>
  <p:tag name="KSO_WM_UNIT_TYPE" val="l_h_i"/>
  <p:tag name="KSO_WM_UNIT_USESOURCEFORMAT_APPLY" val="1"/>
</p:tagLst>
</file>

<file path=ppt/tags/tag13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a*1"/>
  <p:tag name="KSO_WM_UNIT_INDEX" val="1"/>
  <p:tag name="KSO_WM_UNIT_ISCONTENTSTITLE" val="1"/>
  <p:tag name="KSO_WM_UNIT_ISNUMDGMTITLE" val="0"/>
  <p:tag name="KSO_WM_UNIT_LAYERLEVEL" val="1"/>
  <p:tag name="KSO_WM_UNIT_NOCLEAR" val="0"/>
  <p:tag name="KSO_WM_UNIT_PRESET_TEXT" val="目录"/>
  <p:tag name="KSO_WM_UNIT_TEXT_FILL_FORE_SCHEMECOLOR_INDEX" val="8"/>
  <p:tag name="KSO_WM_UNIT_TEXT_FILL_TYPE" val="1"/>
  <p:tag name="KSO_WM_UNIT_TYPE" val="a"/>
  <p:tag name="KSO_WM_UNIT_USESOURCEFORMAT_APPLY" val="1"/>
  <p:tag name="KSO_WM_UNIT_VALUE" val="5"/>
</p:tagLst>
</file>

<file path=ppt/tags/tag138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20205264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64"/>
</p:tagLst>
</file>

<file path=ppt/tags/tag14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a*1"/>
  <p:tag name="KSO_WM_UNIT_INDEX" val="1"/>
  <p:tag name="KSO_WM_UNIT_ISCONTENTSTITLE" val="1"/>
  <p:tag name="KSO_WM_UNIT_ISNUMDGMTITLE" val="0"/>
  <p:tag name="KSO_WM_UNIT_LAYERLEVEL" val="1"/>
  <p:tag name="KSO_WM_UNIT_NOCLEAR" val="0"/>
  <p:tag name="KSO_WM_UNIT_PRESET_TEXT" val="目录"/>
  <p:tag name="KSO_WM_UNIT_TEXT_FILL_FORE_SCHEMECOLOR_INDEX" val="8"/>
  <p:tag name="KSO_WM_UNIT_TEXT_FILL_TYPE" val="1"/>
  <p:tag name="KSO_WM_UNIT_TYPE" val="a"/>
  <p:tag name="KSO_WM_UNIT_USESOURCEFORMAT_APPLY" val="1"/>
  <p:tag name="KSO_WM_UNIT_VALUE" val="5"/>
</p:tagLst>
</file>

<file path=ppt/tags/tag142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4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a*1"/>
  <p:tag name="KSO_WM_UNIT_INDEX" val="1"/>
  <p:tag name="KSO_WM_UNIT_ISCONTENTSTITLE" val="1"/>
  <p:tag name="KSO_WM_UNIT_ISNUMDGMTITLE" val="0"/>
  <p:tag name="KSO_WM_UNIT_LAYERLEVEL" val="1"/>
  <p:tag name="KSO_WM_UNIT_NOCLEAR" val="0"/>
  <p:tag name="KSO_WM_UNIT_PRESET_TEXT" val="目录"/>
  <p:tag name="KSO_WM_UNIT_TEXT_FILL_FORE_SCHEMECOLOR_INDEX" val="8"/>
  <p:tag name="KSO_WM_UNIT_TEXT_FILL_TYPE" val="1"/>
  <p:tag name="KSO_WM_UNIT_TYPE" val="a"/>
  <p:tag name="KSO_WM_UNIT_USESOURCEFORMAT_APPLY" val="1"/>
  <p:tag name="KSO_WM_UNIT_VALUE" val="5"/>
</p:tagLst>
</file>

<file path=ppt/tags/tag144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45.xml><?xml version="1.0" encoding="utf-8"?>
<p:tagLst xmlns:p="http://schemas.openxmlformats.org/presentationml/2006/main">
  <p:tag name="KSO_WM_BEAUTIFY_FLAG" val="#wm#"/>
  <p:tag name="KSO_WM_SLIDE_ID" val="custom20205264_25"/>
  <p:tag name="KSO_WM_SLIDE_INDEX" val="2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64"/>
  <p:tag name="KSO_WM_UNIT_COMPATIBLE" val="1"/>
  <p:tag name="KSO_WM_UNIT_DIAGRAM_ISNUMVISUAL" val="0"/>
  <p:tag name="KSO_WM_UNIT_DIAGRAM_ISREFERUNIT" val="0"/>
  <p:tag name="KSO_WM_UNIT_HIGHLIGHT" val="0"/>
  <p:tag name="KSO_WM_UNIT_ID" val="custom20205264_7*e*1"/>
  <p:tag name="KSO_WM_UNIT_INDEX" val="1"/>
  <p:tag name="KSO_WM_UNIT_LAYERLEVEL" val="1"/>
  <p:tag name="KSO_WM_UNIT_NOCLEAR" val="0"/>
  <p:tag name="KSO_WM_UNIT_PRESET_TEXT" val="PART.01"/>
  <p:tag name="KSO_WM_UNIT_TYPE" val="e"/>
  <p:tag name="KSO_WM_UNIT_VALUE" val="9"/>
</p:tagLst>
</file>

<file path=ppt/tags/tag147.xml><?xml version="1.0" encoding="utf-8"?>
<p:tagLst xmlns:p="http://schemas.openxmlformats.org/presentationml/2006/main">
  <p:tag name="KSO_WM_BEAUTIFY_FLAG" val="#wm#"/>
  <p:tag name="KSO_WM_SLIDE_ID" val="custom20205264_7"/>
  <p:tag name="KSO_WM_SLIDE_INDEX" val="7"/>
  <p:tag name="KSO_WM_SLIDE_ITEM_CNT" val="0"/>
  <p:tag name="KSO_WM_SLIDE_LAYOUT" val="a_e"/>
  <p:tag name="KSO_WM_SLIDE_LAYOUT_CNT" val="1_1"/>
  <p:tag name="KSO_WM_SLIDE_SUBTYPE" val="pureTxt"/>
  <p:tag name="KSO_WM_SLIDE_TYPE" val="sectionTitl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4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5264"/>
  <p:tag name="KSO_WM_UNIT_COMPATIBLE" val="0"/>
  <p:tag name="KSO_WM_UNIT_DIAGRAM_ISNUMVISUAL" val="0"/>
  <p:tag name="KSO_WM_UNIT_DIAGRAM_ISREFERUNIT" val="0"/>
  <p:tag name="KSO_WM_UNIT_HIGHLIGHT" val="0"/>
  <p:tag name="KSO_WM_UNIT_ID" val="custom20205264_4*a*1"/>
  <p:tag name="KSO_WM_UNIT_INDEX" val="1"/>
  <p:tag name="KSO_WM_UNIT_ISCONTENTSTITLE" val="1"/>
  <p:tag name="KSO_WM_UNIT_ISNUMDGMTITLE" val="0"/>
  <p:tag name="KSO_WM_UNIT_LAYERLEVEL" val="1"/>
  <p:tag name="KSO_WM_UNIT_NOCLEAR" val="0"/>
  <p:tag name="KSO_WM_UNIT_PRESET_TEXT" val="目录"/>
  <p:tag name="KSO_WM_UNIT_TEXT_FILL_FORE_SCHEMECOLOR_INDEX" val="8"/>
  <p:tag name="KSO_WM_UNIT_TEXT_FILL_TYPE" val="1"/>
  <p:tag name="KSO_WM_UNIT_TYPE" val="a"/>
  <p:tag name="KSO_WM_UNIT_USESOURCEFORMAT_APPLY" val="1"/>
  <p:tag name="KSO_WM_UNIT_VALUE" val="5"/>
</p:tagLst>
</file>

<file path=ppt/tags/tag149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51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5264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264"/>
</p:tagLst>
</file>

<file path=ppt/tags/tag153.xml><?xml version="1.0" encoding="utf-8"?>
<p:tagLst xmlns:p="http://schemas.openxmlformats.org/presentationml/2006/main">
  <p:tag name="KSO_WM_BEAUTIFY_FLAG" val="#wm#"/>
  <p:tag name="KSO_WM_SLIDE_ID" val="custom20205264_25"/>
  <p:tag name="KSO_WM_SLIDE_INDEX" val="2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54.xml><?xml version="1.0" encoding="utf-8"?>
<p:tagLst xmlns:p="http://schemas.openxmlformats.org/presentationml/2006/main">
  <p:tag name="KSO_WM_BEAUTIFY_FLAG" val="#wm#"/>
  <p:tag name="KSO_WM_SLIDE_ID" val="custom20205264_25"/>
  <p:tag name="KSO_WM_SLIDE_INDEX" val="2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5264"/>
  <p:tag name="KSO_WM_TEMPLATE_MASTER_TYPE" val="1"/>
  <p:tag name="KSO_WM_TEMPLATE_SUBCATEGORY" val="0"/>
</p:tagLst>
</file>

<file path=ppt/tags/tag15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8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022424">
      <a:dk1>
        <a:sysClr val="windowText" lastClr="000000"/>
      </a:dk1>
      <a:lt1>
        <a:sysClr val="window" lastClr="FFFFFF"/>
      </a:lt1>
      <a:dk2>
        <a:srgbClr val="EFEDFC"/>
      </a:dk2>
      <a:lt2>
        <a:srgbClr val="FFFFFF"/>
      </a:lt2>
      <a:accent1>
        <a:srgbClr val="7876D1"/>
      </a:accent1>
      <a:accent2>
        <a:srgbClr val="8A76BF"/>
      </a:accent2>
      <a:accent3>
        <a:srgbClr val="9C77AD"/>
      </a:accent3>
      <a:accent4>
        <a:srgbClr val="AD779A"/>
      </a:accent4>
      <a:accent5>
        <a:srgbClr val="BF7888"/>
      </a:accent5>
      <a:accent6>
        <a:srgbClr val="D17876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1455</Words>
  <Application>WPS 演示</Application>
  <PresentationFormat/>
  <Paragraphs>60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幼圆</vt:lpstr>
      <vt:lpstr>汉仪乐喵体W</vt:lpstr>
      <vt:lpstr>微软雅黑</vt:lpstr>
      <vt:lpstr>方正粗黑宋简体</vt:lpstr>
      <vt:lpstr>楷体</vt:lpstr>
      <vt:lpstr>Arial Unicode MS</vt:lpstr>
      <vt:lpstr>Office 主题​​</vt:lpstr>
      <vt:lpstr>我的奇思妙想</vt:lpstr>
      <vt:lpstr>PowerPoint 演示文稿</vt:lpstr>
      <vt:lpstr>展开想象，介绍外形    </vt:lpstr>
      <vt:lpstr>    你想“发明”什么神奇的事物呢？</vt:lpstr>
      <vt:lpstr>PowerPoint 演示文稿</vt:lpstr>
      <vt:lpstr>搭建写作框架</vt:lpstr>
      <vt:lpstr>完成初步构思</vt:lpstr>
      <vt:lpstr>PowerPoint 演示文稿</vt:lpstr>
      <vt:lpstr>PowerPoint 演示文稿</vt:lpstr>
      <vt:lpstr>脑洞大开，大胆想象</vt:lpstr>
      <vt:lpstr>“会飞的木屋”可以居住，能自动除尘、自动报警，能带着你环游世界、遨游太空；“时空穿梭机”能带着你回到中生代，和恐龙嬉戏，又飞向未来，看到五十年后的自己…… </vt:lpstr>
      <vt:lpstr>PowerPoint 演示文稿</vt:lpstr>
      <vt:lpstr>PowerPoint 演示文稿</vt:lpstr>
      <vt:lpstr>PowerPoint 演示文稿</vt:lpstr>
      <vt:lpstr>      1.摇杆用来控制乌云们的前进方向，乌云们会随之跟着向各个方向前进。      2.摇杆用来控制乌云们的前进方向，摇杆滑向前，乌云们就急速向前飘动，摇杆滑向后，乌云们就快速向后移动。摇杆向前后左右四个方向转动；乌云们也会随之跟着向各个方向前进。</vt:lpstr>
      <vt:lpstr>完善全篇，写成习作</vt:lpstr>
      <vt:lpstr>完善全篇，写成习作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2021-03-15T21:21:00Z</cp:lastPrinted>
  <dcterms:created xsi:type="dcterms:W3CDTF">2021-03-15T21:21:00Z</dcterms:created>
  <dcterms:modified xsi:type="dcterms:W3CDTF">2021-10-22T04:41:16Z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0C475A3B23A84C0D9318C10A9D4BABBA</vt:lpwstr>
  </property>
  <property fmtid="{D5CDD505-2E9C-101B-9397-08002B2CF9AE}" pid="7" name="KSOProductBuildVer">
    <vt:lpwstr>2052-11.1.0.10938</vt:lpwstr>
  </property>
</Properties>
</file>