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9" r:id="rId3"/>
    <p:sldId id="265" r:id="rId4"/>
    <p:sldId id="281" r:id="rId5"/>
    <p:sldId id="266" r:id="rId6"/>
    <p:sldId id="267" r:id="rId7"/>
    <p:sldId id="268" r:id="rId8"/>
    <p:sldId id="284" r:id="rId9"/>
    <p:sldId id="270" r:id="rId10"/>
    <p:sldId id="293" r:id="rId11"/>
    <p:sldId id="285" r:id="rId12"/>
    <p:sldId id="271" r:id="rId13"/>
    <p:sldId id="272" r:id="rId14"/>
    <p:sldId id="286" r:id="rId15"/>
    <p:sldId id="273" r:id="rId16"/>
    <p:sldId id="274" r:id="rId17"/>
  </p:sldIdLst>
  <p:sldSz cx="13716000" cy="10287000"/>
  <p:notesSz cx="6858000" cy="9144000"/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056" y="-96"/>
      </p:cViewPr>
      <p:guideLst>
        <p:guide orient="horz" pos="324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image" Target="../media/image1.pn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image" Target="../media/image2.png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image" Target="../media/image1.png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3" Type="http://schemas.openxmlformats.org/officeDocument/2006/relationships/tags" Target="../tags/tag91.xml"/><Relationship Id="rId12" Type="http://schemas.openxmlformats.org/officeDocument/2006/relationships/tags" Target="../tags/tag9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2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image" Target="../media/image2.png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0" Type="http://schemas.openxmlformats.org/officeDocument/2006/relationships/tags" Target="../tags/tag10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0.xml"/><Relationship Id="rId8" Type="http://schemas.openxmlformats.org/officeDocument/2006/relationships/tags" Target="../tags/tag109.xml"/><Relationship Id="rId7" Type="http://schemas.openxmlformats.org/officeDocument/2006/relationships/tags" Target="../tags/tag108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3" Type="http://schemas.openxmlformats.org/officeDocument/2006/relationships/image" Target="../media/image2.png"/><Relationship Id="rId2" Type="http://schemas.openxmlformats.org/officeDocument/2006/relationships/tags" Target="../tags/tag104.xml"/><Relationship Id="rId10" Type="http://schemas.openxmlformats.org/officeDocument/2006/relationships/tags" Target="../tags/tag11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tags" Target="../tags/tag117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image" Target="../media/image2.png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0" Type="http://schemas.openxmlformats.org/officeDocument/2006/relationships/tags" Target="../tags/tag119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image" Target="../media/image2.png"/><Relationship Id="rId2" Type="http://schemas.openxmlformats.org/officeDocument/2006/relationships/tags" Target="../tags/tag120.xml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2" Type="http://schemas.openxmlformats.org/officeDocument/2006/relationships/image" Target="../media/image8.png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image" Target="../media/image10.png"/><Relationship Id="rId6" Type="http://schemas.openxmlformats.org/officeDocument/2006/relationships/tags" Target="../tags/tag141.xml"/><Relationship Id="rId5" Type="http://schemas.openxmlformats.org/officeDocument/2006/relationships/image" Target="../media/image9.png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22.xml"/><Relationship Id="rId7" Type="http://schemas.openxmlformats.org/officeDocument/2006/relationships/image" Target="../media/image3.png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5" Type="http://schemas.openxmlformats.org/officeDocument/2006/relationships/tags" Target="../tags/tag27.xml"/><Relationship Id="rId14" Type="http://schemas.openxmlformats.org/officeDocument/2006/relationships/tags" Target="../tags/tag26.xml"/><Relationship Id="rId13" Type="http://schemas.openxmlformats.org/officeDocument/2006/relationships/tags" Target="../tags/tag25.xml"/><Relationship Id="rId12" Type="http://schemas.openxmlformats.org/officeDocument/2006/relationships/tags" Target="../tags/tag24.xml"/><Relationship Id="rId11" Type="http://schemas.openxmlformats.org/officeDocument/2006/relationships/image" Target="../media/image5.png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image" Target="../media/image2.png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1.xml"/><Relationship Id="rId8" Type="http://schemas.openxmlformats.org/officeDocument/2006/relationships/tags" Target="../tags/tag40.xml"/><Relationship Id="rId7" Type="http://schemas.openxmlformats.org/officeDocument/2006/relationships/tags" Target="../tags/tag39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image" Target="../media/image2.png"/><Relationship Id="rId2" Type="http://schemas.openxmlformats.org/officeDocument/2006/relationships/tags" Target="../tags/tag35.xml"/><Relationship Id="rId11" Type="http://schemas.openxmlformats.org/officeDocument/2006/relationships/tags" Target="../tags/tag43.xml"/><Relationship Id="rId10" Type="http://schemas.openxmlformats.org/officeDocument/2006/relationships/tags" Target="../tags/tag4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49.xml"/><Relationship Id="rId7" Type="http://schemas.openxmlformats.org/officeDocument/2006/relationships/image" Target="../media/image6.png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3" Type="http://schemas.openxmlformats.org/officeDocument/2006/relationships/tags" Target="../tags/tag53.xml"/><Relationship Id="rId12" Type="http://schemas.openxmlformats.org/officeDocument/2006/relationships/tags" Target="../tags/tag52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image" Target="../media/image2.png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image" Target="../media/image2.png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image" Target="../media/image2.png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0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6858000" cy="10287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/>
          </a:p>
        </p:txBody>
      </p:sp>
      <p:sp>
        <p:nvSpPr>
          <p:cNvPr id="11" name="矩形 10"/>
          <p:cNvSpPr/>
          <p:nvPr>
            <p:custDataLst>
              <p:tags r:id="rId3"/>
            </p:custDataLst>
          </p:nvPr>
        </p:nvSpPr>
        <p:spPr>
          <a:xfrm>
            <a:off x="652939" y="889635"/>
            <a:ext cx="12409408" cy="85077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12838748" y="6336983"/>
            <a:ext cx="430054" cy="2187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/>
          </a:p>
        </p:txBody>
      </p:sp>
      <p:sp>
        <p:nvSpPr>
          <p:cNvPr id="13" name="矩形 12"/>
          <p:cNvSpPr/>
          <p:nvPr>
            <p:custDataLst>
              <p:tags r:id="rId5"/>
            </p:custDataLst>
          </p:nvPr>
        </p:nvSpPr>
        <p:spPr>
          <a:xfrm>
            <a:off x="5269230" y="2062163"/>
            <a:ext cx="3177540" cy="6163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/>
          <a:srcRect/>
          <a:stretch>
            <a:fillRect/>
          </a:stretch>
        </p:blipFill>
        <p:spPr>
          <a:xfrm>
            <a:off x="7252335" y="889635"/>
            <a:ext cx="2378869" cy="3311843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1"/>
            </p:custDataLst>
          </p:nvPr>
        </p:nvSpPr>
        <p:spPr>
          <a:xfrm>
            <a:off x="5280437" y="2061740"/>
            <a:ext cx="1795137" cy="6163520"/>
          </a:xfrm>
        </p:spPr>
        <p:txBody>
          <a:bodyPr lIns="90170" tIns="46990" rIns="90170" bIns="46990" anchor="t" anchorCtr="0">
            <a:normAutofit/>
          </a:bodyPr>
          <a:lstStyle>
            <a:lvl1pPr algn="ctr">
              <a:defRPr sz="7425" spc="600" baseline="0"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2"/>
            </p:custDataLst>
          </p:nvPr>
        </p:nvSpPr>
        <p:spPr>
          <a:xfrm>
            <a:off x="7459425" y="4731233"/>
            <a:ext cx="501542" cy="3008784"/>
          </a:xfrm>
          <a:ln>
            <a:solidFill>
              <a:schemeClr val="tx1"/>
            </a:solidFill>
          </a:ln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7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zh-CN" altLang="en-US" dirty="0"/>
              <a:t>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322183" y="2"/>
            <a:ext cx="13185561" cy="9877424"/>
            <a:chOff x="286385" y="1"/>
            <a:chExt cx="11720499" cy="6584949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altLang="zh-CN" sz="100" dirty="0"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/>
            <a:srcRect/>
            <a:stretch>
              <a:fillRect/>
            </a:stretch>
          </p:blipFill>
          <p:spPr>
            <a:xfrm>
              <a:off x="11159130" y="1"/>
              <a:ext cx="847754" cy="885198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753671" y="1428762"/>
            <a:ext cx="12208767" cy="8083361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3268928" cy="10287000"/>
            <a:chOff x="0" y="0"/>
            <a:chExt cx="11794603" cy="6858000"/>
          </a:xfrm>
        </p:grpSpPr>
        <p:grpSp>
          <p:nvGrpSpPr>
            <p:cNvPr id="6" name="组合 5"/>
            <p:cNvGrpSpPr/>
            <p:nvPr userDrawn="1"/>
          </p:nvGrpSpPr>
          <p:grpSpPr>
            <a:xfrm>
              <a:off x="0" y="0"/>
              <a:ext cx="11794603" cy="6858000"/>
              <a:chOff x="0" y="0"/>
              <a:chExt cx="11794603" cy="6858000"/>
            </a:xfrm>
          </p:grpSpPr>
          <p:sp>
            <p:nvSpPr>
              <p:cNvPr id="7" name="矩形 6"/>
              <p:cNvSpPr/>
              <p:nvPr>
                <p:custDataLst>
                  <p:tags r:id="rId3"/>
                </p:custDataLst>
              </p:nvPr>
            </p:nvSpPr>
            <p:spPr>
              <a:xfrm>
                <a:off x="0" y="0"/>
                <a:ext cx="609600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 dirty="0"/>
              </a:p>
            </p:txBody>
          </p:sp>
          <p:sp>
            <p:nvSpPr>
              <p:cNvPr id="8" name="矩形 7"/>
              <p:cNvSpPr/>
              <p:nvPr>
                <p:custDataLst>
                  <p:tags r:id="rId4"/>
                </p:custDataLst>
              </p:nvPr>
            </p:nvSpPr>
            <p:spPr>
              <a:xfrm>
                <a:off x="580664" y="593203"/>
                <a:ext cx="11030673" cy="567159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/>
              </a:p>
            </p:txBody>
          </p:sp>
          <p:sp>
            <p:nvSpPr>
              <p:cNvPr id="9" name="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11412638" y="4224762"/>
                <a:ext cx="381965" cy="145841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 dirty="0"/>
              </a:p>
            </p:txBody>
          </p:sp>
          <p:pic>
            <p:nvPicPr>
              <p:cNvPr id="10" name="图片 9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 rotWithShape="1">
              <a:blip r:embed="rId7"/>
              <a:srcRect/>
              <a:stretch>
                <a:fillRect/>
              </a:stretch>
            </p:blipFill>
            <p:spPr>
              <a:xfrm>
                <a:off x="6446372" y="593203"/>
                <a:ext cx="2114479" cy="2207871"/>
              </a:xfrm>
              <a:prstGeom prst="rect">
                <a:avLst/>
              </a:prstGeom>
            </p:spPr>
          </p:pic>
        </p:grpSp>
        <p:sp>
          <p:nvSpPr>
            <p:cNvPr id="11" name="矩形 10"/>
            <p:cNvSpPr/>
            <p:nvPr userDrawn="1">
              <p:custDataLst>
                <p:tags r:id="rId8"/>
              </p:custDataLst>
            </p:nvPr>
          </p:nvSpPr>
          <p:spPr>
            <a:xfrm>
              <a:off x="4683889" y="1374494"/>
              <a:ext cx="2824223" cy="41090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5377821" y="2306384"/>
            <a:ext cx="1560958" cy="5713667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75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7" name="竖排文字占位符 16"/>
          <p:cNvSpPr>
            <a:spLocks noGrp="1"/>
          </p:cNvSpPr>
          <p:nvPr>
            <p:ph type="body" orient="vert" sz="quarter" idx="13" hasCustomPrompt="1"/>
            <p:custDataLst>
              <p:tags r:id="rId13"/>
            </p:custDataLst>
          </p:nvPr>
        </p:nvSpPr>
        <p:spPr>
          <a:xfrm>
            <a:off x="7419887" y="4472532"/>
            <a:ext cx="568384" cy="3481806"/>
          </a:xfrm>
        </p:spPr>
        <p:txBody>
          <a:bodyPr vert="eaVert" lIns="90000" tIns="46800" rIns="90000" bIns="46800">
            <a:normAutofit/>
          </a:bodyPr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5pPr marL="20574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12554021" y="2"/>
            <a:ext cx="953723" cy="1327797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322183" y="2"/>
            <a:ext cx="13185561" cy="9877424"/>
            <a:chOff x="286385" y="1"/>
            <a:chExt cx="11720499" cy="6584949"/>
          </a:xfrm>
        </p:grpSpPr>
        <p:sp>
          <p:nvSpPr>
            <p:cNvPr id="6" name="矩形 5"/>
            <p:cNvSpPr/>
            <p:nvPr userDrawn="1">
              <p:custDataLst>
                <p:tags r:id="rId3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altLang="zh-CN" sz="100" dirty="0">
                <a:sym typeface="+mn-ea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/>
            <a:srcRect/>
            <a:stretch>
              <a:fillRect/>
            </a:stretch>
          </p:blipFill>
          <p:spPr>
            <a:xfrm>
              <a:off x="11159130" y="1"/>
              <a:ext cx="847754" cy="885198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441800" y="1873800"/>
            <a:ext cx="10829700" cy="10854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441252" y="3245400"/>
            <a:ext cx="10829925" cy="5167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12554021" y="2"/>
            <a:ext cx="953723" cy="1327797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2143" y="-6667"/>
            <a:ext cx="5511403" cy="1029938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56100" y="1155600"/>
            <a:ext cx="4455000" cy="1323000"/>
          </a:xfrm>
        </p:spPr>
        <p:txBody>
          <a:bodyPr anchor="ctr"/>
          <a:lstStyle>
            <a:lvl1pPr>
              <a:defRPr sz="4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60150" y="2646000"/>
            <a:ext cx="4450950" cy="6139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738850" y="1154907"/>
            <a:ext cx="7290000" cy="7631906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3716000" cy="3996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>
            <a:off x="12554021" y="2"/>
            <a:ext cx="953723" cy="13277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88500" y="1171800"/>
            <a:ext cx="12348450" cy="939600"/>
          </a:xfrm>
        </p:spPr>
        <p:txBody>
          <a:bodyPr anchor="ctr"/>
          <a:lstStyle>
            <a:lvl1pPr algn="ctr">
              <a:defRPr sz="4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88500" y="2489400"/>
            <a:ext cx="12347972" cy="1242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89372" y="4212000"/>
            <a:ext cx="12336300" cy="5146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12554021" y="2"/>
            <a:ext cx="953723" cy="1327797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7543802"/>
            <a:ext cx="13716000" cy="27431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80400" y="1004400"/>
            <a:ext cx="12348450" cy="8478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80442" y="2521800"/>
            <a:ext cx="12364650" cy="4816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668250" y="7770600"/>
            <a:ext cx="12376800" cy="15174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1905"/>
            <a:ext cx="13716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52050" y="356400"/>
            <a:ext cx="12417300" cy="662946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52050" y="2494800"/>
            <a:ext cx="6010200" cy="434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7022700" y="2494800"/>
            <a:ext cx="6038550" cy="434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643950" y="7225200"/>
            <a:ext cx="6010200" cy="1171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7034850" y="7219800"/>
            <a:ext cx="6038550" cy="1171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11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12146327" y="0"/>
            <a:ext cx="1361418" cy="18953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1438836"/>
            <a:ext cx="13716000" cy="740933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>
              <a:sym typeface="+mn-ea"/>
            </a:endParaRPr>
          </a:p>
        </p:txBody>
      </p:sp>
      <p:grpSp>
        <p:nvGrpSpPr>
          <p:cNvPr id="9" name="组合 8"/>
          <p:cNvGrpSpPr/>
          <p:nvPr>
            <p:custDataLst>
              <p:tags r:id="rId3"/>
            </p:custDataLst>
          </p:nvPr>
        </p:nvGrpSpPr>
        <p:grpSpPr>
          <a:xfrm>
            <a:off x="141788" y="4033350"/>
            <a:ext cx="13570641" cy="2845118"/>
            <a:chOff x="126034" y="2688900"/>
            <a:chExt cx="12062792" cy="1896745"/>
          </a:xfrm>
        </p:grpSpPr>
        <p:pic>
          <p:nvPicPr>
            <p:cNvPr id="6" name="图片 5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/>
            <a:srcRect/>
            <a:stretch>
              <a:fillRect/>
            </a:stretch>
          </p:blipFill>
          <p:spPr>
            <a:xfrm>
              <a:off x="126034" y="2716273"/>
              <a:ext cx="1080465" cy="174899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 rotWithShape="1">
            <a:blip r:embed="rId7"/>
            <a:srcRect/>
            <a:stretch>
              <a:fillRect/>
            </a:stretch>
          </p:blipFill>
          <p:spPr>
            <a:xfrm>
              <a:off x="10305416" y="2688900"/>
              <a:ext cx="1883410" cy="189674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713150" y="2008800"/>
            <a:ext cx="10287000" cy="3580200"/>
          </a:xfrm>
        </p:spPr>
        <p:txBody>
          <a:bodyPr anchor="b"/>
          <a:lstStyle>
            <a:lvl1pPr algn="ctr">
              <a:defRPr sz="67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1712715" y="5794200"/>
            <a:ext cx="10287000" cy="2484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12554021" y="2"/>
            <a:ext cx="953723" cy="13277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53617" y="664851"/>
            <a:ext cx="12208767" cy="662946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753617" y="1428762"/>
            <a:ext cx="12208767" cy="8083361"/>
          </a:xfrm>
        </p:spPr>
        <p:txBody>
          <a:bodyPr vert="horz" lIns="90170" tIns="46990" rIns="90170" bIns="46990" rtlCol="0">
            <a:normAutofit/>
          </a:bodyPr>
          <a:lstStyle>
            <a:lvl1pPr marL="257175" marR="0" lvl="0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771525" marR="0" lvl="1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285875" marR="0" lvl="2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800225" marR="0" lvl="3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314575" marR="0" lvl="4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3507745" cy="10287000"/>
            <a:chOff x="0" y="0"/>
            <a:chExt cx="12006884" cy="6858000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11412638" y="4224762"/>
              <a:ext cx="381965" cy="14584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0" y="0"/>
              <a:ext cx="12006884" cy="6858000"/>
              <a:chOff x="0" y="0"/>
              <a:chExt cx="12006884" cy="685800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0" y="0"/>
                <a:ext cx="12006884" cy="6858000"/>
                <a:chOff x="0" y="0"/>
                <a:chExt cx="12006884" cy="6858000"/>
              </a:xfrm>
            </p:grpSpPr>
            <p:sp>
              <p:nvSpPr>
                <p:cNvPr id="12" name="矩形 11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0" y="0"/>
                  <a:ext cx="6096000" cy="6858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 dirty="0"/>
                </a:p>
              </p:txBody>
            </p:sp>
            <p:sp>
              <p:nvSpPr>
                <p:cNvPr id="13" name="矩形 12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580664" y="593203"/>
                  <a:ext cx="11030673" cy="5671595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/>
                </a:p>
              </p:txBody>
            </p:sp>
            <p:pic>
              <p:nvPicPr>
                <p:cNvPr id="14" name="图片 13"/>
                <p:cNvPicPr>
                  <a:picLocks noChangeAspect="1"/>
                </p:cNvPicPr>
                <p:nvPr>
                  <p:custDataLst>
                    <p:tags r:id="rId6"/>
                  </p:custDataLst>
                </p:nvPr>
              </p:nvPicPr>
              <p:blipFill rotWithShape="1">
                <a:blip r:embed="rId7"/>
                <a:srcRect/>
                <a:stretch>
                  <a:fillRect/>
                </a:stretch>
              </p:blipFill>
              <p:spPr>
                <a:xfrm>
                  <a:off x="580664" y="1886673"/>
                  <a:ext cx="4858137" cy="4674726"/>
                </a:xfrm>
                <a:prstGeom prst="rect">
                  <a:avLst/>
                </a:prstGeom>
              </p:spPr>
            </p:pic>
            <p:pic>
              <p:nvPicPr>
                <p:cNvPr id="15" name="图片 14"/>
                <p:cNvPicPr>
                  <a:picLocks noChangeAspect="1"/>
                </p:cNvPicPr>
                <p:nvPr>
                  <p:custDataLst>
                    <p:tags r:id="rId8"/>
                  </p:custDataLst>
                </p:nvPr>
              </p:nvPicPr>
              <p:blipFill rotWithShape="1">
                <a:blip r:embed="rId9"/>
                <a:srcRect/>
                <a:stretch>
                  <a:fillRect/>
                </a:stretch>
              </p:blipFill>
              <p:spPr>
                <a:xfrm>
                  <a:off x="10289803" y="0"/>
                  <a:ext cx="1717081" cy="1792921"/>
                </a:xfrm>
                <a:prstGeom prst="rect">
                  <a:avLst/>
                </a:prstGeom>
              </p:spPr>
            </p:pic>
          </p:grpSp>
          <p:pic>
            <p:nvPicPr>
              <p:cNvPr id="11" name="图片 10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11"/>
              <a:stretch>
                <a:fillRect/>
              </a:stretch>
            </p:blipFill>
            <p:spPr>
              <a:xfrm rot="19414000" flipH="1">
                <a:off x="4400402" y="3137998"/>
                <a:ext cx="352594" cy="582004"/>
              </a:xfrm>
              <a:prstGeom prst="rect">
                <a:avLst/>
              </a:prstGeom>
            </p:spPr>
          </p:pic>
        </p:grp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5"/>
            </p:custDataLst>
          </p:nvPr>
        </p:nvSpPr>
        <p:spPr>
          <a:xfrm>
            <a:off x="8519636" y="1856423"/>
            <a:ext cx="995124" cy="6668453"/>
          </a:xfrm>
        </p:spPr>
        <p:txBody>
          <a:bodyPr lIns="90000" tIns="46800" rIns="90000" bIns="46800" anchor="ctr" anchorCtr="0">
            <a:normAutofit/>
          </a:bodyPr>
          <a:lstStyle>
            <a:lvl1pPr>
              <a:defRPr sz="4050" u="none" strike="noStrike" kern="1200" cap="none" spc="3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12554021" y="2"/>
            <a:ext cx="953723" cy="13277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53617" y="664851"/>
            <a:ext cx="12208767" cy="662946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753671" y="1428762"/>
            <a:ext cx="5943647" cy="8083361"/>
          </a:xfrm>
        </p:spPr>
        <p:txBody>
          <a:bodyPr vert="horz" lIns="90170" tIns="46990" rIns="90170" bIns="46990" rtlCol="0">
            <a:normAutofit/>
          </a:bodyPr>
          <a:lstStyle>
            <a:lvl1pPr marL="257175" marR="0" lvl="0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771525" marR="0" lvl="1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285875" marR="0" lvl="2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800225" marR="0" lvl="3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314575" marR="0" lvl="4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7018737" y="1428762"/>
            <a:ext cx="5943647" cy="8083361"/>
          </a:xfrm>
        </p:spPr>
        <p:txBody>
          <a:bodyPr lIns="90170" tIns="46990" rIns="90170" bIns="46990">
            <a:normAutofit/>
          </a:bodyPr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12554021" y="2"/>
            <a:ext cx="953723" cy="13277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53617" y="664851"/>
            <a:ext cx="12208767" cy="662946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753671" y="1428762"/>
            <a:ext cx="5943647" cy="571505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25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753666" y="2109788"/>
            <a:ext cx="5943600" cy="7402128"/>
          </a:xfrm>
        </p:spPr>
        <p:txBody>
          <a:bodyPr vert="horz" lIns="90170" tIns="46990" rIns="90170" bIns="46990" rtlCol="0">
            <a:normAutofit/>
          </a:bodyPr>
          <a:lstStyle>
            <a:lvl1pPr marL="257175" marR="0" lvl="0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771525" marR="0" lvl="1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285875" marR="0" lvl="2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800225" marR="0" lvl="3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314575" marR="0" lvl="4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7015219" y="1428762"/>
            <a:ext cx="5943647" cy="571505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2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7015219" y="2109788"/>
            <a:ext cx="5943647" cy="7402128"/>
          </a:xfrm>
        </p:spPr>
        <p:txBody>
          <a:bodyPr vert="horz" lIns="90170" tIns="46990" rIns="90170" bIns="46990" rtlCol="0">
            <a:normAutofit/>
          </a:bodyPr>
          <a:lstStyle>
            <a:lvl1pPr marL="257175" marR="0" lvl="0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771525" marR="0" lvl="1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285875" marR="0" lvl="2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800225" marR="0" lvl="3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314575" marR="0" lvl="4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3268928" cy="10287000"/>
            <a:chOff x="0" y="0"/>
            <a:chExt cx="11794603" cy="6858000"/>
          </a:xfrm>
        </p:grpSpPr>
        <p:sp>
          <p:nvSpPr>
            <p:cNvPr id="7" name="矩形 6"/>
            <p:cNvSpPr/>
            <p:nvPr>
              <p:custDataLst>
                <p:tags r:id="rId3"/>
              </p:custDataLst>
            </p:nvPr>
          </p:nvSpPr>
          <p:spPr>
            <a:xfrm>
              <a:off x="11412638" y="4224762"/>
              <a:ext cx="381965" cy="14584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0" y="0"/>
              <a:ext cx="11611337" cy="6858000"/>
              <a:chOff x="0" y="0"/>
              <a:chExt cx="11611337" cy="6858000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0" y="0"/>
                <a:ext cx="11611337" cy="6858000"/>
                <a:chOff x="0" y="0"/>
                <a:chExt cx="11611337" cy="6858000"/>
              </a:xfrm>
            </p:grpSpPr>
            <p:sp>
              <p:nvSpPr>
                <p:cNvPr id="11" name="矩形 10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0" y="0"/>
                  <a:ext cx="6096000" cy="685800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 dirty="0"/>
                </a:p>
              </p:txBody>
            </p:sp>
            <p:sp>
              <p:nvSpPr>
                <p:cNvPr id="12" name="矩形 11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580664" y="593203"/>
                  <a:ext cx="11030673" cy="5671595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"/>
                </a:p>
              </p:txBody>
            </p:sp>
            <p:pic>
              <p:nvPicPr>
                <p:cNvPr id="13" name="图片 12"/>
                <p:cNvPicPr>
                  <a:picLocks noChangeAspect="1"/>
                </p:cNvPicPr>
                <p:nvPr>
                  <p:custDataLst>
                    <p:tags r:id="rId6"/>
                  </p:custDataLst>
                </p:nvPr>
              </p:nvPicPr>
              <p:blipFill rotWithShape="1">
                <a:blip r:embed="rId7" cstate="email"/>
                <a:srcRect/>
                <a:stretch>
                  <a:fillRect/>
                </a:stretch>
              </p:blipFill>
              <p:spPr>
                <a:xfrm>
                  <a:off x="1180616" y="2097979"/>
                  <a:ext cx="3784923" cy="4166820"/>
                </a:xfrm>
                <a:prstGeom prst="rect">
                  <a:avLst/>
                </a:prstGeom>
              </p:spPr>
            </p:pic>
          </p:grpSp>
          <p:pic>
            <p:nvPicPr>
              <p:cNvPr id="10" name="图片 9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9"/>
              <a:stretch>
                <a:fillRect/>
              </a:stretch>
            </p:blipFill>
            <p:spPr>
              <a:xfrm flipH="1">
                <a:off x="4476896" y="5150734"/>
                <a:ext cx="518030" cy="855079"/>
              </a:xfrm>
              <a:prstGeom prst="rect">
                <a:avLst/>
              </a:prstGeom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7071497" y="1380216"/>
            <a:ext cx="5554224" cy="662946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12554021" y="2"/>
            <a:ext cx="953723" cy="1327797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12554021" y="2"/>
            <a:ext cx="953723" cy="13277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753671" y="664851"/>
            <a:ext cx="12208767" cy="662946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753671" y="1428762"/>
            <a:ext cx="5943647" cy="8083361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771525" marR="0" lvl="1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8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285875" marR="0" lvl="2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800225" marR="0" lvl="3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314575" marR="0" lvl="4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7018791" y="1428762"/>
            <a:ext cx="5943647" cy="8083361"/>
          </a:xfrm>
        </p:spPr>
        <p:txBody>
          <a:bodyPr vert="horz" lIns="90170" tIns="46990" rIns="90170" bIns="46990" rtlCol="0">
            <a:normAutofit/>
          </a:bodyPr>
          <a:lstStyle>
            <a:lvl1pPr marL="257175" marR="0" lvl="0" indent="-257175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322183" y="2"/>
            <a:ext cx="13185561" cy="9877424"/>
            <a:chOff x="286385" y="1"/>
            <a:chExt cx="11720499" cy="6584949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altLang="zh-CN" sz="100" dirty="0"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/>
            <a:srcRect/>
            <a:stretch>
              <a:fillRect/>
            </a:stretch>
          </p:blipFill>
          <p:spPr>
            <a:xfrm>
              <a:off x="11159130" y="1"/>
              <a:ext cx="847754" cy="885198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11892527" y="1428762"/>
            <a:ext cx="1069857" cy="8083361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7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753666" y="1428750"/>
            <a:ext cx="11056614" cy="8083361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52.xml"/><Relationship Id="rId23" Type="http://schemas.openxmlformats.org/officeDocument/2006/relationships/tags" Target="../tags/tag151.xml"/><Relationship Id="rId22" Type="http://schemas.openxmlformats.org/officeDocument/2006/relationships/tags" Target="../tags/tag150.xml"/><Relationship Id="rId21" Type="http://schemas.openxmlformats.org/officeDocument/2006/relationships/tags" Target="../tags/tag149.xml"/><Relationship Id="rId20" Type="http://schemas.openxmlformats.org/officeDocument/2006/relationships/tags" Target="../tags/tag148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47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753617" y="664845"/>
            <a:ext cx="12208767" cy="662946"/>
          </a:xfrm>
          <a:prstGeom prst="rect">
            <a:avLst/>
          </a:prstGeom>
        </p:spPr>
        <p:txBody>
          <a:bodyPr vert="horz" lIns="90170" tIns="46990" rIns="90170" bIns="4699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753617" y="1428762"/>
            <a:ext cx="12208767" cy="8083361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989710" y="9524750"/>
            <a:ext cx="3037500" cy="47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630500" y="9524750"/>
            <a:ext cx="4455000" cy="47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9686925" y="9524750"/>
            <a:ext cx="3037500" cy="47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10287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57175" indent="-257175" algn="l" defTabSz="10287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8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771525" indent="-257175" algn="l" defTabSz="10287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811020" algn="l"/>
        </a:tabLst>
        <a:defRPr sz="18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285875" indent="-257175" algn="l" defTabSz="10287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8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800225" indent="-257175" algn="l" defTabSz="10287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8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314575" indent="-257175" algn="l" defTabSz="10287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8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1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67800" y="1856423"/>
            <a:ext cx="2590800" cy="6668453"/>
          </a:xfrm>
        </p:spPr>
        <p:txBody>
          <a:bodyPr/>
          <a:lstStyle/>
          <a:p>
            <a:r>
              <a:rPr lang="en-US" altLang="zh-CN" sz="4800" dirty="0"/>
              <a:t>10.</a:t>
            </a:r>
            <a:br>
              <a:rPr lang="en-US" altLang="zh-CN" sz="4800" dirty="0"/>
            </a:br>
            <a:br>
              <a:rPr lang="en-US" altLang="zh-CN" sz="4800" dirty="0"/>
            </a:br>
            <a:br>
              <a:rPr lang="en-US" altLang="zh-CN" sz="4800" dirty="0"/>
            </a:br>
            <a:r>
              <a:rPr lang="en-US" altLang="zh-CN" sz="4800" dirty="0"/>
              <a:t> </a:t>
            </a:r>
            <a:r>
              <a:rPr lang="zh-CN" altLang="en-US" sz="4800" dirty="0"/>
              <a:t>绿</a:t>
            </a:r>
            <a:endParaRPr lang="zh-CN" altLang="en-US" sz="4800" dirty="0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224905" y="3581400"/>
            <a:ext cx="6348095" cy="4954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tx1"/>
                </a:solidFill>
              </a:rPr>
              <a:t>（                      ）是绿的，</a:t>
            </a:r>
            <a:endParaRPr lang="zh-CN" altLang="en-US" sz="4000">
              <a:solidFill>
                <a:schemeClr val="tx1"/>
              </a:solidFill>
            </a:endParaRPr>
          </a:p>
          <a:p>
            <a:endParaRPr lang="zh-CN" altLang="en-US" sz="4000">
              <a:solidFill>
                <a:schemeClr val="tx1"/>
              </a:solidFill>
            </a:endParaRPr>
          </a:p>
          <a:p>
            <a:r>
              <a:rPr lang="zh-CN" altLang="en-US" sz="4000">
                <a:sym typeface="+mn-ea"/>
              </a:rPr>
              <a:t>（                      ）是绿的，</a:t>
            </a:r>
            <a:endParaRPr lang="zh-CN" altLang="en-US" sz="4000">
              <a:sym typeface="+mn-ea"/>
            </a:endParaRPr>
          </a:p>
          <a:p>
            <a:endParaRPr lang="zh-CN" altLang="en-US" sz="4000">
              <a:sym typeface="+mn-ea"/>
            </a:endParaRPr>
          </a:p>
          <a:p>
            <a:r>
              <a:rPr lang="zh-CN" altLang="en-US" sz="4000">
                <a:sym typeface="+mn-ea"/>
              </a:rPr>
              <a:t>（                      ）是绿的，</a:t>
            </a:r>
            <a:endParaRPr lang="zh-CN" altLang="en-US" sz="4000">
              <a:sym typeface="+mn-ea"/>
            </a:endParaRPr>
          </a:p>
          <a:p>
            <a:endParaRPr lang="zh-CN" altLang="en-US" sz="4000">
              <a:sym typeface="+mn-ea"/>
            </a:endParaRPr>
          </a:p>
          <a:p>
            <a:r>
              <a:rPr lang="zh-CN" altLang="en-US" sz="4000">
                <a:sym typeface="+mn-ea"/>
              </a:rPr>
              <a:t>（                      ）是绿的。</a:t>
            </a:r>
            <a:endParaRPr lang="zh-CN" altLang="en-US" sz="4000">
              <a:solidFill>
                <a:schemeClr val="tx1"/>
              </a:solidFill>
            </a:endParaRPr>
          </a:p>
          <a:p>
            <a:endParaRPr lang="zh-CN" altLang="en-US">
              <a:solidFill>
                <a:schemeClr val="tx1"/>
              </a:solidFill>
            </a:endParaRPr>
          </a:p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25270" y="1068705"/>
            <a:ext cx="31711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仿写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214870" y="4215130"/>
            <a:ext cx="5316220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ym typeface="+mn-ea"/>
              </a:rPr>
              <a:t>所有的绿集中起来，</a:t>
            </a:r>
            <a:endParaRPr lang="zh-CN" altLang="en-US" sz="4000">
              <a:sym typeface="+mn-ea"/>
            </a:endParaRPr>
          </a:p>
          <a:p>
            <a:endParaRPr lang="zh-CN" altLang="en-US" sz="4000"/>
          </a:p>
          <a:p>
            <a:r>
              <a:rPr lang="zh-CN" altLang="en-US" sz="4000">
                <a:sym typeface="+mn-ea"/>
              </a:rPr>
              <a:t>挤在一起，</a:t>
            </a:r>
            <a:endParaRPr lang="zh-CN" altLang="en-US" sz="4000">
              <a:sym typeface="+mn-ea"/>
            </a:endParaRPr>
          </a:p>
          <a:p>
            <a:endParaRPr lang="zh-CN" altLang="en-US" sz="4000"/>
          </a:p>
          <a:p>
            <a:r>
              <a:rPr lang="zh-CN" altLang="en-US" sz="4000">
                <a:sym typeface="+mn-ea"/>
              </a:rPr>
              <a:t>重叠在一起，</a:t>
            </a:r>
            <a:endParaRPr lang="zh-CN" altLang="en-US" sz="4000">
              <a:sym typeface="+mn-ea"/>
            </a:endParaRPr>
          </a:p>
          <a:p>
            <a:endParaRPr lang="zh-CN" altLang="en-US" sz="4000"/>
          </a:p>
          <a:p>
            <a:r>
              <a:rPr lang="zh-CN" altLang="en-US" sz="4000">
                <a:sym typeface="+mn-ea"/>
              </a:rPr>
              <a:t>静静地交叉在一起。</a:t>
            </a:r>
            <a:endParaRPr lang="zh-CN" altLang="en-US" sz="400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93825" y="1543685"/>
            <a:ext cx="55245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绿色聚集重叠的形态</a:t>
            </a:r>
            <a:endParaRPr lang="zh-CN" altLang="en-US" sz="4000" b="1">
              <a:solidFill>
                <a:schemeClr val="tx1"/>
              </a:solidFill>
              <a:latin typeface="Arial" panose="020B0604020202020204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21170" y="3978275"/>
            <a:ext cx="5628640" cy="5015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ym typeface="+mn-ea"/>
              </a:rPr>
              <a:t>突然一阵风，</a:t>
            </a:r>
            <a:endParaRPr lang="zh-CN" altLang="en-US" sz="4000">
              <a:sym typeface="+mn-ea"/>
            </a:endParaRPr>
          </a:p>
          <a:p>
            <a:endParaRPr lang="zh-CN" altLang="en-US" sz="4000"/>
          </a:p>
          <a:p>
            <a:r>
              <a:rPr lang="zh-CN" altLang="en-US" sz="4000">
                <a:sym typeface="+mn-ea"/>
              </a:rPr>
              <a:t>好像舞蹈教练在指挥，</a:t>
            </a:r>
            <a:endParaRPr lang="zh-CN" altLang="en-US" sz="4000">
              <a:sym typeface="+mn-ea"/>
            </a:endParaRPr>
          </a:p>
          <a:p>
            <a:endParaRPr lang="zh-CN" altLang="en-US" sz="4000"/>
          </a:p>
          <a:p>
            <a:r>
              <a:rPr lang="zh-CN" altLang="en-US" sz="4000">
                <a:sym typeface="+mn-ea"/>
              </a:rPr>
              <a:t>所有的绿就整齐地</a:t>
            </a:r>
            <a:endParaRPr lang="zh-CN" altLang="en-US" sz="4000">
              <a:sym typeface="+mn-ea"/>
            </a:endParaRPr>
          </a:p>
          <a:p>
            <a:endParaRPr lang="zh-CN" altLang="en-US" sz="4000"/>
          </a:p>
          <a:p>
            <a:r>
              <a:rPr lang="zh-CN" altLang="en-US" sz="4000">
                <a:sym typeface="+mn-ea"/>
              </a:rPr>
              <a:t>按着节拍飘动在一起┅┅</a:t>
            </a:r>
            <a:endParaRPr lang="zh-CN" altLang="en-US" sz="400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9830" y="1478280"/>
            <a:ext cx="46113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绿色在风中飘动</a:t>
            </a:r>
            <a:endParaRPr lang="zh-CN" altLang="en-US" sz="4000" b="1">
              <a:solidFill>
                <a:schemeClr val="tx1"/>
              </a:solidFill>
              <a:latin typeface="Arial" panose="020B0604020202020204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981825" y="2776220"/>
            <a:ext cx="5886450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思考：</a:t>
            </a:r>
            <a:endParaRPr lang="zh-CN" altLang="en-US" sz="4000"/>
          </a:p>
          <a:p>
            <a:endParaRPr lang="zh-CN" altLang="en-US" sz="4000"/>
          </a:p>
          <a:p>
            <a:endParaRPr lang="zh-CN" altLang="en-US" sz="4000"/>
          </a:p>
          <a:p>
            <a:r>
              <a:rPr lang="zh-CN" altLang="en-US" sz="4000"/>
              <a:t>这一小节哪个词用的好？好在哪？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11275" y="1428750"/>
            <a:ext cx="45561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Arial" panose="020B0604020202020204"/>
                <a:ea typeface="宋体" panose="02010600030101010101" pitchFamily="2" charset="-122"/>
                <a:sym typeface="+mn-ea"/>
              </a:rPr>
              <a:t>诗的特点：</a:t>
            </a:r>
            <a:endParaRPr lang="zh-CN" altLang="en-US" sz="4000" b="1">
              <a:latin typeface="Arial" panose="020B0604020202020204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45020" y="2233930"/>
            <a:ext cx="5685155" cy="624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r>
              <a:rPr lang="zh-CN" altLang="en-US" sz="4000" b="1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想象丰富</a:t>
            </a:r>
            <a:endParaRPr lang="zh-CN" altLang="en-US" sz="4000" b="1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r>
              <a:rPr lang="zh-CN" altLang="en-US" sz="4000" b="1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       </a:t>
            </a:r>
            <a:r>
              <a:rPr lang="zh-CN" altLang="en-US" sz="4000" b="1">
                <a:solidFill>
                  <a:srgbClr val="008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诗不是一个具体的意象，但诗人唤起了我们的联想，我们的眼前仿佛是绿色的原野，绿色的山林，绿色的草原，绿色的海洋，绿色的天空</a:t>
            </a:r>
            <a:r>
              <a:rPr lang="en-US" altLang="zh-CN" sz="4000" b="1">
                <a:solidFill>
                  <a:srgbClr val="008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……</a:t>
            </a:r>
            <a:r>
              <a:rPr lang="zh-CN" altLang="en-US" sz="4000" b="1">
                <a:solidFill>
                  <a:srgbClr val="008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绿色的心情，绿色的希望。</a:t>
            </a:r>
            <a:endParaRPr lang="zh-CN" altLang="en-US" sz="4000" b="1">
              <a:solidFill>
                <a:srgbClr val="008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zh-CN" altLang="en-US" sz="4000" b="1">
              <a:solidFill>
                <a:srgbClr val="008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57655" y="1471930"/>
            <a:ext cx="868489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 诗人要传递给我们的到底是什么呢</a:t>
            </a:r>
            <a:r>
              <a:rPr lang="zh-CN" altLang="en-US" sz="4000" b="1">
                <a:solidFill>
                  <a:srgbClr val="008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？</a:t>
            </a:r>
            <a:endParaRPr lang="zh-CN" altLang="en-US" sz="4000" b="1">
              <a:solidFill>
                <a:srgbClr val="008000"/>
              </a:solidFill>
              <a:latin typeface="Arial" panose="020B0604020202020204"/>
              <a:ea typeface="宋体" panose="02010600030101010101" pitchFamily="2" charset="-122"/>
              <a:sym typeface="+mn-ea"/>
            </a:endParaRP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zh-CN" altLang="en-US" sz="4000" b="1">
              <a:solidFill>
                <a:srgbClr val="008000"/>
              </a:solidFill>
              <a:latin typeface="Arial" panose="020B0604020202020204"/>
              <a:ea typeface="宋体" panose="02010600030101010101" pitchFamily="2" charset="-122"/>
              <a:sym typeface="+mn-ea"/>
            </a:endParaRP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zh-CN" altLang="en-US" sz="4000" b="1">
              <a:solidFill>
                <a:srgbClr val="008000"/>
              </a:solidFill>
              <a:latin typeface="Arial" panose="020B0604020202020204"/>
              <a:ea typeface="宋体" panose="02010600030101010101" pitchFamily="2" charset="-122"/>
              <a:sym typeface="+mn-ea"/>
            </a:endParaRP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r>
              <a:rPr lang="zh-CN" altLang="en-US" sz="4000" b="1">
                <a:solidFill>
                  <a:srgbClr val="008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                      </a:t>
            </a:r>
            <a:endParaRPr lang="zh-CN" altLang="en-US" sz="4000" b="1">
              <a:solidFill>
                <a:srgbClr val="008000"/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zh-CN" altLang="en-US" sz="4000" b="1">
              <a:solidFill>
                <a:srgbClr val="008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57655" y="7361555"/>
            <a:ext cx="118167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008000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诗人讴歌的心中绿色的希望和一个充满绿色的时代。</a:t>
            </a:r>
            <a:endParaRPr lang="zh-CN" altLang="en-US" sz="4000" b="1">
              <a:solidFill>
                <a:srgbClr val="008000"/>
              </a:solidFill>
              <a:latin typeface="Arial" panose="020B0604020202020204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3580" y="2279650"/>
            <a:ext cx="1136904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chemeClr val="tx1"/>
                </a:solidFill>
              </a:rPr>
              <a:t>       </a:t>
            </a:r>
            <a:r>
              <a:rPr lang="zh-CN" altLang="en-US" sz="4000">
                <a:solidFill>
                  <a:schemeClr val="tx1"/>
                </a:solidFill>
              </a:rPr>
              <a:t>艾青的诗歌《绿》运用文字的魅力用文学的形式描述了春天到处都是绿色,树木大地中的小草在春风的春拂下来回摆动,风是绿的,水是绿的,世界充满了绿.绿是生命的颜色,是生命的象征。</a:t>
            </a:r>
            <a:endParaRPr lang="zh-CN" altLang="en-US" sz="4000">
              <a:solidFill>
                <a:schemeClr val="tx1"/>
              </a:solidFill>
            </a:endParaRPr>
          </a:p>
          <a:p>
            <a:r>
              <a:rPr lang="zh-CN" altLang="en-US" sz="4000">
                <a:solidFill>
                  <a:schemeClr val="tx1"/>
                </a:solidFill>
              </a:rPr>
              <a:t>       绿是自然的颜色,是希望,是慰安,是快乐!.艾青先生的名诗《绿》,更是写出了绿的摇曳、绿的美幻,绿的闻风而动,乃至绿的生命.绿色”真是具有永恒的魅力!</a:t>
            </a:r>
            <a:endParaRPr lang="zh-CN" altLang="en-US" sz="4000">
              <a:solidFill>
                <a:schemeClr val="tx1"/>
              </a:solidFill>
            </a:endParaRPr>
          </a:p>
          <a:p>
            <a:r>
              <a:rPr lang="zh-CN" altLang="en-US" sz="4000">
                <a:solidFill>
                  <a:schemeClr val="tx1"/>
                </a:solidFill>
              </a:rPr>
              <a:t>     </a:t>
            </a:r>
            <a:endParaRPr lang="zh-CN" altLang="en-US" sz="400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47750" y="1097915"/>
            <a:ext cx="2548255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400" b="1">
                <a:ea typeface="宋体" panose="02010600030101010101" pitchFamily="2" charset="-122"/>
                <a:sym typeface="+mn-ea"/>
              </a:rPr>
              <a:t>回忆诗句</a:t>
            </a:r>
            <a:endParaRPr lang="zh-CN" altLang="en-US" sz="4400" b="1"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37860" y="4565015"/>
            <a:ext cx="749871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rgbClr val="00B050"/>
                </a:solidFill>
                <a:sym typeface="+mn-ea"/>
              </a:rPr>
              <a:t>碧玉妆成一树高，万条垂下绿丝绦。</a:t>
            </a:r>
            <a:endParaRPr lang="zh-CN" altLang="en-US" sz="3600">
              <a:solidFill>
                <a:srgbClr val="00B050"/>
              </a:solidFill>
              <a:sym typeface="+mn-ea"/>
            </a:endParaRPr>
          </a:p>
          <a:p>
            <a:endParaRPr lang="zh-CN" altLang="en-US" sz="3600">
              <a:solidFill>
                <a:srgbClr val="00B050"/>
              </a:solidFill>
            </a:endParaRPr>
          </a:p>
          <a:p>
            <a:r>
              <a:rPr lang="zh-CN" altLang="en-US" sz="3600">
                <a:solidFill>
                  <a:srgbClr val="00B050"/>
                </a:solidFill>
                <a:sym typeface="+mn-ea"/>
              </a:rPr>
              <a:t>日出江花红胜火，春来江水绿如蓝。</a:t>
            </a:r>
            <a:endParaRPr lang="zh-CN" altLang="en-US" sz="3600">
              <a:solidFill>
                <a:srgbClr val="00B050"/>
              </a:solidFill>
              <a:sym typeface="+mn-ea"/>
            </a:endParaRPr>
          </a:p>
          <a:p>
            <a:endParaRPr lang="zh-CN" altLang="en-US" sz="3600">
              <a:solidFill>
                <a:srgbClr val="00B050"/>
              </a:solidFill>
            </a:endParaRPr>
          </a:p>
          <a:p>
            <a:r>
              <a:rPr lang="zh-CN" altLang="en-US" sz="3600">
                <a:solidFill>
                  <a:srgbClr val="00B050"/>
                </a:solidFill>
                <a:sym typeface="+mn-ea"/>
              </a:rPr>
              <a:t>春风又绿江南岸，明月何时照我还。</a:t>
            </a:r>
            <a:endParaRPr lang="zh-CN" altLang="en-US" sz="3600">
              <a:solidFill>
                <a:srgbClr val="00B050"/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49110" y="3006090"/>
            <a:ext cx="6242685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艾青，原名蒋海澄，成名作</a:t>
            </a:r>
            <a:r>
              <a:rPr lang="en-US" altLang="zh-CN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《</a:t>
            </a: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大堰河</a:t>
            </a:r>
            <a:r>
              <a:rPr lang="en-US" altLang="zh-CN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----</a:t>
            </a: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我的保姆</a:t>
            </a:r>
            <a:r>
              <a:rPr lang="en-US" altLang="zh-CN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》</a:t>
            </a: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，奠定了他诗歌上的基本艺术特征和在现代文学史上的重要地位。朴素、凝练、想象丰富是艾青诗的一贯特点。</a:t>
            </a:r>
            <a:r>
              <a:rPr lang="en-US" altLang="zh-CN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《</a:t>
            </a: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绿</a:t>
            </a:r>
            <a:r>
              <a:rPr lang="en-US" altLang="zh-CN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》</a:t>
            </a: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是诗人写于</a:t>
            </a:r>
            <a:r>
              <a:rPr lang="en-US" altLang="zh-CN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20</a:t>
            </a: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世纪</a:t>
            </a:r>
            <a:r>
              <a:rPr lang="en-US" altLang="zh-CN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70</a:t>
            </a: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楷体_GB2312" pitchFamily="49" charset="-122"/>
                <a:sym typeface="+mn-ea"/>
              </a:rPr>
              <a:t>年代末期的一首抒情小诗。</a:t>
            </a:r>
            <a:endParaRPr lang="zh-CN" altLang="en-US" sz="4000" b="1">
              <a:solidFill>
                <a:schemeClr val="tx1"/>
              </a:solidFill>
              <a:latin typeface="Arial" panose="020B0604020202020204"/>
              <a:ea typeface="楷体_GB2312" pitchFamily="49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60805" y="1412240"/>
            <a:ext cx="4142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检查生字词</a:t>
            </a:r>
            <a:endParaRPr lang="zh-CN" altLang="en-US" sz="4000"/>
          </a:p>
        </p:txBody>
      </p:sp>
      <p:sp>
        <p:nvSpPr>
          <p:cNvPr id="7" name="文本框 6"/>
          <p:cNvSpPr txBox="1"/>
          <p:nvPr/>
        </p:nvSpPr>
        <p:spPr>
          <a:xfrm>
            <a:off x="6831965" y="2727960"/>
            <a:ext cx="5637530" cy="4831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/>
              <a:t>墨水瓶    墨绿    嫩绿 </a:t>
            </a:r>
            <a:endParaRPr lang="zh-CN" altLang="en-US" sz="4400"/>
          </a:p>
          <a:p>
            <a:endParaRPr lang="zh-CN" altLang="en-US" sz="4400"/>
          </a:p>
          <a:p>
            <a:r>
              <a:rPr lang="zh-CN" altLang="en-US" sz="4400"/>
              <a:t>淡绿      粉绿    集中 </a:t>
            </a:r>
            <a:endParaRPr lang="zh-CN" altLang="en-US" sz="4400"/>
          </a:p>
          <a:p>
            <a:r>
              <a:rPr lang="zh-CN" altLang="en-US" sz="4400"/>
              <a:t>  </a:t>
            </a:r>
            <a:endParaRPr lang="zh-CN" altLang="en-US" sz="4400"/>
          </a:p>
          <a:p>
            <a:r>
              <a:rPr lang="zh-CN" altLang="en-US" sz="4400"/>
              <a:t>交叉      教练     指挥 </a:t>
            </a:r>
            <a:endParaRPr lang="zh-CN" altLang="en-US" sz="4400"/>
          </a:p>
          <a:p>
            <a:endParaRPr lang="zh-CN" altLang="en-US" sz="4400"/>
          </a:p>
          <a:p>
            <a:r>
              <a:rPr lang="zh-CN" altLang="en-US" sz="4400"/>
              <a:t> 整齐     节拍</a:t>
            </a:r>
            <a:endParaRPr lang="zh-CN" altLang="en-US" sz="440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62395" y="4508500"/>
            <a:ext cx="770763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好像绿色的墨水瓶倒翻了，</a:t>
            </a:r>
            <a:endParaRPr lang="zh-CN" altLang="en-US" sz="4000"/>
          </a:p>
          <a:p>
            <a:endParaRPr lang="zh-CN" altLang="en-US" sz="4000"/>
          </a:p>
          <a:p>
            <a:endParaRPr lang="zh-CN" altLang="en-US" sz="4000"/>
          </a:p>
          <a:p>
            <a:r>
              <a:rPr lang="zh-CN" altLang="en-US" sz="4000"/>
              <a:t>到处是绿的</a:t>
            </a:r>
            <a:r>
              <a:rPr lang="en-US" altLang="zh-CN" sz="4000"/>
              <a:t>……</a:t>
            </a:r>
            <a:endParaRPr lang="en-US" altLang="zh-CN" sz="4000"/>
          </a:p>
        </p:txBody>
      </p:sp>
      <p:sp>
        <p:nvSpPr>
          <p:cNvPr id="4" name="文本框 3"/>
          <p:cNvSpPr txBox="1"/>
          <p:nvPr/>
        </p:nvSpPr>
        <p:spPr>
          <a:xfrm>
            <a:off x="1275080" y="1297305"/>
            <a:ext cx="39331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眼前铺满绿色</a:t>
            </a:r>
            <a:endParaRPr lang="zh-CN" altLang="en-US" sz="4000" b="1">
              <a:solidFill>
                <a:schemeClr val="tx1"/>
              </a:solidFill>
              <a:latin typeface="Arial" panose="020B0604020202020204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78220" y="4271645"/>
            <a:ext cx="6127115" cy="5785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到哪儿去找这么多的绿：</a:t>
            </a:r>
            <a:endParaRPr lang="zh-CN" altLang="en-US" sz="4000"/>
          </a:p>
          <a:p>
            <a:endParaRPr lang="zh-CN" altLang="en-US" sz="4000"/>
          </a:p>
          <a:p>
            <a:r>
              <a:rPr lang="zh-CN" altLang="en-US" sz="4000"/>
              <a:t>墨绿、浅绿、嫩绿、</a:t>
            </a:r>
            <a:endParaRPr lang="zh-CN" altLang="en-US" sz="4000"/>
          </a:p>
          <a:p>
            <a:endParaRPr lang="zh-CN" altLang="en-US" sz="4000"/>
          </a:p>
          <a:p>
            <a:r>
              <a:rPr lang="zh-CN" altLang="en-US" sz="4000"/>
              <a:t>翠绿、淡绿、粉绿┅┅</a:t>
            </a:r>
            <a:endParaRPr lang="zh-CN" altLang="en-US" sz="4000"/>
          </a:p>
          <a:p>
            <a:endParaRPr lang="zh-CN" altLang="en-US" sz="4000"/>
          </a:p>
          <a:p>
            <a:r>
              <a:rPr lang="zh-CN" altLang="en-US" sz="4000"/>
              <a:t>绿得发黑、绿得出奇；</a:t>
            </a:r>
            <a:endParaRPr lang="zh-CN" altLang="en-US" sz="3600"/>
          </a:p>
          <a:p>
            <a:endParaRPr lang="zh-CN" altLang="en-US" sz="3600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16000" y="1215390"/>
            <a:ext cx="60686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绿色的丰富，深浅浓淡</a:t>
            </a:r>
            <a:endParaRPr lang="zh-CN" altLang="en-US" sz="4000" b="1">
              <a:solidFill>
                <a:schemeClr val="tx1"/>
              </a:solidFill>
              <a:latin typeface="Arial" panose="020B0604020202020204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998335" y="4288155"/>
            <a:ext cx="59886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试着仿写这一小节吧！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50100" y="4165600"/>
            <a:ext cx="5218430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ym typeface="+mn-ea"/>
              </a:rPr>
              <a:t>刮的风是绿的，</a:t>
            </a:r>
            <a:endParaRPr lang="zh-CN" altLang="en-US" sz="4000">
              <a:sym typeface="+mn-ea"/>
            </a:endParaRPr>
          </a:p>
          <a:p>
            <a:endParaRPr lang="zh-CN" altLang="en-US" sz="4000"/>
          </a:p>
          <a:p>
            <a:r>
              <a:rPr lang="zh-CN" altLang="en-US" sz="4000">
                <a:sym typeface="+mn-ea"/>
              </a:rPr>
              <a:t>下的雨是绿的，</a:t>
            </a:r>
            <a:endParaRPr lang="zh-CN" altLang="en-US" sz="4000">
              <a:sym typeface="+mn-ea"/>
            </a:endParaRPr>
          </a:p>
          <a:p>
            <a:endParaRPr lang="zh-CN" altLang="en-US" sz="4000"/>
          </a:p>
          <a:p>
            <a:r>
              <a:rPr lang="zh-CN" altLang="en-US" sz="4000">
                <a:sym typeface="+mn-ea"/>
              </a:rPr>
              <a:t>流的水是绿的，</a:t>
            </a:r>
            <a:endParaRPr lang="zh-CN" altLang="en-US" sz="4000">
              <a:sym typeface="+mn-ea"/>
            </a:endParaRPr>
          </a:p>
          <a:p>
            <a:endParaRPr lang="zh-CN" altLang="en-US" sz="4000"/>
          </a:p>
          <a:p>
            <a:r>
              <a:rPr lang="zh-CN" altLang="en-US" sz="4000">
                <a:sym typeface="+mn-ea"/>
              </a:rPr>
              <a:t>阳光也是绿的。</a:t>
            </a:r>
            <a:endParaRPr lang="zh-CN" altLang="en-US" sz="400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1875" y="1231265"/>
            <a:ext cx="63258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r>
              <a:rPr lang="zh-CN" altLang="en-US" sz="4000" b="1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  <a:sym typeface="+mn-ea"/>
              </a:rPr>
              <a:t>整个自然空间充满了绿色</a:t>
            </a:r>
            <a:endParaRPr lang="zh-CN" altLang="en-US" sz="4000" b="1">
              <a:solidFill>
                <a:schemeClr val="tx1"/>
              </a:solidFill>
              <a:latin typeface="Arial" panose="020B0604020202020204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3735" y="990600"/>
            <a:ext cx="12348845" cy="832167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4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7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2690"/>
</p:tagLst>
</file>

<file path=ppt/tags/tag148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2690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2690"/>
  <p:tag name="KSO_WM_TEMPLATE_THUMBS_INDEX" val="1、4、6、7、8、9、10、11、12、13、14"/>
  <p:tag name="KSO_WM_TEMPLATE_MASTER_THUMB_INDEX" val="12"/>
</p:tagLst>
</file>

<file path=ppt/tags/tag153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54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55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56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57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58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59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61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62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63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64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65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66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67.xml><?xml version="1.0" encoding="utf-8"?>
<p:tagLst xmlns:p="http://schemas.openxmlformats.org/presentationml/2006/main">
  <p:tag name="KSO_WM_BEAUTIFY_FLAG" val="#wm#"/>
  <p:tag name="KSO_WM_TEMPLATE_CATEGORY" val="custom"/>
  <p:tag name="KSO_WM_TEMPLATE_INDEX" val="20202690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2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3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heme/theme1.xml><?xml version="1.0" encoding="utf-8"?>
<a:theme xmlns:a="http://schemas.openxmlformats.org/drawingml/2006/main" name="1_Office 主题​​">
  <a:themeElements>
    <a:clrScheme name="自定义 98">
      <a:dk1>
        <a:srgbClr val="000000"/>
      </a:dk1>
      <a:lt1>
        <a:srgbClr val="FFFFFF"/>
      </a:lt1>
      <a:dk2>
        <a:srgbClr val="DEEAE0"/>
      </a:dk2>
      <a:lt2>
        <a:srgbClr val="FFFFFF"/>
      </a:lt2>
      <a:accent1>
        <a:srgbClr val="5DAA6E"/>
      </a:accent1>
      <a:accent2>
        <a:srgbClr val="70A764"/>
      </a:accent2>
      <a:accent3>
        <a:srgbClr val="81A25C"/>
      </a:accent3>
      <a:accent4>
        <a:srgbClr val="8E9D57"/>
      </a:accent4>
      <a:accent5>
        <a:srgbClr val="9C9955"/>
      </a:accent5>
      <a:accent6>
        <a:srgbClr val="A69358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894</Words>
  <Application>WPS 演示</Application>
  <PresentationFormat>自定义</PresentationFormat>
  <Paragraphs>110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汉仪旗黑-85S</vt:lpstr>
      <vt:lpstr>黑体</vt:lpstr>
      <vt:lpstr>Arial</vt:lpstr>
      <vt:lpstr>楷体_GB2312</vt:lpstr>
      <vt:lpstr>新宋体</vt:lpstr>
      <vt:lpstr>Arial Unicode MS</vt:lpstr>
      <vt:lpstr>Calibri</vt:lpstr>
      <vt:lpstr>1_Office 主题​​</vt:lpstr>
      <vt:lpstr>10.    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qwe</cp:lastModifiedBy>
  <cp:revision>7</cp:revision>
  <dcterms:created xsi:type="dcterms:W3CDTF">2019-11-14T09:35:00Z</dcterms:created>
  <dcterms:modified xsi:type="dcterms:W3CDTF">2021-10-22T04:56:03Z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2052-11.1.0.10938</vt:lpwstr>
  </property>
  <property fmtid="{D5CDD505-2E9C-101B-9397-08002B2CF9AE}" pid="4" name="ICV">
    <vt:lpwstr>2A3E5F7C3E004153880CA5F0976F51D9</vt:lpwstr>
  </property>
</Properties>
</file>