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61" r:id="rId6"/>
    <p:sldId id="259" r:id="rId7"/>
    <p:sldId id="260" r:id="rId8"/>
    <p:sldId id="262" r:id="rId9"/>
    <p:sldId id="263" r:id="rId10"/>
    <p:sldId id="264" r:id="rId11"/>
    <p:sldId id="265" r:id="rId12"/>
    <p:sldId id="267" r:id="rId13"/>
    <p:sldId id="268" r:id="rId14"/>
    <p:sldId id="269" r:id="rId15"/>
    <p:sldId id="266" r:id="rId16"/>
    <p:sldId id="270" r:id="rId17"/>
    <p:sldId id="271" r:id="rId18"/>
    <p:sldId id="272" r:id="rId19"/>
    <p:sldId id="273" r:id="rId20"/>
  </p:sldIdLst>
  <p:sldSz cx="12192000" cy="6858000"/>
  <p:notesSz cx="6858000" cy="9144000"/>
  <p:custDataLst>
    <p:tags r:id="rId2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113" name="图片 112"/>
          <p:cNvPicPr/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1216215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25.png"/><Relationship Id="rId7" Type="http://schemas.openxmlformats.org/officeDocument/2006/relationships/image" Target="../media/image24.png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1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>
                <a:solidFill>
                  <a:schemeClr val="tx1"/>
                </a:solidFill>
              </a:rPr>
              <a:t>白桦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>
                <a:solidFill>
                  <a:schemeClr val="tx1"/>
                </a:solidFill>
              </a:rPr>
              <a:t>四川省凉山州冕宁县高阳小学</a:t>
            </a:r>
            <a:r>
              <a:rPr lang="en-US" altLang="zh-CN">
                <a:solidFill>
                  <a:schemeClr val="tx1"/>
                </a:solidFill>
              </a:rPr>
              <a:t>  </a:t>
            </a:r>
            <a:r>
              <a:rPr lang="zh-CN" altLang="en-US">
                <a:solidFill>
                  <a:schemeClr val="tx1"/>
                </a:solidFill>
              </a:rPr>
              <a:t>刘晓英</a:t>
            </a:r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07" name="图片 106"/>
          <p:cNvPicPr/>
          <p:nvPr/>
        </p:nvPicPr>
        <p:blipFill>
          <a:blip r:embed="rId1"/>
          <a:stretch>
            <a:fillRect/>
          </a:stretch>
        </p:blipFill>
        <p:spPr>
          <a:xfrm>
            <a:off x="477520" y="931545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647180" y="93154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首： 月</a:t>
            </a:r>
            <a:endParaRPr lang="zh-CN" altLang="en-US"/>
          </a:p>
          <a:p>
            <a:r>
              <a:rPr lang="zh-CN" altLang="en-US"/>
              <a:t> 笔 画 ：17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647180" y="1941195"/>
            <a:ext cx="45427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朦腾 [ méng téng ]：迷糊貌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647180" y="3244850"/>
            <a:ext cx="47917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迷朦 [ mí méng ]：糊涂蒙昧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08" name="图片 107"/>
          <p:cNvPicPr/>
          <p:nvPr/>
        </p:nvPicPr>
        <p:blipFill>
          <a:blip r:embed="rId1"/>
          <a:stretch>
            <a:fillRect/>
          </a:stretch>
        </p:blipFill>
        <p:spPr>
          <a:xfrm>
            <a:off x="365760" y="859155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445885" y="85915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 ：月</a:t>
            </a:r>
            <a:endParaRPr lang="zh-CN" altLang="en-US"/>
          </a:p>
          <a:p>
            <a:r>
              <a:rPr lang="zh-CN" altLang="en-US"/>
              <a:t> 笔 画： 9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445885" y="1769110"/>
            <a:ext cx="46678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朎胧 [ líng lóng</a:t>
            </a:r>
            <a:r>
              <a:rPr lang="en-US" altLang="zh-CN"/>
              <a:t>]</a:t>
            </a:r>
            <a:r>
              <a:rPr lang="zh-CN" altLang="en-US"/>
              <a:t>：1.月光。2.引申为光亮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60820" y="3168650"/>
            <a:ext cx="41598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胧光 [ lóng guāng ]：犹白光。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09" name="图片 108"/>
          <p:cNvPicPr/>
          <p:nvPr/>
        </p:nvPicPr>
        <p:blipFill>
          <a:blip r:embed="rId1"/>
          <a:stretch>
            <a:fillRect/>
          </a:stretch>
        </p:blipFill>
        <p:spPr>
          <a:xfrm>
            <a:off x="365760" y="858520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848475" y="858520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 ：宀 </a:t>
            </a:r>
            <a:endParaRPr lang="zh-CN" altLang="en-US"/>
          </a:p>
          <a:p>
            <a:r>
              <a:rPr lang="zh-CN" altLang="en-US"/>
              <a:t>笔 画： 11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743065" y="1797685"/>
            <a:ext cx="445706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冷寂 [ lěng jì ]：清冷而寂静：～的秋夜。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743065" y="2938780"/>
            <a:ext cx="460946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荒寂 [ huāng jì ]：荒凉寂静：四周空旷～。～的山谷。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10" name="图片 109"/>
          <p:cNvPicPr/>
          <p:nvPr/>
        </p:nvPicPr>
        <p:blipFill>
          <a:blip r:embed="rId1"/>
          <a:stretch>
            <a:fillRect/>
          </a:stretch>
        </p:blipFill>
        <p:spPr>
          <a:xfrm>
            <a:off x="219710" y="821055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7049770" y="82105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 ：雨 </a:t>
            </a:r>
            <a:endParaRPr lang="zh-CN" altLang="en-US"/>
          </a:p>
          <a:p>
            <a:r>
              <a:rPr lang="zh-CN" altLang="en-US"/>
              <a:t>笔 画 ：17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19900" y="1845310"/>
            <a:ext cx="424624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霞帔 [ xiá pèi ]：我国古时贵族妇女礼服的一部分，类似披肩。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953250" y="324485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落霞 [ luò xiá ]：晚霞。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11" name="图片 110"/>
          <p:cNvPicPr/>
          <p:nvPr/>
        </p:nvPicPr>
        <p:blipFill>
          <a:blip r:embed="rId1"/>
          <a:stretch>
            <a:fillRect/>
          </a:stretch>
        </p:blipFill>
        <p:spPr>
          <a:xfrm>
            <a:off x="200660" y="868680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771640" y="791210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 ：扌</a:t>
            </a:r>
            <a:endParaRPr lang="zh-CN" altLang="en-US"/>
          </a:p>
          <a:p>
            <a:r>
              <a:rPr lang="zh-CN" altLang="en-US"/>
              <a:t> 笔 画 ：8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088380" y="1602740"/>
            <a:ext cx="6103620" cy="4246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/>
            <a:r>
              <a:rPr lang="zh-CN" altLang="en-US"/>
              <a:t>[ mǒ ]</a:t>
            </a:r>
            <a:endParaRPr lang="zh-CN" altLang="en-US"/>
          </a:p>
          <a:p>
            <a:pPr fontAlgn="auto"/>
            <a:r>
              <a:rPr lang="zh-CN" altLang="en-US"/>
              <a:t>1.涂：涂～。～粉（喻美化或掩饰）。～黑（喻丑化）。～子（瓦工用来抹灰泥的器具。亦称“抹刀”）。</a:t>
            </a:r>
            <a:endParaRPr lang="zh-CN" altLang="en-US"/>
          </a:p>
          <a:p>
            <a:pPr fontAlgn="auto"/>
            <a:r>
              <a:rPr lang="zh-CN" altLang="en-US"/>
              <a:t>2.揩，擦：～拭。哭天～泪。</a:t>
            </a:r>
            <a:endParaRPr lang="zh-CN" altLang="en-US"/>
          </a:p>
          <a:p>
            <a:pPr fontAlgn="auto"/>
            <a:r>
              <a:rPr lang="zh-CN" altLang="en-US"/>
              <a:t>3.除去，勾掉，不计在内：～煞。</a:t>
            </a:r>
            <a:endParaRPr lang="zh-CN" altLang="en-US"/>
          </a:p>
          <a:p>
            <a:pPr fontAlgn="auto"/>
            <a:r>
              <a:rPr lang="zh-CN" altLang="en-US"/>
              <a:t>4.轻微的痕迹：“林梢一～青如画”。一～余晖。</a:t>
            </a:r>
            <a:endParaRPr lang="zh-CN" altLang="en-US"/>
          </a:p>
          <a:p>
            <a:pPr fontAlgn="auto"/>
            <a:endParaRPr lang="zh-CN" altLang="en-US"/>
          </a:p>
          <a:p>
            <a:pPr fontAlgn="auto"/>
            <a:r>
              <a:rPr lang="zh-CN" altLang="en-US"/>
              <a:t>[ mò ]</a:t>
            </a:r>
            <a:endParaRPr lang="zh-CN" altLang="en-US"/>
          </a:p>
          <a:p>
            <a:pPr fontAlgn="auto"/>
            <a:r>
              <a:rPr lang="zh-CN" altLang="en-US"/>
              <a:t>1.把和好了的泥或灰涂上后弄平：～墙。～石灰。</a:t>
            </a:r>
            <a:endParaRPr lang="zh-CN" altLang="en-US"/>
          </a:p>
          <a:p>
            <a:pPr fontAlgn="auto"/>
            <a:r>
              <a:rPr lang="zh-CN" altLang="en-US"/>
              <a:t>2.紧靠着绕过去：～头。～身。</a:t>
            </a:r>
            <a:endParaRPr lang="zh-CN" altLang="en-US"/>
          </a:p>
          <a:p>
            <a:pPr fontAlgn="auto"/>
            <a:r>
              <a:rPr lang="zh-CN" altLang="en-US"/>
              <a:t>3.用手指轻按，奏弦乐指法的一种。</a:t>
            </a:r>
            <a:endParaRPr lang="zh-CN" altLang="en-US"/>
          </a:p>
          <a:p>
            <a:pPr fontAlgn="auto"/>
            <a:endParaRPr lang="zh-CN" altLang="en-US"/>
          </a:p>
          <a:p>
            <a:pPr fontAlgn="auto"/>
            <a:r>
              <a:rPr lang="zh-CN" altLang="en-US"/>
              <a:t>[ mā ]</a:t>
            </a:r>
            <a:endParaRPr lang="zh-CN" altLang="en-US"/>
          </a:p>
          <a:p>
            <a:pPr fontAlgn="auto"/>
            <a:r>
              <a:rPr lang="zh-CN" altLang="en-US"/>
              <a:t>1.擦：～桌子。</a:t>
            </a:r>
            <a:endParaRPr lang="zh-CN" altLang="en-US"/>
          </a:p>
          <a:p>
            <a:pPr fontAlgn="auto"/>
            <a:r>
              <a:rPr lang="zh-CN" altLang="en-US"/>
              <a:t>2.按着向下移动、除去：～不下脸来（碍于脸面或情面）。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3250" y="504825"/>
            <a:ext cx="7140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找出文中叠词的句子</a:t>
            </a:r>
            <a:endParaRPr lang="zh-CN" altLang="en-US" sz="240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743825" y="1294765"/>
            <a:ext cx="4038600" cy="9334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285240"/>
            <a:ext cx="3533775" cy="94297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1318260"/>
            <a:ext cx="3552825" cy="88582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5630" y="2986405"/>
            <a:ext cx="3552825" cy="8858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81775" y="2995295"/>
            <a:ext cx="3533775" cy="8667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580" y="4413885"/>
            <a:ext cx="3552825" cy="89535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81775" y="4404360"/>
            <a:ext cx="4429125" cy="90487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3275" y="5612130"/>
            <a:ext cx="4400550" cy="904875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3250" y="504825"/>
            <a:ext cx="7140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找出文中运用拟人的句子</a:t>
            </a: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1616075" y="1634490"/>
            <a:ext cx="2461895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在我的窗前，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有一棵白桦，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仿佛涂上银霜，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披了一身雪花。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586605" y="1634490"/>
            <a:ext cx="2540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在朦胧的寂静中，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玉立着这棵白桦，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7816850" y="1634490"/>
            <a:ext cx="254000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它向白雪皑皑的树枝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又抹一层银色的光华。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1231900" y="4228465"/>
            <a:ext cx="9881870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/>
              <a:t>“拟人的主要作用在于使事物获得人的属性，便于抒发感情，使人感到亲切、易受感染。而且使用拟人还可以使抽象的事物具体化、使无生命的东西活跃起来，使语言更加的形象、生动、有感染力。”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3250" y="504825"/>
            <a:ext cx="7140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找出文中运用比喻的句子</a:t>
            </a:r>
            <a:endParaRPr lang="zh-CN" altLang="en-US" sz="2400"/>
          </a:p>
        </p:txBody>
      </p:sp>
      <p:sp>
        <p:nvSpPr>
          <p:cNvPr id="3" name="文本框 2"/>
          <p:cNvSpPr txBox="1"/>
          <p:nvPr/>
        </p:nvSpPr>
        <p:spPr>
          <a:xfrm>
            <a:off x="4902835" y="1378585"/>
            <a:ext cx="2540000" cy="20300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毛茸茸的枝头，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雪绣的花边潇洒，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串串花穗齐绽，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洁白的流苏如画。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548130" y="4424680"/>
            <a:ext cx="9086215" cy="1337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/>
              <a:t>比喻手法使用比喻可使文章中的事物生动形象具体，也能够引发读者的联想和想象，给人以鲜明深刻的印象，使文章更有感染力。还能够使深刻、抽象的道理浅显、具体地表达出来。”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3250" y="504825"/>
            <a:ext cx="71405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/>
              <a:t>这首诗表达了什么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340995" y="1127760"/>
            <a:ext cx="11863070" cy="55848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 sz="1400"/>
              <a:t>诗分四节，每节四行。</a:t>
            </a:r>
            <a:endParaRPr lang="zh-CN" altLang="en-US" sz="1400"/>
          </a:p>
          <a:p>
            <a:pPr indent="457200" fontAlgn="auto">
              <a:lnSpc>
                <a:spcPct val="150000"/>
              </a:lnSpc>
            </a:pPr>
            <a:r>
              <a:rPr lang="zh-CN" altLang="en-US" sz="1400"/>
              <a:t>首节总写白桦的特点。用“银霜”和“雪花”写桦树通体洁白的形象。一个“涂”字准确表现出桦树主干上一层洁白的细皮；一个“披”字把桦树拟人化了，表明桦树对一身洁白的喜爱，突出白桦的高洁。</a:t>
            </a:r>
            <a:endParaRPr lang="zh-CN" altLang="en-US" sz="1400"/>
          </a:p>
          <a:p>
            <a:pPr indent="457200" fontAlgn="auto">
              <a:lnSpc>
                <a:spcPct val="150000"/>
              </a:lnSpc>
            </a:pPr>
            <a:r>
              <a:rPr lang="zh-CN" altLang="en-US" sz="1400"/>
              <a:t>次节写桦树的枝叶。既然白桦披着一身雪花，那未全脱去的叶上落满了松软的积雪，“毛茸茸”的，白色的树梢尖儿，映衬着紫色的树枝，仿佛给桦树镶了一道“雪绣的花边儿”。那毛茸茸的雪枝像串串绽放的花穗、流苏一般好看。这一句让我们想起岑参的名句：“忽如一夜春风来，千树万树梨花开。”作者极尽想象，赞美雪后的桦树它傲寒挺立的形象。</a:t>
            </a:r>
            <a:endParaRPr lang="zh-CN" altLang="en-US" sz="1400"/>
          </a:p>
          <a:p>
            <a:pPr indent="457200" fontAlgn="auto">
              <a:lnSpc>
                <a:spcPct val="150000"/>
              </a:lnSpc>
            </a:pPr>
            <a:r>
              <a:rPr lang="zh-CN" altLang="en-US" sz="1400"/>
              <a:t>三节作者又总写白桦静中有动的气质美。“寂静”用“朦胧”来修饰，这是作者用感官相通的手法，写出白桦含蓄而高洁的精神，“玉立”写出它的挺拔，写出它的气质高尚，写出它的非同凡响。“灿烂的金辉”，衬托它的绚丽辉煌。“玉立”和“闪着”两个动词突出静静挺立的白桦不失一种特别的动态美。</a:t>
            </a:r>
            <a:endParaRPr lang="zh-CN" altLang="en-US" sz="1400"/>
          </a:p>
          <a:p>
            <a:pPr indent="457200" fontAlgn="auto">
              <a:lnSpc>
                <a:spcPct val="150000"/>
              </a:lnSpc>
            </a:pPr>
            <a:r>
              <a:rPr lang="zh-CN" altLang="en-US" sz="1400"/>
              <a:t>最后一节，诗人把白桦置于朝霞的映照之下，“徜徉”用拟人的手法准确而细腻地描摹了朝霞生成的过程，“姗姗来迟”突出朝霞的的形态之美，更加衬托出白桦的秀美，朝霞渲染下的白桦大有“红装素裹，分外妖娆”之意。</a:t>
            </a:r>
            <a:endParaRPr lang="zh-CN" altLang="en-US" sz="1400"/>
          </a:p>
          <a:p>
            <a:pPr indent="457200" fontAlgn="auto">
              <a:lnSpc>
                <a:spcPct val="150000"/>
              </a:lnSpc>
            </a:pPr>
            <a:r>
              <a:rPr lang="zh-CN" altLang="en-US" sz="1400"/>
              <a:t>总之，这首诗前两节重在描摹白桦的外在形象，后两节重在表现白桦的内在气质。为了突出白桦的形象气质，作者从多方面、多角度或正面刻画，或侧面烘托，力求塑造的形象鲜明、生动。</a:t>
            </a:r>
            <a:endParaRPr lang="zh-CN" altLang="en-US" sz="1400"/>
          </a:p>
          <a:p>
            <a:pPr indent="457200" fontAlgn="auto">
              <a:lnSpc>
                <a:spcPct val="150000"/>
              </a:lnSpc>
            </a:pPr>
            <a:r>
              <a:rPr lang="zh-CN" altLang="en-US" sz="1400"/>
              <a:t>诗歌采用四行一节的形式，各节偶句押韵，全诗押通韵，读来音韵回环和谐，如一首欢快的小夜曲。加之作者在字里行间充溢着对白桦由衷的喜爱、赞美和崇敬之情，所以使这种欢快之情增加了几分深沉。</a:t>
            </a:r>
            <a:endParaRPr lang="zh-CN" altLang="en-US" sz="1400"/>
          </a:p>
          <a:p>
            <a:pPr indent="457200" fontAlgn="auto">
              <a:lnSpc>
                <a:spcPct val="150000"/>
              </a:lnSpc>
            </a:pPr>
            <a:r>
              <a:rPr lang="zh-CN" altLang="en-US" sz="1400"/>
              <a:t>白桦是俄罗斯的国树，它生性耐寒，又通体银白，气质高雅，所以诗人对白桦的礼赞其中更包含着对民族的热爱，对祖国的炽烈情怀！当我们读到“在我的窗前，有一棵白桦”的时候，我们能完全理解诗人与白桦那种朝夕相伴、难舍难分的亲密关系！</a:t>
            </a:r>
            <a:endParaRPr lang="zh-CN" altLang="en-US" sz="140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谢尔盖·亚历山德罗维奇·叶赛宁</a:t>
            </a:r>
            <a:endParaRPr lang="zh-CN" altLang="en-US" sz="3200"/>
          </a:p>
        </p:txBody>
      </p:sp>
      <p:pic>
        <p:nvPicPr>
          <p:cNvPr id="100" name="图片 99"/>
          <p:cNvPicPr/>
          <p:nvPr/>
        </p:nvPicPr>
        <p:blipFill>
          <a:blip r:embed="rId1"/>
          <a:stretch>
            <a:fillRect/>
          </a:stretch>
        </p:blipFill>
        <p:spPr>
          <a:xfrm>
            <a:off x="740685" y="1298490"/>
            <a:ext cx="3311610" cy="47944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4864100" y="1298575"/>
            <a:ext cx="6096000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fontAlgn="auto">
              <a:lnSpc>
                <a:spcPct val="150000"/>
              </a:lnSpc>
            </a:pPr>
            <a:r>
              <a:rPr lang="zh-CN" altLang="en-US"/>
              <a:t>俄罗斯田园派诗人。生于梁赞省一个农民家庭，由富农外祖父养育。1912年毕业于师范学校，之后前往莫斯科，在印刷厂当一名校对员，同时参加苏里科夫文学音乐小组，兼修沙尼亚夫斯基平民大学课程。1914年发表抒情诗《白桦》，1915年结识勃洛克、高尔基和马雅可夫斯基等人，并出版第一部诗集《亡灵节》。1916年春入伍，退伍后与赖伊赫结婚。1925年12月28日拂晓在列宁格勒的一家旅馆投缳自尽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白桦</a:t>
            </a:r>
            <a:endParaRPr lang="zh-CN" altLang="en-US" sz="3200"/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1646555" y="347980"/>
            <a:ext cx="3354705" cy="26631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" name="图片 101"/>
          <p:cNvPicPr/>
          <p:nvPr/>
        </p:nvPicPr>
        <p:blipFill>
          <a:blip r:embed="rId2"/>
          <a:srcRect b="4825"/>
          <a:stretch>
            <a:fillRect/>
          </a:stretch>
        </p:blipFill>
        <p:spPr>
          <a:xfrm>
            <a:off x="5546090" y="347980"/>
            <a:ext cx="6350000" cy="63392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图片 102"/>
          <p:cNvPicPr/>
          <p:nvPr/>
        </p:nvPicPr>
        <p:blipFill>
          <a:blip r:embed="rId3"/>
          <a:stretch>
            <a:fillRect/>
          </a:stretch>
        </p:blipFill>
        <p:spPr>
          <a:xfrm>
            <a:off x="1646555" y="3194050"/>
            <a:ext cx="3354705" cy="3492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02" name="图片 101"/>
          <p:cNvPicPr/>
          <p:nvPr/>
        </p:nvPicPr>
        <p:blipFill>
          <a:blip r:embed="rId1"/>
          <a:stretch>
            <a:fillRect/>
          </a:stretch>
        </p:blipFill>
        <p:spPr>
          <a:xfrm>
            <a:off x="209550" y="931545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321425" y="988695"/>
            <a:ext cx="254000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/>
              <a:t>部 首 ：木 </a:t>
            </a:r>
            <a:endParaRPr lang="zh-CN" altLang="en-US" sz="2400"/>
          </a:p>
          <a:p>
            <a:r>
              <a:rPr lang="zh-CN" altLang="en-US" sz="2400"/>
              <a:t>笔 画 ：10</a:t>
            </a:r>
            <a:endParaRPr lang="zh-CN" altLang="en-US" sz="2400"/>
          </a:p>
        </p:txBody>
      </p:sp>
      <p:sp>
        <p:nvSpPr>
          <p:cNvPr id="4" name="文本框 3"/>
          <p:cNvSpPr txBox="1"/>
          <p:nvPr/>
        </p:nvSpPr>
        <p:spPr>
          <a:xfrm>
            <a:off x="6426835" y="2411095"/>
            <a:ext cx="2540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白桦 [ bái huà ]</a:t>
            </a:r>
            <a:endParaRPr lang="zh-CN" altLang="en-US" sz="2800"/>
          </a:p>
        </p:txBody>
      </p:sp>
      <p:sp>
        <p:nvSpPr>
          <p:cNvPr id="5" name="文本框 4"/>
          <p:cNvSpPr txBox="1"/>
          <p:nvPr/>
        </p:nvSpPr>
        <p:spPr>
          <a:xfrm>
            <a:off x="6426835" y="3371850"/>
            <a:ext cx="5080000" cy="953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/>
              <a:t>桦烛 [ huà zhú ]：用桦木皮卷成的烛。</a:t>
            </a:r>
            <a:endParaRPr lang="zh-CN" alt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01" name="图片 100"/>
          <p:cNvPicPr/>
          <p:nvPr/>
        </p:nvPicPr>
        <p:blipFill>
          <a:blip r:embed="rId1"/>
          <a:stretch>
            <a:fillRect/>
          </a:stretch>
        </p:blipFill>
        <p:spPr>
          <a:xfrm>
            <a:off x="289560" y="931545"/>
            <a:ext cx="5540375" cy="576961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6350000" y="93154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 ：纟 </a:t>
            </a:r>
            <a:endParaRPr lang="zh-CN" altLang="en-US"/>
          </a:p>
          <a:p>
            <a:r>
              <a:rPr lang="zh-CN" altLang="en-US"/>
              <a:t>笔 画 ：10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350000" y="236347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刺绣 [ cì xiù ]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350000" y="324485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绣花 [ xiù huā ]</a:t>
            </a:r>
            <a:endParaRPr lang="zh-CN" altLang="en-US"/>
          </a:p>
        </p:txBody>
      </p:sp>
      <p:pic>
        <p:nvPicPr>
          <p:cNvPr id="10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0414000" y="118364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03" name="图片 102"/>
          <p:cNvPicPr/>
          <p:nvPr/>
        </p:nvPicPr>
        <p:blipFill>
          <a:blip r:embed="rId1"/>
          <a:stretch>
            <a:fillRect/>
          </a:stretch>
        </p:blipFill>
        <p:spPr>
          <a:xfrm>
            <a:off x="439420" y="931545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6915785" y="214249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涂抹 [ tú mǒ ]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60820" y="84899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首： 氵 </a:t>
            </a:r>
            <a:endParaRPr lang="zh-CN" altLang="en-US"/>
          </a:p>
          <a:p>
            <a:r>
              <a:rPr lang="zh-CN" altLang="en-US"/>
              <a:t>笔 画 ：10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915785" y="2722880"/>
            <a:ext cx="254000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涂饰 [ tú shì ]</a:t>
            </a:r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915785" y="3721735"/>
            <a:ext cx="5069840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滩涂 [ tān tú ]：滩涂，是海滩、河滩和湖滩的总称，指沿海大潮高潮位与低潮位之间的潮浸地带，河流湖泊常水位至洪水位间的滩地，时令湖、河洪水位以下的滩地，水库、坑塘的正常蓄水位与最大洪水位间的滩地面积。在地貌学上称谓“潮间带”。由于潮汐的作用，滩涂有时被水淹没，有时又出露水面，其上部经常露出水面，其下部则经常被水淹没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04" name="图片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365760" y="931545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713855" y="1788160"/>
            <a:ext cx="46767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蓬茸 [ péng róng ]：形容草生长得很多很盛：绿草～。蓬蓬茸茸的杂草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19900" y="93154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首： 艹</a:t>
            </a:r>
            <a:endParaRPr lang="zh-CN" altLang="en-US"/>
          </a:p>
          <a:p>
            <a:r>
              <a:rPr lang="zh-CN" altLang="en-US"/>
              <a:t> 笔 画： 9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713855" y="3244850"/>
            <a:ext cx="451358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阘茸 [ tà róng ]：卑贱；低劣。阘：庸碌，鄙下。茸，鹿茸，细毛。阘茸，是指人品卑劣或者庸碌无能，也可作名词。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05" name="图片 104"/>
          <p:cNvPicPr/>
          <p:nvPr/>
        </p:nvPicPr>
        <p:blipFill>
          <a:blip r:embed="rId1"/>
          <a:stretch>
            <a:fillRect/>
          </a:stretch>
        </p:blipFill>
        <p:spPr>
          <a:xfrm>
            <a:off x="365760" y="849630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551295" y="849630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首： 氵 </a:t>
            </a:r>
            <a:endParaRPr lang="zh-CN" altLang="en-US"/>
          </a:p>
          <a:p>
            <a:r>
              <a:rPr lang="zh-CN" altLang="en-US"/>
              <a:t>笔 画： 14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551295" y="1951355"/>
            <a:ext cx="476377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潇疎 [ xiāo shū ]：犹寥落，凄凉。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551295" y="2947670"/>
            <a:ext cx="502285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潇条 [ xiāo tiáo ] ：形容鸟的叫声婉转悦耳。《白雪遗音·马头调·玉美人之三》：“你看那，满园花儿开的俏，美景良宵；还有那，对对鸟儿在树上哨，声音潇条。”</a:t>
            </a:r>
            <a:endParaRPr lang="zh-CN" altLang="en-US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5760" y="347980"/>
            <a:ext cx="6828155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200"/>
              <a:t>熟知生字</a:t>
            </a:r>
            <a:endParaRPr lang="zh-CN" altLang="en-US" sz="3200"/>
          </a:p>
        </p:txBody>
      </p:sp>
      <p:pic>
        <p:nvPicPr>
          <p:cNvPr id="106" name="图片 105"/>
          <p:cNvPicPr/>
          <p:nvPr/>
        </p:nvPicPr>
        <p:blipFill>
          <a:blip r:embed="rId1"/>
          <a:stretch>
            <a:fillRect/>
          </a:stretch>
        </p:blipFill>
        <p:spPr>
          <a:xfrm>
            <a:off x="365760" y="868680"/>
            <a:ext cx="5715000" cy="5715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810375" y="931545"/>
            <a:ext cx="254000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部 首 ：禾</a:t>
            </a:r>
            <a:endParaRPr lang="zh-CN" altLang="en-US"/>
          </a:p>
          <a:p>
            <a:r>
              <a:rPr lang="zh-CN" altLang="en-US"/>
              <a:t> 笔 画：17</a:t>
            </a: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10375" y="2027555"/>
            <a:ext cx="4294505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孕穗 [ yùn suì ]：水稻、小麦、玉米等作物的穗在叶鞘内形成而尚未抽出来，叫做孕穗。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896735" y="3244850"/>
            <a:ext cx="429387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穗带 [ suì dài ]：如穗状的带子。</a:t>
            </a:r>
            <a:endParaRPr lang="zh-CN" altLang="en-US"/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2429</Words>
  <Application>WPS 演示</Application>
  <PresentationFormat/>
  <Paragraphs>167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白桦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2021-09-22T14:53:00Z</cp:lastPrinted>
  <dcterms:created xsi:type="dcterms:W3CDTF">2021-09-22T14:53:00Z</dcterms:created>
  <dcterms:modified xsi:type="dcterms:W3CDTF">2021-10-22T04:58:29Z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1419A7B24D9A4DF298A11F6F44914D41</vt:lpwstr>
  </property>
  <property fmtid="{D5CDD505-2E9C-101B-9397-08002B2CF9AE}" pid="7" name="KSOProductBuildVer">
    <vt:lpwstr>2052-11.1.0.10938</vt:lpwstr>
  </property>
</Properties>
</file>