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92" r:id="rId3"/>
    <p:sldId id="293" r:id="rId4"/>
    <p:sldId id="295" r:id="rId5"/>
    <p:sldId id="294" r:id="rId6"/>
    <p:sldId id="266" r:id="rId7"/>
    <p:sldId id="297" r:id="rId8"/>
    <p:sldId id="305" r:id="rId9"/>
    <p:sldId id="296" r:id="rId10"/>
    <p:sldId id="303" r:id="rId11"/>
    <p:sldId id="298" r:id="rId12"/>
    <p:sldId id="271" r:id="rId13"/>
    <p:sldId id="299" r:id="rId14"/>
    <p:sldId id="268" r:id="rId15"/>
    <p:sldId id="301" r:id="rId16"/>
    <p:sldId id="308" r:id="rId17"/>
    <p:sldId id="302" r:id="rId18"/>
    <p:sldId id="306" r:id="rId19"/>
    <p:sldId id="307" r:id="rId20"/>
    <p:sldId id="290" r:id="rId21"/>
  </p:sldIdLst>
  <p:sldSz cx="9144000" cy="6858000" type="screen4x3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68380B-9419-45FD-B599-D6B3BB79A29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A5A39D-F72B-491F-8755-2B20DC40DE9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717507" y="1672697"/>
            <a:ext cx="5708984" cy="1508125"/>
          </a:xfrm>
        </p:spPr>
        <p:txBody>
          <a:bodyPr anchor="b">
            <a:normAutofit/>
          </a:bodyPr>
          <a:lstStyle>
            <a:lvl1pPr algn="ctr">
              <a:defRPr sz="5000"/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717507" y="3234290"/>
            <a:ext cx="5708984" cy="400467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06372-8245-4748-987E-3C5D7D5A07C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DEE40-2F09-43DC-A73D-DDC9668FA8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06372-8245-4748-987E-3C5D7D5A07C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DEE40-2F09-43DC-A73D-DDC9668FA8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06372-8245-4748-987E-3C5D7D5A07C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DEE40-2F09-43DC-A73D-DDC9668FA8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结束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06372-8245-4748-987E-3C5D7D5A07C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DEE40-2F09-43DC-A73D-DDC9668FA8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封面或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06372-8245-4748-987E-3C5D7D5A07C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DEE40-2F09-43DC-A73D-DDC9668FA8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06372-8245-4748-987E-3C5D7D5A07C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DEE40-2F09-43DC-A73D-DDC9668FA8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06372-8245-4748-987E-3C5D7D5A07C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DEE40-2F09-43DC-A73D-DDC9668FA8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06372-8245-4748-987E-3C5D7D5A07C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DEE40-2F09-43DC-A73D-DDC9668FA8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06372-8245-4748-987E-3C5D7D5A07C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DEE40-2F09-43DC-A73D-DDC9668FA8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06372-8245-4748-987E-3C5D7D5A07C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DEE40-2F09-43DC-A73D-DDC9668FA8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06372-8245-4748-987E-3C5D7D5A07C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DEE40-2F09-43DC-A73D-DDC9668FA8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06372-8245-4748-987E-3C5D7D5A07C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DEE40-2F09-43DC-A73D-DDC9668FA8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3.jpeg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D06372-8245-4748-987E-3C5D7D5A07C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DDEE40-2F09-43DC-A73D-DDC9668FA82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楷体" panose="02010609060101010101" pitchFamily="49" charset="-122"/>
          <a:ea typeface="楷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png"/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10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55576" y="0"/>
            <a:ext cx="56886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统编版 四年级下册 第七单元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51722" y="1988840"/>
            <a:ext cx="496855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8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囊萤夜读</a:t>
            </a:r>
            <a:endParaRPr lang="zh-CN" altLang="en-US" sz="8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椭圆 88"/>
          <p:cNvSpPr/>
          <p:nvPr/>
        </p:nvSpPr>
        <p:spPr>
          <a:xfrm>
            <a:off x="7668344" y="3571880"/>
            <a:ext cx="630082" cy="60682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4024791" y="3578697"/>
            <a:ext cx="630082" cy="60682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2517223" y="3591830"/>
            <a:ext cx="630082" cy="60682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1793492" y="3559440"/>
            <a:ext cx="630082" cy="60682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980520" y="3591830"/>
            <a:ext cx="630082" cy="60682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76257" y="3327258"/>
            <a:ext cx="7879080" cy="8713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胤 恭 勤 不 倦 ，博 学 多 通。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53" t="23122" r="36725" b="32901"/>
          <a:stretch>
            <a:fillRect/>
          </a:stretch>
        </p:blipFill>
        <p:spPr bwMode="auto">
          <a:xfrm>
            <a:off x="1475161" y="3573015"/>
            <a:ext cx="432543" cy="605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3" name="组合 82"/>
          <p:cNvGrpSpPr/>
          <p:nvPr/>
        </p:nvGrpSpPr>
        <p:grpSpPr>
          <a:xfrm>
            <a:off x="827584" y="2032862"/>
            <a:ext cx="2488047" cy="700918"/>
            <a:chOff x="827584" y="2032862"/>
            <a:chExt cx="2488047" cy="700918"/>
          </a:xfrm>
        </p:grpSpPr>
        <p:sp>
          <p:nvSpPr>
            <p:cNvPr id="65" name="椭圆形标注 64"/>
            <p:cNvSpPr/>
            <p:nvPr/>
          </p:nvSpPr>
          <p:spPr>
            <a:xfrm>
              <a:off x="827584" y="2032862"/>
              <a:ext cx="2160240" cy="700918"/>
            </a:xfrm>
            <a:prstGeom prst="wedgeEllipseCallout">
              <a:avLst>
                <a:gd name="adj1" fmla="val 6266"/>
                <a:gd name="adj2" fmla="val 179202"/>
              </a:avLst>
            </a:prstGeom>
            <a:solidFill>
              <a:schemeClr val="tx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901435" y="2058255"/>
              <a:ext cx="241419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谦逊有礼。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2532266" y="2581302"/>
            <a:ext cx="1426606" cy="646331"/>
            <a:chOff x="2532266" y="2581302"/>
            <a:chExt cx="1426606" cy="646331"/>
          </a:xfrm>
        </p:grpSpPr>
        <p:sp>
          <p:nvSpPr>
            <p:cNvPr id="64" name="椭圆形标注 63"/>
            <p:cNvSpPr/>
            <p:nvPr/>
          </p:nvSpPr>
          <p:spPr>
            <a:xfrm>
              <a:off x="2532266" y="2665084"/>
              <a:ext cx="1426606" cy="522876"/>
            </a:xfrm>
            <a:prstGeom prst="wedgeEllipseCallout">
              <a:avLst>
                <a:gd name="adj1" fmla="val -26555"/>
                <a:gd name="adj2" fmla="val 119655"/>
              </a:avLst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2691571" y="2581302"/>
              <a:ext cx="110799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勤奋</a:t>
              </a:r>
              <a:endPara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4079594" y="2643030"/>
            <a:ext cx="1426606" cy="646331"/>
            <a:chOff x="4079231" y="2087449"/>
            <a:chExt cx="1426606" cy="646331"/>
          </a:xfrm>
        </p:grpSpPr>
        <p:sp>
          <p:nvSpPr>
            <p:cNvPr id="47" name="椭圆形标注 46"/>
            <p:cNvSpPr/>
            <p:nvPr/>
          </p:nvSpPr>
          <p:spPr>
            <a:xfrm>
              <a:off x="4079231" y="2149176"/>
              <a:ext cx="1426606" cy="522876"/>
            </a:xfrm>
            <a:prstGeom prst="wedgeEllipseCallout">
              <a:avLst>
                <a:gd name="adj1" fmla="val -26555"/>
                <a:gd name="adj2" fmla="val 119655"/>
              </a:avLst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4202406" y="2087449"/>
              <a:ext cx="110799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疲倦</a:t>
              </a:r>
              <a:endPara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311535" y="2196653"/>
            <a:ext cx="2422126" cy="700918"/>
            <a:chOff x="6311535" y="2196653"/>
            <a:chExt cx="2422126" cy="700918"/>
          </a:xfrm>
        </p:grpSpPr>
        <p:sp>
          <p:nvSpPr>
            <p:cNvPr id="48" name="椭圆形标注 47"/>
            <p:cNvSpPr/>
            <p:nvPr/>
          </p:nvSpPr>
          <p:spPr>
            <a:xfrm>
              <a:off x="6311535" y="2196653"/>
              <a:ext cx="2364921" cy="700918"/>
            </a:xfrm>
            <a:prstGeom prst="wedgeEllipseCallout">
              <a:avLst>
                <a:gd name="adj1" fmla="val 18081"/>
                <a:gd name="adj2" fmla="val 153454"/>
              </a:avLst>
            </a:prstGeom>
            <a:solidFill>
              <a:schemeClr val="tx2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6311535" y="2213624"/>
              <a:ext cx="242212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通晓，明白。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206923" y="677970"/>
            <a:ext cx="2704626" cy="954107"/>
            <a:chOff x="206923" y="677970"/>
            <a:chExt cx="2704626" cy="954107"/>
          </a:xfrm>
        </p:grpSpPr>
        <p:sp>
          <p:nvSpPr>
            <p:cNvPr id="81" name="线形标注 2 80"/>
            <p:cNvSpPr/>
            <p:nvPr/>
          </p:nvSpPr>
          <p:spPr>
            <a:xfrm>
              <a:off x="271353" y="751574"/>
              <a:ext cx="2640195" cy="806897"/>
            </a:xfrm>
            <a:prstGeom prst="borderCallout2">
              <a:avLst>
                <a:gd name="adj1" fmla="val 42607"/>
                <a:gd name="adj2" fmla="val -1042"/>
                <a:gd name="adj3" fmla="val 117162"/>
                <a:gd name="adj4" fmla="val -6186"/>
                <a:gd name="adj5" fmla="val 376423"/>
                <a:gd name="adj6" fmla="val 52222"/>
              </a:avLst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206923" y="677970"/>
              <a:ext cx="2704626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多读，能帮助我们读通课文。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2974162" y="152551"/>
            <a:ext cx="2571312" cy="954107"/>
            <a:chOff x="2673216" y="160540"/>
            <a:chExt cx="2571312" cy="954107"/>
          </a:xfrm>
        </p:grpSpPr>
        <p:sp>
          <p:nvSpPr>
            <p:cNvPr id="69" name="线形标注 1 68"/>
            <p:cNvSpPr/>
            <p:nvPr/>
          </p:nvSpPr>
          <p:spPr>
            <a:xfrm>
              <a:off x="2739909" y="257274"/>
              <a:ext cx="2504619" cy="857371"/>
            </a:xfrm>
            <a:prstGeom prst="borderCallout1">
              <a:avLst>
                <a:gd name="adj1" fmla="val 101545"/>
                <a:gd name="adj2" fmla="val 49637"/>
                <a:gd name="adj3" fmla="val 214942"/>
                <a:gd name="adj4" fmla="val -17781"/>
              </a:avLst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2673216" y="160540"/>
              <a:ext cx="257131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注释，能帮助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我们理解意思。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5866414" y="148139"/>
            <a:ext cx="3312368" cy="958517"/>
            <a:chOff x="5866414" y="148139"/>
            <a:chExt cx="3312368" cy="958517"/>
          </a:xfrm>
        </p:grpSpPr>
        <p:sp>
          <p:nvSpPr>
            <p:cNvPr id="66" name="线形标注 1 65"/>
            <p:cNvSpPr/>
            <p:nvPr/>
          </p:nvSpPr>
          <p:spPr>
            <a:xfrm>
              <a:off x="5937396" y="148139"/>
              <a:ext cx="3113198" cy="857371"/>
            </a:xfrm>
            <a:prstGeom prst="borderCallout1">
              <a:avLst>
                <a:gd name="adj1" fmla="val 101545"/>
                <a:gd name="adj2" fmla="val 49637"/>
                <a:gd name="adj3" fmla="val 268268"/>
                <a:gd name="adj4" fmla="val -47608"/>
              </a:avLst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5866414" y="152549"/>
              <a:ext cx="331236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扩词，能帮助我们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更好地学习文言文。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646694" y="4933142"/>
            <a:ext cx="802976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译文：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车胤谦逊有礼，勤奋好学而不知疲倦，知识广博，学问精通。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左大括号 51"/>
          <p:cNvSpPr/>
          <p:nvPr/>
        </p:nvSpPr>
        <p:spPr>
          <a:xfrm rot="5400000">
            <a:off x="4014235" y="1750877"/>
            <a:ext cx="253295" cy="1592469"/>
          </a:xfrm>
          <a:prstGeom prst="leftBrace">
            <a:avLst>
              <a:gd name="adj1" fmla="val 64368"/>
              <a:gd name="adj2" fmla="val 3388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6" name="组合 75"/>
          <p:cNvGrpSpPr/>
          <p:nvPr/>
        </p:nvGrpSpPr>
        <p:grpSpPr>
          <a:xfrm>
            <a:off x="271354" y="4401978"/>
            <a:ext cx="1426606" cy="646331"/>
            <a:chOff x="646694" y="4241698"/>
            <a:chExt cx="1426606" cy="646331"/>
          </a:xfrm>
        </p:grpSpPr>
        <p:sp>
          <p:nvSpPr>
            <p:cNvPr id="74" name="椭圆形标注 73"/>
            <p:cNvSpPr/>
            <p:nvPr/>
          </p:nvSpPr>
          <p:spPr>
            <a:xfrm>
              <a:off x="646694" y="4249986"/>
              <a:ext cx="1426606" cy="522876"/>
            </a:xfrm>
            <a:prstGeom prst="wedgeEllipseCallout">
              <a:avLst>
                <a:gd name="adj1" fmla="val 12240"/>
                <a:gd name="adj2" fmla="val -101245"/>
              </a:avLst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733842" y="4241698"/>
              <a:ext cx="125230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车胤</a:t>
              </a:r>
              <a:endParaRPr lang="zh-CN" altLang="en-US" sz="3600" dirty="0">
                <a:solidFill>
                  <a:srgbClr val="FF0000"/>
                </a:solidFill>
              </a:endParaRPr>
            </a:p>
          </p:txBody>
        </p:sp>
      </p:grpSp>
      <p:sp>
        <p:nvSpPr>
          <p:cNvPr id="90" name="矩形 89"/>
          <p:cNvSpPr/>
          <p:nvPr/>
        </p:nvSpPr>
        <p:spPr>
          <a:xfrm>
            <a:off x="0" y="-17867"/>
            <a:ext cx="244810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古文今译</a:t>
            </a:r>
            <a:endParaRPr lang="zh-CN" altLang="en-US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 animBg="1"/>
      <p:bldP spid="88" grpId="0" animBg="1"/>
      <p:bldP spid="87" grpId="0" animBg="1"/>
      <p:bldP spid="86" grpId="0" animBg="1"/>
      <p:bldP spid="85" grpId="0" animBg="1"/>
      <p:bldP spid="11" grpId="0"/>
      <p:bldP spid="5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7196"/>
            <a:ext cx="2827099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48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理解人物</a:t>
            </a:r>
            <a:endParaRPr lang="zh-CN" altLang="en-US" sz="48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23528" y="1268759"/>
            <a:ext cx="85234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学了这句话，你觉得车胤是个怎样的人？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1"/>
          <p:cNvGrpSpPr/>
          <p:nvPr/>
        </p:nvGrpSpPr>
        <p:grpSpPr bwMode="auto">
          <a:xfrm>
            <a:off x="755576" y="2708920"/>
            <a:ext cx="3171130" cy="1104900"/>
            <a:chOff x="3866389" y="3183789"/>
            <a:chExt cx="2443184" cy="828121"/>
          </a:xfrm>
        </p:grpSpPr>
        <p:pic>
          <p:nvPicPr>
            <p:cNvPr id="25606" name="图片 17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66389" y="3183789"/>
              <a:ext cx="1947629" cy="828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07" name="矩形 6"/>
            <p:cNvSpPr>
              <a:spLocks noChangeArrowheads="1"/>
            </p:cNvSpPr>
            <p:nvPr/>
          </p:nvSpPr>
          <p:spPr bwMode="auto">
            <a:xfrm>
              <a:off x="3923928" y="3250242"/>
              <a:ext cx="2385645" cy="561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4265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谦逊有礼</a:t>
              </a:r>
              <a:endParaRPr lang="zh-CN" altLang="en-US" sz="4265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23"/>
          <p:cNvGrpSpPr/>
          <p:nvPr/>
        </p:nvGrpSpPr>
        <p:grpSpPr bwMode="auto">
          <a:xfrm>
            <a:off x="2569509" y="3813820"/>
            <a:ext cx="3137570" cy="1191683"/>
            <a:chOff x="3866389" y="3982608"/>
            <a:chExt cx="2441240" cy="893398"/>
          </a:xfrm>
        </p:grpSpPr>
        <p:pic>
          <p:nvPicPr>
            <p:cNvPr id="25609" name="图片 2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66389" y="3982608"/>
              <a:ext cx="1947629" cy="8933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10" name="矩形 25"/>
            <p:cNvSpPr>
              <a:spLocks noChangeArrowheads="1"/>
            </p:cNvSpPr>
            <p:nvPr/>
          </p:nvSpPr>
          <p:spPr bwMode="auto">
            <a:xfrm>
              <a:off x="3923928" y="4158828"/>
              <a:ext cx="2383701" cy="561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4265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勤奋好学</a:t>
              </a:r>
              <a:endParaRPr lang="en-US" altLang="zh-CN" sz="4265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26"/>
          <p:cNvGrpSpPr/>
          <p:nvPr/>
        </p:nvGrpSpPr>
        <p:grpSpPr bwMode="auto">
          <a:xfrm>
            <a:off x="5072672" y="4661944"/>
            <a:ext cx="3024064" cy="1077384"/>
            <a:chOff x="3866389" y="4876006"/>
            <a:chExt cx="2441239" cy="809418"/>
          </a:xfrm>
        </p:grpSpPr>
        <p:pic>
          <p:nvPicPr>
            <p:cNvPr id="25612" name="图片 27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66389" y="4876006"/>
              <a:ext cx="1947629" cy="809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13" name="矩形 28"/>
            <p:cNvSpPr>
              <a:spLocks noChangeArrowheads="1"/>
            </p:cNvSpPr>
            <p:nvPr/>
          </p:nvSpPr>
          <p:spPr bwMode="auto">
            <a:xfrm>
              <a:off x="3923928" y="5020022"/>
              <a:ext cx="2383700" cy="562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4265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博学多才</a:t>
              </a:r>
              <a:endParaRPr lang="zh-CN" altLang="en-US" sz="4265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/>
          <p:nvPr/>
        </p:nvSpPr>
        <p:spPr>
          <a:xfrm>
            <a:off x="4263044" y="2295039"/>
            <a:ext cx="1728192" cy="71683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334002" y="1401317"/>
            <a:ext cx="1152128" cy="712243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729573" y="1481013"/>
            <a:ext cx="648072" cy="552853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1520" y="1182882"/>
            <a:ext cx="86409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家贫不常得油，夏月则练囊盛数十萤火以照书，以夜继日焉。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935280" y="268619"/>
            <a:ext cx="3879968" cy="612320"/>
            <a:chOff x="4935280" y="268619"/>
            <a:chExt cx="3879968" cy="612320"/>
          </a:xfrm>
        </p:grpSpPr>
        <p:sp>
          <p:nvSpPr>
            <p:cNvPr id="17" name="椭圆形标注 16"/>
            <p:cNvSpPr/>
            <p:nvPr/>
          </p:nvSpPr>
          <p:spPr>
            <a:xfrm>
              <a:off x="4935280" y="268619"/>
              <a:ext cx="3669167" cy="612320"/>
            </a:xfrm>
            <a:prstGeom prst="wedgeEllipseCallout">
              <a:avLst>
                <a:gd name="adj1" fmla="val 4536"/>
                <a:gd name="adj2" fmla="val 137668"/>
              </a:avLst>
            </a:prstGeom>
            <a:solidFill>
              <a:schemeClr val="tx2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5004048" y="296164"/>
              <a:ext cx="381120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白色薄绢做的口袋。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153673" y="488628"/>
            <a:ext cx="1005403" cy="612320"/>
            <a:chOff x="2153673" y="488628"/>
            <a:chExt cx="1005403" cy="612320"/>
          </a:xfrm>
        </p:grpSpPr>
        <p:sp>
          <p:nvSpPr>
            <p:cNvPr id="2" name="椭圆形标注 1"/>
            <p:cNvSpPr/>
            <p:nvPr/>
          </p:nvSpPr>
          <p:spPr>
            <a:xfrm>
              <a:off x="2224326" y="488628"/>
              <a:ext cx="864096" cy="612320"/>
            </a:xfrm>
            <a:prstGeom prst="wedgeEllipseCallout">
              <a:avLst>
                <a:gd name="adj1" fmla="val -63997"/>
                <a:gd name="adj2" fmla="val 118019"/>
              </a:avLst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2153673" y="488628"/>
              <a:ext cx="100540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贫穷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716016" y="3139863"/>
            <a:ext cx="3057247" cy="615570"/>
            <a:chOff x="4716016" y="3139863"/>
            <a:chExt cx="3057247" cy="615570"/>
          </a:xfrm>
        </p:grpSpPr>
        <p:sp>
          <p:nvSpPr>
            <p:cNvPr id="19" name="椭圆形标注 18"/>
            <p:cNvSpPr/>
            <p:nvPr/>
          </p:nvSpPr>
          <p:spPr>
            <a:xfrm>
              <a:off x="4716016" y="3143113"/>
              <a:ext cx="2770114" cy="612320"/>
            </a:xfrm>
            <a:prstGeom prst="wedgeEllipseCallout">
              <a:avLst>
                <a:gd name="adj1" fmla="val -22735"/>
                <a:gd name="adj2" fmla="val -78473"/>
              </a:avLst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4716016" y="3139863"/>
              <a:ext cx="305724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夜晚接着白天。</a:t>
              </a:r>
              <a:endPara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06742" y="4005064"/>
            <a:ext cx="8599548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     </a:t>
            </a:r>
            <a:r>
              <a:rPr lang="zh-CN" altLang="en-US" sz="32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译文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：（车胤）家境贫寒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不能经常得到煤油（点灯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以便在灯下读书），夏天的夜晚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（车胤）就用白色薄绢做成（透光）的口袋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装几十个萤火虫照着书本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夜晚接着白天地学习着。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53" t="23122" r="36725" b="32901"/>
          <a:stretch>
            <a:fillRect/>
          </a:stretch>
        </p:blipFill>
        <p:spPr bwMode="auto">
          <a:xfrm>
            <a:off x="7251397" y="1433791"/>
            <a:ext cx="463550" cy="661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53" t="23122" r="36725" b="32901"/>
          <a:stretch>
            <a:fillRect/>
          </a:stretch>
        </p:blipFill>
        <p:spPr bwMode="auto">
          <a:xfrm>
            <a:off x="2145870" y="1433792"/>
            <a:ext cx="463550" cy="661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53" t="23122" r="36725" b="32901"/>
          <a:stretch>
            <a:fillRect/>
          </a:stretch>
        </p:blipFill>
        <p:spPr bwMode="auto">
          <a:xfrm>
            <a:off x="1620455" y="2295039"/>
            <a:ext cx="463550" cy="661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53" t="23122" r="36725" b="32901"/>
          <a:stretch>
            <a:fillRect/>
          </a:stretch>
        </p:blipFill>
        <p:spPr bwMode="auto">
          <a:xfrm>
            <a:off x="5674248" y="1372147"/>
            <a:ext cx="463550" cy="661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矩形 22"/>
          <p:cNvSpPr/>
          <p:nvPr/>
        </p:nvSpPr>
        <p:spPr>
          <a:xfrm>
            <a:off x="0" y="0"/>
            <a:ext cx="244810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古文今译</a:t>
            </a:r>
            <a:endParaRPr lang="zh-CN" altLang="en-US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0" grpId="0" animBg="1"/>
      <p:bldP spid="9" grpId="0" animBg="1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2"/>
          <p:cNvSpPr>
            <a:spLocks noChangeArrowheads="1"/>
          </p:cNvSpPr>
          <p:nvPr/>
        </p:nvSpPr>
        <p:spPr bwMode="auto">
          <a:xfrm>
            <a:off x="611560" y="1148326"/>
            <a:ext cx="7777163" cy="206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胤恭勤不倦，博学多通。家贫不常得油，夏月则练囊盛数十萤火以照书，以夜继日焉。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53" t="23122" r="36725" b="32901"/>
          <a:stretch>
            <a:fillRect/>
          </a:stretch>
        </p:blipFill>
        <p:spPr bwMode="auto">
          <a:xfrm>
            <a:off x="2124619" y="1245849"/>
            <a:ext cx="288925" cy="670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53" t="23122" r="36725" b="32901"/>
          <a:stretch>
            <a:fillRect/>
          </a:stretch>
        </p:blipFill>
        <p:spPr bwMode="auto">
          <a:xfrm>
            <a:off x="7302294" y="1267019"/>
            <a:ext cx="288925" cy="670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53" t="23122" r="36725" b="32901"/>
          <a:stretch>
            <a:fillRect/>
          </a:stretch>
        </p:blipFill>
        <p:spPr bwMode="auto">
          <a:xfrm>
            <a:off x="2664706" y="1873518"/>
            <a:ext cx="288925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53" t="23122" r="36725" b="32901"/>
          <a:stretch>
            <a:fillRect/>
          </a:stretch>
        </p:blipFill>
        <p:spPr bwMode="auto">
          <a:xfrm>
            <a:off x="3923928" y="1858734"/>
            <a:ext cx="287337" cy="670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53" t="23122" r="36725" b="32901"/>
          <a:stretch>
            <a:fillRect/>
          </a:stretch>
        </p:blipFill>
        <p:spPr bwMode="auto">
          <a:xfrm>
            <a:off x="6012160" y="1916832"/>
            <a:ext cx="287337" cy="670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15"/>
          <p:cNvSpPr/>
          <p:nvPr/>
        </p:nvSpPr>
        <p:spPr>
          <a:xfrm>
            <a:off x="0" y="0"/>
            <a:ext cx="527740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回顾课文，体会人品</a:t>
            </a:r>
            <a:endParaRPr lang="zh-CN" altLang="en-US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10780" y="5458456"/>
            <a:ext cx="15039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博学多通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79600" y="3569444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因为“家贫不常得油”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04048" y="4458635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恭勤不倦、以夜继日</a:t>
            </a:r>
            <a:endParaRPr lang="zh-CN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91852" y="3569444"/>
            <a:ext cx="4185761" cy="2193429"/>
            <a:chOff x="391852" y="3569444"/>
            <a:chExt cx="4185761" cy="2193429"/>
          </a:xfrm>
        </p:grpSpPr>
        <p:sp>
          <p:nvSpPr>
            <p:cNvPr id="3" name="矩形 2"/>
            <p:cNvSpPr/>
            <p:nvPr/>
          </p:nvSpPr>
          <p:spPr>
            <a:xfrm>
              <a:off x="391852" y="3569444"/>
              <a:ext cx="418576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①车胤为什么“囊萤夜读”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 ?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476754" y="4437112"/>
              <a:ext cx="23391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②是怎么学的？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509165" y="5301208"/>
              <a:ext cx="233910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③学得怎么样？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476672"/>
            <a:ext cx="8392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从车胤的描写中，你感受到了他的什么品质？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7209" y="4749824"/>
            <a:ext cx="81067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惜时、不畏艰难险阻、好读书。</a:t>
            </a:r>
            <a:endParaRPr lang="zh-CN" altLang="en-US" sz="4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33028" y="1628800"/>
            <a:ext cx="742740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noProof="1">
                <a:latin typeface="楷体" panose="02010609060101010101" pitchFamily="49" charset="-122"/>
                <a:ea typeface="楷体" panose="02010609060101010101" pitchFamily="49" charset="-122"/>
              </a:rPr>
              <a:t>    胤</a:t>
            </a:r>
            <a:r>
              <a:rPr lang="zh-CN" altLang="en-US" sz="36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恭勤不倦</a:t>
            </a:r>
            <a:r>
              <a:rPr lang="zh-CN" altLang="en-US" sz="3600" b="1" noProof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博学多通</a:t>
            </a:r>
            <a:r>
              <a:rPr lang="zh-CN" altLang="en-US" sz="3600" b="1" noProof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6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家贫不常得油</a:t>
            </a:r>
            <a:r>
              <a:rPr lang="zh-CN" altLang="en-US" sz="3600" b="1" noProof="1">
                <a:latin typeface="楷体" panose="02010609060101010101" pitchFamily="49" charset="-122"/>
                <a:ea typeface="楷体" panose="02010609060101010101" pitchFamily="49" charset="-122"/>
              </a:rPr>
              <a:t>，夏月则练囊盛数十萤火以照书，</a:t>
            </a:r>
            <a:r>
              <a:rPr lang="zh-CN" altLang="en-US" sz="36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以夜继日</a:t>
            </a:r>
            <a:r>
              <a:rPr lang="zh-CN" altLang="en-US" sz="3600" b="1" noProof="1">
                <a:latin typeface="楷体" panose="02010609060101010101" pitchFamily="49" charset="-122"/>
                <a:ea typeface="楷体" panose="02010609060101010101" pitchFamily="49" charset="-122"/>
              </a:rPr>
              <a:t>焉。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2"/>
          <p:cNvSpPr>
            <a:spLocks noChangeArrowheads="1"/>
          </p:cNvSpPr>
          <p:nvPr/>
        </p:nvSpPr>
        <p:spPr bwMode="auto">
          <a:xfrm>
            <a:off x="683770" y="2435281"/>
            <a:ext cx="7777163" cy="245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4265" b="1" dirty="0">
                <a:latin typeface="楷体" panose="02010609060101010101" pitchFamily="49" charset="-122"/>
                <a:ea typeface="楷体" panose="02010609060101010101" pitchFamily="49" charset="-122"/>
              </a:rPr>
              <a:t>    胤恭勤不倦，博学多通。家贫不常得油，夏月则练囊盛数十萤火以照书，以夜继日焉。</a:t>
            </a:r>
            <a:endParaRPr lang="en-US" altLang="zh-CN" sz="4265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53" t="23122" r="36725" b="32901"/>
          <a:stretch>
            <a:fillRect/>
          </a:stretch>
        </p:blipFill>
        <p:spPr bwMode="auto">
          <a:xfrm>
            <a:off x="2306637" y="2539511"/>
            <a:ext cx="288925" cy="670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53" t="23122" r="36725" b="32901"/>
          <a:stretch>
            <a:fillRect/>
          </a:stretch>
        </p:blipFill>
        <p:spPr bwMode="auto">
          <a:xfrm>
            <a:off x="1835695" y="3315732"/>
            <a:ext cx="288925" cy="670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53" t="23122" r="36725" b="32901"/>
          <a:stretch>
            <a:fillRect/>
          </a:stretch>
        </p:blipFill>
        <p:spPr bwMode="auto">
          <a:xfrm>
            <a:off x="5872580" y="3326856"/>
            <a:ext cx="288925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53" t="23122" r="36725" b="32901"/>
          <a:stretch>
            <a:fillRect/>
          </a:stretch>
        </p:blipFill>
        <p:spPr bwMode="auto">
          <a:xfrm>
            <a:off x="7695924" y="3353761"/>
            <a:ext cx="287337" cy="670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3576039" y="408201"/>
            <a:ext cx="4608512" cy="1800200"/>
            <a:chOff x="4535488" y="4158050"/>
            <a:chExt cx="4608512" cy="1800200"/>
          </a:xfrm>
        </p:grpSpPr>
        <p:sp>
          <p:nvSpPr>
            <p:cNvPr id="4" name="云形标注 3"/>
            <p:cNvSpPr/>
            <p:nvPr/>
          </p:nvSpPr>
          <p:spPr>
            <a:xfrm>
              <a:off x="4535488" y="4158050"/>
              <a:ext cx="4608512" cy="1800200"/>
            </a:xfrm>
            <a:prstGeom prst="cloudCallou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860031" y="4365104"/>
              <a:ext cx="4176465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/>
                <a:t>             </a:t>
              </a: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读准字音，注意词句之间的停顿。还要注意读出对车胤的敬佩之情</a:t>
              </a:r>
              <a:r>
                <a:rPr lang="zh-CN" altLang="en-US" dirty="0"/>
                <a:t>。</a:t>
              </a:r>
              <a:endParaRPr lang="zh-CN" altLang="en-US" dirty="0"/>
            </a:p>
          </p:txBody>
        </p:sp>
      </p:grpSp>
      <p:pic>
        <p:nvPicPr>
          <p:cNvPr id="15" name="图片 14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53" t="23122" r="36725" b="32901"/>
          <a:stretch>
            <a:fillRect/>
          </a:stretch>
        </p:blipFill>
        <p:spPr bwMode="auto">
          <a:xfrm>
            <a:off x="2987824" y="4024745"/>
            <a:ext cx="287337" cy="670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0" y="-1"/>
            <a:ext cx="244810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练习朗读</a:t>
            </a:r>
            <a:endParaRPr lang="zh-CN" altLang="en-US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5012" y="927103"/>
            <a:ext cx="82444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学了课文，你想要学习车胤什么品质？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6775" y="2564904"/>
            <a:ext cx="7920880" cy="2980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                     </a:t>
            </a: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在平时的学习中，我们不应该浮躁，要学习车胤这种不知疲倦、勤奋好学的品质。</a:t>
            </a:r>
            <a:endParaRPr lang="zh-CN" altLang="en-US" sz="4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-1"/>
            <a:ext cx="244810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课文小结</a:t>
            </a:r>
            <a:endParaRPr lang="zh-CN" altLang="en-US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3374" y="764704"/>
            <a:ext cx="8279105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一、把课文补充完整。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胤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。家贫不常得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则练囊盛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以照书，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焉。</a:t>
            </a:r>
            <a:endParaRPr lang="en-US" altLang="zh-CN" sz="2800" b="1" dirty="0"/>
          </a:p>
          <a:p>
            <a:pPr indent="457200">
              <a:lnSpc>
                <a:spcPct val="150000"/>
              </a:lnSpc>
            </a:pP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二、照样子，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按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课文内容填一填。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例：胤恭勤不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倦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疲倦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家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贫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不常得油。（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博学多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夏月则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练囊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盛数十萤火以照书。（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2490194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巩固练习</a:t>
            </a:r>
            <a:endParaRPr lang="zh-CN" altLang="en-US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81046" y="1426349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恭勤不倦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35896" y="1426349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博学多通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40352" y="1426349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油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2088" y="2060848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夏月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7864" y="2063933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数十萤火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89370" y="2060848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以夜继日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11647" y="4077072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贫穷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68018" y="5805264"/>
            <a:ext cx="3070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白色薄绢做的口袋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35896" y="4797152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通晓，明白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4" grpId="0"/>
      <p:bldP spid="15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568461" y="2276872"/>
            <a:ext cx="655660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9600" b="1" cap="none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谢谢观看！</a:t>
            </a:r>
            <a:endParaRPr lang="zh-CN" altLang="en-US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916832"/>
            <a:ext cx="4211959" cy="339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916832"/>
            <a:ext cx="4139954" cy="339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4900" y="827261"/>
            <a:ext cx="91391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同学们，古时候有很多喜欢读书的孩子，你们知道有谁吗？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1557" y="5507948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/>
              <a:t>凿壁偷光的匡衡</a:t>
            </a:r>
            <a:endParaRPr lang="zh-CN" altLang="en-US" sz="3200" b="1" dirty="0"/>
          </a:p>
        </p:txBody>
      </p:sp>
      <p:sp>
        <p:nvSpPr>
          <p:cNvPr id="6" name="矩形 5"/>
          <p:cNvSpPr/>
          <p:nvPr/>
        </p:nvSpPr>
        <p:spPr>
          <a:xfrm>
            <a:off x="5436096" y="5507948"/>
            <a:ext cx="30684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/>
              <a:t>映月读书的江泌</a:t>
            </a:r>
            <a:endParaRPr lang="zh-CN" altLang="en-US" sz="3200" b="1" dirty="0"/>
          </a:p>
        </p:txBody>
      </p:sp>
      <p:pic>
        <p:nvPicPr>
          <p:cNvPr id="7" name="图片 6" hidden="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0552" y="1905000"/>
            <a:ext cx="5422900" cy="3048000"/>
          </a:xfrm>
          <a:prstGeom prst="rect">
            <a:avLst/>
          </a:prstGeom>
        </p:spPr>
      </p:pic>
      <p:pic>
        <p:nvPicPr>
          <p:cNvPr id="9" name="图片 8" hidden="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02" y="1778000"/>
            <a:ext cx="3302000" cy="3302000"/>
          </a:xfrm>
          <a:prstGeom prst="rect">
            <a:avLst/>
          </a:prstGeom>
        </p:spPr>
      </p:pic>
      <p:pic>
        <p:nvPicPr>
          <p:cNvPr id="10" name="图片 9" hidden="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02" y="1778000"/>
            <a:ext cx="3302000" cy="3302000"/>
          </a:xfrm>
          <a:prstGeom prst="rect">
            <a:avLst/>
          </a:prstGeom>
        </p:spPr>
      </p:pic>
      <p:pic>
        <p:nvPicPr>
          <p:cNvPr id="11" name="图片 10" hidden="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01" y="1778000"/>
            <a:ext cx="3302000" cy="3302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23754" y="9877"/>
            <a:ext cx="2448106" cy="769441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导入新课</a:t>
            </a:r>
            <a:endParaRPr lang="zh-CN" altLang="en-US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39952" y="1722296"/>
            <a:ext cx="108012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勤奋好学</a:t>
            </a:r>
            <a:endParaRPr lang="zh-CN" altLang="en-US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20688"/>
            <a:ext cx="3312370" cy="3096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3707905" y="1124748"/>
            <a:ext cx="54360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FF00"/>
                </a:solidFill>
                <a:latin typeface="+mj-ea"/>
                <a:ea typeface="+mj-ea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+mj-ea"/>
                <a:ea typeface="+mj-ea"/>
              </a:rPr>
              <a:t>车胤</a:t>
            </a:r>
            <a:r>
              <a:rPr lang="zh-CN" altLang="en-US" sz="3600" b="1" dirty="0">
                <a:latin typeface="+mj-ea"/>
                <a:ea typeface="+mj-ea"/>
              </a:rPr>
              <a:t>，（约</a:t>
            </a:r>
            <a:r>
              <a:rPr lang="en-US" altLang="zh-CN" sz="3600" b="1" dirty="0">
                <a:latin typeface="+mj-ea"/>
                <a:ea typeface="+mj-ea"/>
              </a:rPr>
              <a:t>333</a:t>
            </a:r>
            <a:r>
              <a:rPr lang="zh-CN" altLang="en-US" sz="3600" b="1" dirty="0">
                <a:latin typeface="+mj-ea"/>
                <a:ea typeface="+mj-ea"/>
              </a:rPr>
              <a:t>～约</a:t>
            </a:r>
            <a:r>
              <a:rPr lang="en-US" altLang="zh-CN" sz="3600" b="1" dirty="0">
                <a:latin typeface="+mj-ea"/>
                <a:ea typeface="+mj-ea"/>
              </a:rPr>
              <a:t>401</a:t>
            </a:r>
            <a:r>
              <a:rPr lang="zh-CN" altLang="en-US" sz="3600" b="1" dirty="0">
                <a:latin typeface="+mj-ea"/>
                <a:ea typeface="+mj-ea"/>
              </a:rPr>
              <a:t>）字武子，东晋南平郡江安县西辛里（今湖北公安曾埠头乡）人。自幼聪颖好学，家境贫寒，常无油点灯，夏夜就捕捉萤火虫，用以照明夜读，学识与日俱增。</a:t>
            </a:r>
            <a:endParaRPr lang="zh-CN" altLang="en-US" sz="3600" b="1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68" y="372871"/>
            <a:ext cx="73885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齐读题目，说一说题目的意思。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26332" y="1484784"/>
            <a:ext cx="358303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囊  萤  夜读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55576" y="2996955"/>
            <a:ext cx="2501006" cy="864096"/>
            <a:chOff x="755576" y="2996955"/>
            <a:chExt cx="2501006" cy="864096"/>
          </a:xfrm>
        </p:grpSpPr>
        <p:sp>
          <p:nvSpPr>
            <p:cNvPr id="8" name="线形标注 2 7"/>
            <p:cNvSpPr/>
            <p:nvPr/>
          </p:nvSpPr>
          <p:spPr>
            <a:xfrm>
              <a:off x="762834" y="2996955"/>
              <a:ext cx="2224989" cy="864096"/>
            </a:xfrm>
            <a:prstGeom prst="borderCallout2">
              <a:avLst>
                <a:gd name="adj1" fmla="val -744"/>
                <a:gd name="adj2" fmla="val 54935"/>
                <a:gd name="adj3" fmla="val -11882"/>
                <a:gd name="adj4" fmla="val 54712"/>
                <a:gd name="adj5" fmla="val -100536"/>
                <a:gd name="adj6" fmla="val 81098"/>
              </a:avLst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755576" y="3105838"/>
              <a:ext cx="250100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>
                  <a:solidFill>
                    <a:srgbClr val="FF0000"/>
                  </a:solidFill>
                </a:rPr>
                <a:t>用口袋装。</a:t>
              </a:r>
              <a:endParaRPr lang="zh-CN" altLang="en-US" sz="36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517765" y="2980365"/>
            <a:ext cx="1810954" cy="864096"/>
            <a:chOff x="3517765" y="2980365"/>
            <a:chExt cx="1810954" cy="864096"/>
          </a:xfrm>
        </p:grpSpPr>
        <p:sp>
          <p:nvSpPr>
            <p:cNvPr id="9" name="线形标注 2 8"/>
            <p:cNvSpPr/>
            <p:nvPr/>
          </p:nvSpPr>
          <p:spPr>
            <a:xfrm>
              <a:off x="3517765" y="2980365"/>
              <a:ext cx="1810953" cy="864096"/>
            </a:xfrm>
            <a:prstGeom prst="borderCallout2">
              <a:avLst>
                <a:gd name="adj1" fmla="val -744"/>
                <a:gd name="adj2" fmla="val 54935"/>
                <a:gd name="adj3" fmla="val -11882"/>
                <a:gd name="adj4" fmla="val 54712"/>
                <a:gd name="adj5" fmla="val -100536"/>
                <a:gd name="adj6" fmla="val 13980"/>
              </a:avLst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3553135" y="3105838"/>
              <a:ext cx="177558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solidFill>
                    <a:srgbClr val="FF0000"/>
                  </a:solidFill>
                </a:rPr>
                <a:t>萤火虫。</a:t>
              </a:r>
              <a:endParaRPr lang="zh-CN" altLang="en-US" sz="36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942556" y="2995271"/>
            <a:ext cx="2224989" cy="864096"/>
            <a:chOff x="5942556" y="2995271"/>
            <a:chExt cx="2224989" cy="864096"/>
          </a:xfrm>
        </p:grpSpPr>
        <p:sp>
          <p:nvSpPr>
            <p:cNvPr id="10" name="线形标注 2 9"/>
            <p:cNvSpPr/>
            <p:nvPr/>
          </p:nvSpPr>
          <p:spPr>
            <a:xfrm>
              <a:off x="5942556" y="2995271"/>
              <a:ext cx="2224989" cy="864096"/>
            </a:xfrm>
            <a:prstGeom prst="borderCallout2">
              <a:avLst>
                <a:gd name="adj1" fmla="val -744"/>
                <a:gd name="adj2" fmla="val 54935"/>
                <a:gd name="adj3" fmla="val -11882"/>
                <a:gd name="adj4" fmla="val 54712"/>
                <a:gd name="adj5" fmla="val -106106"/>
                <a:gd name="adj6" fmla="val -34622"/>
              </a:avLst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5964207" y="3105838"/>
              <a:ext cx="220333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solidFill>
                    <a:srgbClr val="FF0000"/>
                  </a:solidFill>
                </a:rPr>
                <a:t>夜晚读书。</a:t>
              </a:r>
              <a:endParaRPr lang="zh-CN" altLang="en-US" sz="36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541180" y="4819264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/>
              <a:t>题意：</a:t>
            </a:r>
            <a:r>
              <a:rPr lang="zh-CN" altLang="en-US" sz="3600" b="1" dirty="0">
                <a:solidFill>
                  <a:srgbClr val="FF0000"/>
                </a:solidFill>
              </a:rPr>
              <a:t>（车胤）把萤火虫装在袋子里（照明），在夜里读书。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11560" y="1081559"/>
            <a:ext cx="7678341" cy="5256684"/>
            <a:chOff x="764381" y="764704"/>
            <a:chExt cx="7678341" cy="5256684"/>
          </a:xfrm>
        </p:grpSpPr>
        <p:sp>
          <p:nvSpPr>
            <p:cNvPr id="2" name="文本框 1"/>
            <p:cNvSpPr txBox="1"/>
            <p:nvPr/>
          </p:nvSpPr>
          <p:spPr>
            <a:xfrm>
              <a:off x="1371600" y="1176255"/>
              <a:ext cx="7071122" cy="446070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90000"/>
                </a:lnSpc>
              </a:pPr>
              <a:r>
                <a:rPr lang="zh-CN" altLang="en-US" sz="3735" b="1" noProof="1">
                  <a:latin typeface="楷体" panose="02010609060101010101" pitchFamily="49" charset="-122"/>
                  <a:ea typeface="楷体" panose="02010609060101010101" pitchFamily="49" charset="-122"/>
                </a:rPr>
                <a:t>囊萤夜读</a:t>
              </a:r>
              <a:endParaRPr lang="zh-CN" altLang="en-US" sz="3735" b="1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90000"/>
                </a:lnSpc>
              </a:pPr>
              <a:r>
                <a:rPr lang="zh-CN" altLang="en-US" sz="3735" noProof="1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3735" b="1" noProof="1">
                  <a:latin typeface="楷体" panose="02010609060101010101" pitchFamily="49" charset="-122"/>
                  <a:ea typeface="楷体" panose="02010609060101010101" pitchFamily="49" charset="-122"/>
                </a:rPr>
                <a:t>胤恭勤不倦，博学多通。家贫不常得油，夏月则练囊盛数十萤火以照书，以夜继日焉。</a:t>
              </a:r>
              <a:endParaRPr lang="zh-CN" altLang="en-US" sz="3735" b="1" noProof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横卷形 3"/>
            <p:cNvSpPr/>
            <p:nvPr/>
          </p:nvSpPr>
          <p:spPr>
            <a:xfrm>
              <a:off x="764381" y="764704"/>
              <a:ext cx="7678341" cy="5256684"/>
            </a:xfrm>
            <a:prstGeom prst="horizontalScroll">
              <a:avLst/>
            </a:prstGeom>
            <a:noFill/>
            <a:ln w="25400" cap="flat" cmpd="sng" algn="ctr">
              <a:solidFill>
                <a:srgbClr val="93A299">
                  <a:shade val="50000"/>
                </a:srgbClr>
              </a:solidFill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3A299"/>
                  </a:solidFill>
                </a14:hiddenFill>
              </a:ext>
            </a:extLst>
          </p:spPr>
          <p:style>
            <a:lnRef idx="2">
              <a:srgbClr val="93A299">
                <a:shade val="50000"/>
              </a:srgbClr>
            </a:lnRef>
            <a:fillRef idx="1">
              <a:srgbClr val="93A299"/>
            </a:fillRef>
            <a:effectRef idx="0">
              <a:srgbClr val="93A299"/>
            </a:effectRef>
            <a:fontRef idx="minor">
              <a:srgbClr val="FFFFFF"/>
            </a:fontRef>
          </p:style>
          <p:txBody>
            <a:bodyPr anchor="ctr"/>
            <a:lstStyle/>
            <a:p>
              <a:pPr algn="ctr"/>
              <a:endParaRPr lang="zh-CN" altLang="en-US" sz="100" noProof="1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0" y="0"/>
            <a:ext cx="5292080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en-US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初读课文，检测预习</a:t>
            </a:r>
            <a:endParaRPr lang="zh-CN" altLang="en-US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9363" y="999801"/>
            <a:ext cx="6726977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自由读课文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勾画出不认识的字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借助拼音读一读。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矩形 97"/>
          <p:cNvSpPr/>
          <p:nvPr/>
        </p:nvSpPr>
        <p:spPr>
          <a:xfrm>
            <a:off x="6758370" y="4211257"/>
            <a:ext cx="1039036" cy="117684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矩形 99"/>
          <p:cNvSpPr/>
          <p:nvPr/>
        </p:nvSpPr>
        <p:spPr>
          <a:xfrm>
            <a:off x="769616" y="4197630"/>
            <a:ext cx="1090521" cy="117684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 98"/>
          <p:cNvSpPr/>
          <p:nvPr/>
        </p:nvSpPr>
        <p:spPr>
          <a:xfrm>
            <a:off x="6484914" y="1535811"/>
            <a:ext cx="1039036" cy="117684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矩形 96"/>
          <p:cNvSpPr/>
          <p:nvPr/>
        </p:nvSpPr>
        <p:spPr>
          <a:xfrm>
            <a:off x="817520" y="1560662"/>
            <a:ext cx="1070806" cy="117684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hidden="1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00" y="1778000"/>
            <a:ext cx="3302000" cy="3302000"/>
          </a:xfrm>
          <a:prstGeom prst="rect">
            <a:avLst/>
          </a:prstGeom>
        </p:spPr>
      </p:pic>
      <p:pic>
        <p:nvPicPr>
          <p:cNvPr id="4" name="图片 3" hidden="1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00" y="1778000"/>
            <a:ext cx="3302000" cy="3302000"/>
          </a:xfrm>
          <a:prstGeom prst="rect">
            <a:avLst/>
          </a:prstGeom>
        </p:spPr>
      </p:pic>
      <p:pic>
        <p:nvPicPr>
          <p:cNvPr id="5" name="图片 4" hidden="1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00" y="1778000"/>
            <a:ext cx="3302000" cy="3302000"/>
          </a:xfrm>
          <a:prstGeom prst="rect">
            <a:avLst/>
          </a:prstGeom>
        </p:spPr>
      </p:pic>
      <p:pic>
        <p:nvPicPr>
          <p:cNvPr id="6" name="图片 5" hidden="1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00" y="1778000"/>
            <a:ext cx="3302000" cy="3302000"/>
          </a:xfrm>
          <a:prstGeom prst="rect">
            <a:avLst/>
          </a:prstGeom>
        </p:spPr>
      </p:pic>
      <p:pic>
        <p:nvPicPr>
          <p:cNvPr id="9" name="图片 8" hidden="1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00" y="1778000"/>
            <a:ext cx="3302000" cy="3302000"/>
          </a:xfrm>
          <a:prstGeom prst="rect">
            <a:avLst/>
          </a:prstGeom>
        </p:spPr>
      </p:pic>
      <p:pic>
        <p:nvPicPr>
          <p:cNvPr id="11" name="图片 10" hidden="1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00" y="1778000"/>
            <a:ext cx="3302000" cy="3302000"/>
          </a:xfrm>
          <a:prstGeom prst="rect">
            <a:avLst/>
          </a:prstGeom>
        </p:spPr>
      </p:pic>
      <p:pic>
        <p:nvPicPr>
          <p:cNvPr id="15" name="图片 14" hidden="1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00" y="1778000"/>
            <a:ext cx="3302000" cy="330200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0" y="0"/>
            <a:ext cx="188224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我会写</a:t>
            </a:r>
            <a:endParaRPr lang="zh-CN" altLang="en-US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769616" y="1475023"/>
            <a:ext cx="1146033" cy="1323439"/>
            <a:chOff x="723716" y="1176072"/>
            <a:chExt cx="1146033" cy="1323439"/>
          </a:xfrm>
        </p:grpSpPr>
        <p:sp>
          <p:nvSpPr>
            <p:cNvPr id="17" name="矩形 16"/>
            <p:cNvSpPr/>
            <p:nvPr/>
          </p:nvSpPr>
          <p:spPr>
            <a:xfrm>
              <a:off x="723716" y="1176072"/>
              <a:ext cx="1146033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80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囊</a:t>
              </a:r>
              <a:endParaRPr lang="zh-CN" altLang="en-US" sz="8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762511" y="1228093"/>
              <a:ext cx="1089025" cy="1219399"/>
              <a:chOff x="0" y="0"/>
              <a:chExt cx="720000" cy="720000"/>
            </a:xfrm>
          </p:grpSpPr>
          <p:sp>
            <p:nvSpPr>
              <p:cNvPr id="50" name="矩形 49"/>
              <p:cNvSpPr/>
              <p:nvPr/>
            </p:nvSpPr>
            <p:spPr>
              <a:xfrm>
                <a:off x="0" y="0"/>
                <a:ext cx="720000" cy="720000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51" name="组合 50"/>
              <p:cNvGrpSpPr/>
              <p:nvPr/>
            </p:nvGrpSpPr>
            <p:grpSpPr>
              <a:xfrm>
                <a:off x="0" y="0"/>
                <a:ext cx="720000" cy="720000"/>
                <a:chOff x="0" y="0"/>
                <a:chExt cx="720000" cy="720000"/>
              </a:xfrm>
            </p:grpSpPr>
            <p:cxnSp>
              <p:nvCxnSpPr>
                <p:cNvPr id="52" name="直接连接符 51"/>
                <p:cNvCxnSpPr/>
                <p:nvPr/>
              </p:nvCxnSpPr>
              <p:spPr>
                <a:xfrm>
                  <a:off x="0" y="365760"/>
                  <a:ext cx="7200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直接连接符 52"/>
                <p:cNvCxnSpPr/>
                <p:nvPr/>
              </p:nvCxnSpPr>
              <p:spPr>
                <a:xfrm flipV="1">
                  <a:off x="357809" y="0"/>
                  <a:ext cx="0" cy="72000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66" name="组合 65"/>
          <p:cNvGrpSpPr/>
          <p:nvPr/>
        </p:nvGrpSpPr>
        <p:grpSpPr>
          <a:xfrm>
            <a:off x="3706996" y="1475023"/>
            <a:ext cx="1146033" cy="1323439"/>
            <a:chOff x="4255463" y="834354"/>
            <a:chExt cx="1146033" cy="1323439"/>
          </a:xfrm>
        </p:grpSpPr>
        <p:grpSp>
          <p:nvGrpSpPr>
            <p:cNvPr id="19" name="组合 18"/>
            <p:cNvGrpSpPr/>
            <p:nvPr/>
          </p:nvGrpSpPr>
          <p:grpSpPr>
            <a:xfrm>
              <a:off x="4283968" y="888958"/>
              <a:ext cx="1089025" cy="1219399"/>
              <a:chOff x="0" y="0"/>
              <a:chExt cx="720000" cy="720000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0" y="0"/>
                <a:ext cx="720000" cy="720000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0" y="0"/>
                <a:ext cx="720000" cy="720000"/>
                <a:chOff x="0" y="0"/>
                <a:chExt cx="720000" cy="720000"/>
              </a:xfrm>
            </p:grpSpPr>
            <p:cxnSp>
              <p:nvCxnSpPr>
                <p:cNvPr id="22" name="直接连接符 21"/>
                <p:cNvCxnSpPr/>
                <p:nvPr/>
              </p:nvCxnSpPr>
              <p:spPr>
                <a:xfrm>
                  <a:off x="0" y="365760"/>
                  <a:ext cx="7200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/>
                <p:cNvCxnSpPr/>
                <p:nvPr/>
              </p:nvCxnSpPr>
              <p:spPr>
                <a:xfrm flipV="1">
                  <a:off x="357809" y="0"/>
                  <a:ext cx="0" cy="72000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0" name="矩形 59"/>
            <p:cNvSpPr/>
            <p:nvPr/>
          </p:nvSpPr>
          <p:spPr>
            <a:xfrm>
              <a:off x="4255463" y="834354"/>
              <a:ext cx="1146033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80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萤</a:t>
              </a:r>
              <a:endParaRPr lang="zh-CN" altLang="en-US" sz="8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747511" y="4189979"/>
            <a:ext cx="1146033" cy="1323439"/>
            <a:chOff x="575937" y="3356992"/>
            <a:chExt cx="1146033" cy="1323439"/>
          </a:xfrm>
        </p:grpSpPr>
        <p:grpSp>
          <p:nvGrpSpPr>
            <p:cNvPr id="44" name="组合 43"/>
            <p:cNvGrpSpPr/>
            <p:nvPr/>
          </p:nvGrpSpPr>
          <p:grpSpPr>
            <a:xfrm>
              <a:off x="611560" y="3356992"/>
              <a:ext cx="1089025" cy="1219399"/>
              <a:chOff x="0" y="0"/>
              <a:chExt cx="720000" cy="720000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0" y="0"/>
                <a:ext cx="720000" cy="720000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46" name="组合 45"/>
              <p:cNvGrpSpPr/>
              <p:nvPr/>
            </p:nvGrpSpPr>
            <p:grpSpPr>
              <a:xfrm>
                <a:off x="0" y="0"/>
                <a:ext cx="720000" cy="720000"/>
                <a:chOff x="0" y="0"/>
                <a:chExt cx="720000" cy="720000"/>
              </a:xfrm>
            </p:grpSpPr>
            <p:cxnSp>
              <p:nvCxnSpPr>
                <p:cNvPr id="47" name="直接连接符 46"/>
                <p:cNvCxnSpPr/>
                <p:nvPr/>
              </p:nvCxnSpPr>
              <p:spPr>
                <a:xfrm>
                  <a:off x="0" y="365760"/>
                  <a:ext cx="7200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直接连接符 47"/>
                <p:cNvCxnSpPr/>
                <p:nvPr/>
              </p:nvCxnSpPr>
              <p:spPr>
                <a:xfrm flipV="1">
                  <a:off x="357809" y="0"/>
                  <a:ext cx="0" cy="72000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1" name="矩形 60"/>
            <p:cNvSpPr/>
            <p:nvPr/>
          </p:nvSpPr>
          <p:spPr>
            <a:xfrm>
              <a:off x="575937" y="3356992"/>
              <a:ext cx="1146033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80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勤</a:t>
              </a:r>
              <a:endParaRPr lang="zh-CN" altLang="en-US" sz="8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2637818" y="4137958"/>
            <a:ext cx="1146033" cy="1323439"/>
            <a:chOff x="2461338" y="3445970"/>
            <a:chExt cx="1146033" cy="1323439"/>
          </a:xfrm>
        </p:grpSpPr>
        <p:grpSp>
          <p:nvGrpSpPr>
            <p:cNvPr id="39" name="组合 38"/>
            <p:cNvGrpSpPr/>
            <p:nvPr/>
          </p:nvGrpSpPr>
          <p:grpSpPr>
            <a:xfrm>
              <a:off x="2483768" y="3497991"/>
              <a:ext cx="1089025" cy="1219399"/>
              <a:chOff x="0" y="0"/>
              <a:chExt cx="720000" cy="720000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0" y="0"/>
                <a:ext cx="720000" cy="720000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41" name="组合 40"/>
              <p:cNvGrpSpPr/>
              <p:nvPr/>
            </p:nvGrpSpPr>
            <p:grpSpPr>
              <a:xfrm>
                <a:off x="0" y="0"/>
                <a:ext cx="720000" cy="720000"/>
                <a:chOff x="0" y="0"/>
                <a:chExt cx="720000" cy="720000"/>
              </a:xfrm>
            </p:grpSpPr>
            <p:cxnSp>
              <p:nvCxnSpPr>
                <p:cNvPr id="42" name="直接连接符 41"/>
                <p:cNvCxnSpPr/>
                <p:nvPr/>
              </p:nvCxnSpPr>
              <p:spPr>
                <a:xfrm>
                  <a:off x="0" y="365760"/>
                  <a:ext cx="7200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42"/>
                <p:cNvCxnSpPr/>
                <p:nvPr/>
              </p:nvCxnSpPr>
              <p:spPr>
                <a:xfrm flipV="1">
                  <a:off x="357809" y="0"/>
                  <a:ext cx="0" cy="72000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9" name="矩形 58"/>
            <p:cNvSpPr/>
            <p:nvPr/>
          </p:nvSpPr>
          <p:spPr>
            <a:xfrm>
              <a:off x="2461338" y="3445970"/>
              <a:ext cx="1146033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80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博</a:t>
              </a:r>
              <a:endParaRPr lang="zh-CN" altLang="en-US" sz="8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4729631" y="4150442"/>
            <a:ext cx="1146033" cy="1323439"/>
            <a:chOff x="4484500" y="3621100"/>
            <a:chExt cx="1146033" cy="1323439"/>
          </a:xfrm>
        </p:grpSpPr>
        <p:grpSp>
          <p:nvGrpSpPr>
            <p:cNvPr id="34" name="组合 33"/>
            <p:cNvGrpSpPr/>
            <p:nvPr/>
          </p:nvGrpSpPr>
          <p:grpSpPr>
            <a:xfrm>
              <a:off x="4513005" y="3673121"/>
              <a:ext cx="1089025" cy="1219399"/>
              <a:chOff x="0" y="0"/>
              <a:chExt cx="720000" cy="720000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0" y="0"/>
                <a:ext cx="720000" cy="720000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36" name="组合 35"/>
              <p:cNvGrpSpPr/>
              <p:nvPr/>
            </p:nvGrpSpPr>
            <p:grpSpPr>
              <a:xfrm>
                <a:off x="0" y="0"/>
                <a:ext cx="720000" cy="720000"/>
                <a:chOff x="0" y="0"/>
                <a:chExt cx="720000" cy="720000"/>
              </a:xfrm>
            </p:grpSpPr>
            <p:cxnSp>
              <p:nvCxnSpPr>
                <p:cNvPr id="37" name="直接连接符 36"/>
                <p:cNvCxnSpPr/>
                <p:nvPr/>
              </p:nvCxnSpPr>
              <p:spPr>
                <a:xfrm>
                  <a:off x="0" y="365760"/>
                  <a:ext cx="7200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" name="直接连接符 37"/>
                <p:cNvCxnSpPr/>
                <p:nvPr/>
              </p:nvCxnSpPr>
              <p:spPr>
                <a:xfrm flipV="1">
                  <a:off x="357809" y="0"/>
                  <a:ext cx="0" cy="72000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2" name="矩形 61"/>
            <p:cNvSpPr/>
            <p:nvPr/>
          </p:nvSpPr>
          <p:spPr>
            <a:xfrm>
              <a:off x="4484500" y="3621100"/>
              <a:ext cx="1146033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80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贫</a:t>
              </a:r>
              <a:endParaRPr lang="zh-CN" altLang="en-US" sz="8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704871" y="4150441"/>
            <a:ext cx="1146033" cy="1323439"/>
            <a:chOff x="6712776" y="3644782"/>
            <a:chExt cx="1146033" cy="1323439"/>
          </a:xfrm>
        </p:grpSpPr>
        <p:grpSp>
          <p:nvGrpSpPr>
            <p:cNvPr id="29" name="组合 28"/>
            <p:cNvGrpSpPr/>
            <p:nvPr/>
          </p:nvGrpSpPr>
          <p:grpSpPr>
            <a:xfrm>
              <a:off x="6744594" y="3696803"/>
              <a:ext cx="1089025" cy="1219399"/>
              <a:chOff x="0" y="0"/>
              <a:chExt cx="720000" cy="720000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0" y="0"/>
                <a:ext cx="720000" cy="720000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>
                <a:off x="0" y="0"/>
                <a:ext cx="720000" cy="720000"/>
                <a:chOff x="0" y="0"/>
                <a:chExt cx="720000" cy="720000"/>
              </a:xfrm>
            </p:grpSpPr>
            <p:cxnSp>
              <p:nvCxnSpPr>
                <p:cNvPr id="32" name="直接连接符 31"/>
                <p:cNvCxnSpPr/>
                <p:nvPr/>
              </p:nvCxnSpPr>
              <p:spPr>
                <a:xfrm>
                  <a:off x="0" y="365760"/>
                  <a:ext cx="7200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直接连接符 32"/>
                <p:cNvCxnSpPr/>
                <p:nvPr/>
              </p:nvCxnSpPr>
              <p:spPr>
                <a:xfrm flipV="1">
                  <a:off x="357809" y="0"/>
                  <a:ext cx="0" cy="72000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3" name="矩形 62"/>
            <p:cNvSpPr/>
            <p:nvPr/>
          </p:nvSpPr>
          <p:spPr>
            <a:xfrm>
              <a:off x="6712776" y="3644782"/>
              <a:ext cx="1146033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80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焉</a:t>
              </a:r>
              <a:endParaRPr lang="zh-CN" altLang="en-US" sz="8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6411678" y="1475022"/>
            <a:ext cx="1146033" cy="1323439"/>
            <a:chOff x="6981818" y="803882"/>
            <a:chExt cx="1146033" cy="1323439"/>
          </a:xfrm>
        </p:grpSpPr>
        <p:grpSp>
          <p:nvGrpSpPr>
            <p:cNvPr id="24" name="组合 23"/>
            <p:cNvGrpSpPr/>
            <p:nvPr/>
          </p:nvGrpSpPr>
          <p:grpSpPr>
            <a:xfrm>
              <a:off x="7030061" y="855903"/>
              <a:ext cx="1089025" cy="1219399"/>
              <a:chOff x="0" y="0"/>
              <a:chExt cx="720000" cy="720000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0" y="0"/>
                <a:ext cx="720000" cy="720000"/>
              </a:xfrm>
              <a:prstGeom prst="rect">
                <a:avLst/>
              </a:prstGeom>
              <a:noFill/>
              <a:ln w="31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0" y="0"/>
                <a:ext cx="720000" cy="720000"/>
                <a:chOff x="0" y="0"/>
                <a:chExt cx="720000" cy="720000"/>
              </a:xfrm>
            </p:grpSpPr>
            <p:cxnSp>
              <p:nvCxnSpPr>
                <p:cNvPr id="27" name="直接连接符 26"/>
                <p:cNvCxnSpPr/>
                <p:nvPr/>
              </p:nvCxnSpPr>
              <p:spPr>
                <a:xfrm>
                  <a:off x="0" y="365760"/>
                  <a:ext cx="72000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直接连接符 27"/>
                <p:cNvCxnSpPr/>
                <p:nvPr/>
              </p:nvCxnSpPr>
              <p:spPr>
                <a:xfrm flipV="1">
                  <a:off x="357809" y="0"/>
                  <a:ext cx="0" cy="72000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4" name="矩形 63"/>
            <p:cNvSpPr/>
            <p:nvPr/>
          </p:nvSpPr>
          <p:spPr>
            <a:xfrm>
              <a:off x="6981818" y="803882"/>
              <a:ext cx="1146033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80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恭</a:t>
              </a:r>
              <a:endParaRPr lang="zh-CN" altLang="en-US" sz="8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4" name="TextBox 73"/>
          <p:cNvSpPr txBox="1"/>
          <p:nvPr/>
        </p:nvSpPr>
        <p:spPr>
          <a:xfrm>
            <a:off x="821101" y="901632"/>
            <a:ext cx="12117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SimSun-ExtB" panose="02010609060101010101" pitchFamily="49" charset="-122"/>
                <a:ea typeface="SimSun-ExtB" panose="02010609060101010101" pitchFamily="49" charset="-122"/>
              </a:rPr>
              <a:t>nánɡ</a:t>
            </a:r>
            <a:endParaRPr lang="zh-CN" altLang="en-US" sz="3600" dirty="0">
              <a:latin typeface="SimSun-ExtB" panose="02010609060101010101" pitchFamily="49" charset="-122"/>
              <a:ea typeface="SimSun-ExtB" panose="02010609060101010101" pitchFamily="49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3699588" y="869103"/>
            <a:ext cx="14536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SimSun-ExtB" panose="02010609060101010101" pitchFamily="49" charset="-122"/>
                <a:ea typeface="SimSun-ExtB" panose="02010609060101010101" pitchFamily="49" charset="-122"/>
              </a:rPr>
              <a:t>yínɡ</a:t>
            </a:r>
            <a:endParaRPr lang="zh-CN" altLang="en-US" sz="3600" dirty="0">
              <a:latin typeface="SimSun-ExtB" panose="02010609060101010101" pitchFamily="49" charset="-122"/>
              <a:ea typeface="SimSun-ExtB" panose="02010609060101010101" pitchFamily="49" charset="-122"/>
            </a:endParaRPr>
          </a:p>
          <a:p>
            <a:endParaRPr lang="zh-CN" altLang="en-US" sz="3600" dirty="0">
              <a:latin typeface="SimSun-ExtB" panose="02010609060101010101" pitchFamily="49" charset="-122"/>
              <a:ea typeface="SimSun-ExtB" panose="02010609060101010101" pitchFamily="49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871225" y="3543648"/>
            <a:ext cx="1012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SimSun-ExtB" panose="02010609060101010101" pitchFamily="49" charset="-122"/>
                <a:ea typeface="SimSun-ExtB" panose="02010609060101010101" pitchFamily="49" charset="-122"/>
              </a:rPr>
              <a:t>qín</a:t>
            </a:r>
            <a:endParaRPr lang="zh-CN" altLang="en-US" sz="3600" dirty="0">
              <a:latin typeface="SimSun-ExtB" panose="02010609060101010101" pitchFamily="49" charset="-122"/>
              <a:ea typeface="SimSun-ExtB" panose="02010609060101010101" pitchFamily="49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6828475" y="3543648"/>
            <a:ext cx="10037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SimSun-ExtB" panose="02010609060101010101" pitchFamily="49" charset="-122"/>
                <a:ea typeface="SimSun-ExtB" panose="02010609060101010101" pitchFamily="49" charset="-122"/>
              </a:rPr>
              <a:t>yān</a:t>
            </a:r>
            <a:endParaRPr lang="zh-CN" altLang="en-US" sz="3600" dirty="0">
              <a:latin typeface="SimSun-ExtB" panose="02010609060101010101" pitchFamily="49" charset="-122"/>
              <a:ea typeface="SimSun-ExtB" panose="02010609060101010101" pitchFamily="49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2884519" y="3543648"/>
            <a:ext cx="7040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SimSun-ExtB" panose="02010609060101010101" pitchFamily="49" charset="-122"/>
                <a:ea typeface="SimSun-ExtB" panose="02010609060101010101" pitchFamily="49" charset="-122"/>
              </a:rPr>
              <a:t>bó</a:t>
            </a:r>
            <a:endParaRPr lang="zh-CN" altLang="en-US" sz="3600" dirty="0">
              <a:latin typeface="SimSun-ExtB" panose="02010609060101010101" pitchFamily="49" charset="-122"/>
              <a:ea typeface="SimSun-ExtB" panose="02010609060101010101" pitchFamily="49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4853029" y="3543648"/>
            <a:ext cx="89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SimSun-ExtB" panose="02010609060101010101" pitchFamily="49" charset="-122"/>
                <a:ea typeface="SimSun-ExtB" panose="02010609060101010101" pitchFamily="49" charset="-122"/>
              </a:rPr>
              <a:t>pín</a:t>
            </a:r>
            <a:endParaRPr lang="zh-CN" altLang="en-US" sz="3600" dirty="0">
              <a:latin typeface="SimSun-ExtB" panose="02010609060101010101" pitchFamily="49" charset="-122"/>
              <a:ea typeface="SimSun-ExtB" panose="02010609060101010101" pitchFamily="49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420443" y="869102"/>
            <a:ext cx="12479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SimSun-ExtB" panose="02010609060101010101" pitchFamily="49" charset="-122"/>
                <a:ea typeface="SimSun-ExtB" panose="02010609060101010101" pitchFamily="49" charset="-122"/>
              </a:rPr>
              <a:t>ɡōnɡ</a:t>
            </a:r>
            <a:endParaRPr lang="zh-CN" altLang="en-US" sz="3600" dirty="0">
              <a:latin typeface="SimSun-ExtB" panose="02010609060101010101" pitchFamily="49" charset="-122"/>
              <a:ea typeface="SimSun-ExtB" panose="02010609060101010101" pitchFamily="49" charset="-122"/>
            </a:endParaRPr>
          </a:p>
          <a:p>
            <a:endParaRPr lang="zh-CN" altLang="en-US" sz="3600" dirty="0">
              <a:latin typeface="SimSun-ExtB" panose="02010609060101010101" pitchFamily="49" charset="-122"/>
              <a:ea typeface="SimSun-ExtB" panose="02010609060101010101" pitchFamily="49" charset="-122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918949" y="2712651"/>
            <a:ext cx="8679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气囊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锦囊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3694457" y="2749026"/>
            <a:ext cx="11300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荧光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萤火虫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4886710" y="5435319"/>
            <a:ext cx="8252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贫穷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贫困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6622401" y="5435319"/>
            <a:ext cx="14159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心不在焉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6515867" y="2749026"/>
            <a:ext cx="9771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恭敬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恭请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2750913" y="5421862"/>
            <a:ext cx="9486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广博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博士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853247" y="5420922"/>
            <a:ext cx="9035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勤奋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勤劳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2" name="组合 111"/>
          <p:cNvGrpSpPr/>
          <p:nvPr/>
        </p:nvGrpSpPr>
        <p:grpSpPr>
          <a:xfrm>
            <a:off x="2296835" y="136194"/>
            <a:ext cx="648072" cy="2677657"/>
            <a:chOff x="2565111" y="268541"/>
            <a:chExt cx="648072" cy="2677657"/>
          </a:xfrm>
        </p:grpSpPr>
        <p:sp>
          <p:nvSpPr>
            <p:cNvPr id="109" name="线形标注 2 108"/>
            <p:cNvSpPr/>
            <p:nvPr/>
          </p:nvSpPr>
          <p:spPr>
            <a:xfrm>
              <a:off x="2565111" y="268541"/>
              <a:ext cx="648072" cy="2677657"/>
            </a:xfrm>
            <a:prstGeom prst="borderCallout2">
              <a:avLst>
                <a:gd name="adj1" fmla="val 18750"/>
                <a:gd name="adj2" fmla="val -8333"/>
                <a:gd name="adj3" fmla="val 20834"/>
                <a:gd name="adj4" fmla="val -51941"/>
                <a:gd name="adj5" fmla="val 59902"/>
                <a:gd name="adj6" fmla="val -124641"/>
              </a:avLst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2628023" y="268542"/>
              <a:ext cx="467218" cy="2677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中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上有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一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横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8068067" y="446646"/>
            <a:ext cx="648072" cy="2312172"/>
            <a:chOff x="2565111" y="132348"/>
            <a:chExt cx="648072" cy="2312172"/>
          </a:xfrm>
        </p:grpSpPr>
        <p:sp>
          <p:nvSpPr>
            <p:cNvPr id="123" name="线形标注 2 122"/>
            <p:cNvSpPr/>
            <p:nvPr/>
          </p:nvSpPr>
          <p:spPr>
            <a:xfrm>
              <a:off x="2565111" y="132348"/>
              <a:ext cx="648072" cy="2312172"/>
            </a:xfrm>
            <a:prstGeom prst="borderCallout2">
              <a:avLst>
                <a:gd name="adj1" fmla="val 18750"/>
                <a:gd name="adj2" fmla="val -8333"/>
                <a:gd name="adj3" fmla="val 20834"/>
                <a:gd name="adj4" fmla="val -51941"/>
                <a:gd name="adj5" fmla="val 86533"/>
                <a:gd name="adj6" fmla="val -124641"/>
              </a:avLst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TextBox 123"/>
            <p:cNvSpPr txBox="1"/>
            <p:nvPr/>
          </p:nvSpPr>
          <p:spPr>
            <a:xfrm>
              <a:off x="2605006" y="136195"/>
              <a:ext cx="467218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此处两点并排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211014" y="6206748"/>
            <a:ext cx="2088672" cy="591684"/>
            <a:chOff x="375114" y="6237682"/>
            <a:chExt cx="2088672" cy="591684"/>
          </a:xfrm>
        </p:grpSpPr>
        <p:sp>
          <p:nvSpPr>
            <p:cNvPr id="131" name="线形标注 2 130"/>
            <p:cNvSpPr/>
            <p:nvPr/>
          </p:nvSpPr>
          <p:spPr>
            <a:xfrm>
              <a:off x="375114" y="6237682"/>
              <a:ext cx="1961616" cy="591684"/>
            </a:xfrm>
            <a:prstGeom prst="borderCallout2">
              <a:avLst>
                <a:gd name="adj1" fmla="val 47218"/>
                <a:gd name="adj2" fmla="val -1586"/>
                <a:gd name="adj3" fmla="val -9718"/>
                <a:gd name="adj4" fmla="val -11147"/>
                <a:gd name="adj5" fmla="val -186416"/>
                <a:gd name="adj6" fmla="val 39742"/>
              </a:avLst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TextBox 131"/>
            <p:cNvSpPr txBox="1"/>
            <p:nvPr/>
          </p:nvSpPr>
          <p:spPr>
            <a:xfrm>
              <a:off x="390116" y="6302691"/>
              <a:ext cx="20736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左下两横一提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6370334" y="6206747"/>
            <a:ext cx="2088672" cy="591684"/>
            <a:chOff x="375114" y="6237682"/>
            <a:chExt cx="2088672" cy="591684"/>
          </a:xfrm>
        </p:grpSpPr>
        <p:sp>
          <p:nvSpPr>
            <p:cNvPr id="135" name="线形标注 2 134"/>
            <p:cNvSpPr/>
            <p:nvPr/>
          </p:nvSpPr>
          <p:spPr>
            <a:xfrm>
              <a:off x="375114" y="6237682"/>
              <a:ext cx="1961616" cy="591684"/>
            </a:xfrm>
            <a:prstGeom prst="borderCallout2">
              <a:avLst>
                <a:gd name="adj1" fmla="val 47218"/>
                <a:gd name="adj2" fmla="val -1586"/>
                <a:gd name="adj3" fmla="val 18750"/>
                <a:gd name="adj4" fmla="val -16667"/>
                <a:gd name="adj5" fmla="val -182350"/>
                <a:gd name="adj6" fmla="val 36675"/>
              </a:avLst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TextBox 135"/>
            <p:cNvSpPr txBox="1"/>
            <p:nvPr/>
          </p:nvSpPr>
          <p:spPr>
            <a:xfrm>
              <a:off x="390116" y="6302691"/>
              <a:ext cx="20736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四点分布均匀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 animBg="1"/>
      <p:bldP spid="100" grpId="0" animBg="1"/>
      <p:bldP spid="99" grpId="0" animBg="1"/>
      <p:bldP spid="9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/>
          <p:cNvSpPr/>
          <p:nvPr/>
        </p:nvSpPr>
        <p:spPr>
          <a:xfrm>
            <a:off x="1684023" y="1339947"/>
            <a:ext cx="576064" cy="58403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015421" y="1364158"/>
            <a:ext cx="576064" cy="58403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88224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多音字</a:t>
            </a:r>
            <a:endParaRPr lang="zh-CN" altLang="en-US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0015" y="1281084"/>
            <a:ext cx="7178000" cy="667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spc="100" noProof="1">
                <a:latin typeface="楷体" panose="02010609060101010101" pitchFamily="49" charset="-122"/>
                <a:ea typeface="楷体" panose="02010609060101010101" pitchFamily="49" charset="-122"/>
              </a:rPr>
              <a:t>盛 数十萤火以照书，以夜继日焉。</a:t>
            </a:r>
            <a:endParaRPr lang="zh-CN" altLang="en-US" sz="3600" b="1" spc="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22327" y="2394136"/>
            <a:ext cx="3239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/>
              <a:t>(</a:t>
            </a:r>
            <a:r>
              <a:rPr lang="zh-CN" altLang="en-US" sz="3600" b="1" dirty="0"/>
              <a:t>盛饭</a:t>
            </a:r>
            <a:r>
              <a:rPr lang="en-US" altLang="zh-CN" sz="3600" b="1" dirty="0"/>
              <a:t>)      (</a:t>
            </a:r>
            <a:r>
              <a:rPr lang="zh-CN" altLang="en-US" sz="3600" b="1" dirty="0"/>
              <a:t>盛满</a:t>
            </a:r>
            <a:r>
              <a:rPr lang="en-US" altLang="zh-CN" sz="3600" b="1" dirty="0"/>
              <a:t>)</a:t>
            </a:r>
            <a:endParaRPr lang="zh-CN" altLang="en-US" sz="3600" b="1" dirty="0"/>
          </a:p>
        </p:txBody>
      </p:sp>
      <p:sp>
        <p:nvSpPr>
          <p:cNvPr id="13" name="矩形 12"/>
          <p:cNvSpPr/>
          <p:nvPr/>
        </p:nvSpPr>
        <p:spPr>
          <a:xfrm>
            <a:off x="4322327" y="3317666"/>
            <a:ext cx="31357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/>
              <a:t>(</a:t>
            </a:r>
            <a:r>
              <a:rPr lang="zh-CN" altLang="en-US" sz="3600" b="1" dirty="0"/>
              <a:t>茂盛</a:t>
            </a:r>
            <a:r>
              <a:rPr lang="en-US" altLang="zh-CN" sz="3600" b="1" dirty="0"/>
              <a:t>)     (</a:t>
            </a:r>
            <a:r>
              <a:rPr lang="zh-CN" altLang="en-US" sz="3600" b="1" dirty="0"/>
              <a:t>盛开</a:t>
            </a:r>
            <a:r>
              <a:rPr lang="en-US" altLang="zh-CN" sz="3600" b="1" dirty="0"/>
              <a:t>)</a:t>
            </a:r>
            <a:endParaRPr lang="zh-CN" altLang="en-US" sz="3600" b="1" dirty="0"/>
          </a:p>
        </p:txBody>
      </p:sp>
      <p:sp>
        <p:nvSpPr>
          <p:cNvPr id="14" name="矩形 13"/>
          <p:cNvSpPr/>
          <p:nvPr/>
        </p:nvSpPr>
        <p:spPr>
          <a:xfrm>
            <a:off x="4230170" y="4256890"/>
            <a:ext cx="3239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/>
              <a:t>(</a:t>
            </a:r>
            <a:r>
              <a:rPr lang="zh-CN" altLang="en-US" sz="3600" b="1" dirty="0"/>
              <a:t>无数</a:t>
            </a:r>
            <a:r>
              <a:rPr lang="en-US" altLang="zh-CN" sz="3600" b="1" dirty="0"/>
              <a:t>)      (</a:t>
            </a:r>
            <a:r>
              <a:rPr lang="zh-CN" altLang="en-US" sz="3600" b="1" dirty="0"/>
              <a:t>数字</a:t>
            </a:r>
            <a:r>
              <a:rPr lang="en-US" altLang="zh-CN" sz="3600" b="1" dirty="0"/>
              <a:t>)</a:t>
            </a:r>
            <a:endParaRPr lang="zh-CN" altLang="en-US" sz="3600" b="1" dirty="0"/>
          </a:p>
        </p:txBody>
      </p:sp>
      <p:sp>
        <p:nvSpPr>
          <p:cNvPr id="15" name="矩形 14"/>
          <p:cNvSpPr/>
          <p:nvPr/>
        </p:nvSpPr>
        <p:spPr>
          <a:xfrm>
            <a:off x="4221042" y="5294348"/>
            <a:ext cx="38539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/>
              <a:t>(</a:t>
            </a:r>
            <a:r>
              <a:rPr lang="zh-CN" altLang="en-US" sz="3600" b="1" dirty="0"/>
              <a:t>数一数</a:t>
            </a:r>
            <a:r>
              <a:rPr lang="en-US" altLang="zh-CN" sz="3600" b="1" dirty="0"/>
              <a:t>)   (</a:t>
            </a:r>
            <a:r>
              <a:rPr lang="zh-CN" altLang="en-US" sz="3600" b="1" dirty="0"/>
              <a:t>数不清</a:t>
            </a:r>
            <a:r>
              <a:rPr lang="en-US" altLang="zh-CN" sz="3600" b="1" dirty="0"/>
              <a:t>)</a:t>
            </a:r>
            <a:endParaRPr lang="zh-CN" altLang="en-US" sz="3600" b="1" dirty="0"/>
          </a:p>
        </p:txBody>
      </p:sp>
      <p:grpSp>
        <p:nvGrpSpPr>
          <p:cNvPr id="7" name="组合 6"/>
          <p:cNvGrpSpPr/>
          <p:nvPr/>
        </p:nvGrpSpPr>
        <p:grpSpPr>
          <a:xfrm>
            <a:off x="1692335" y="2303156"/>
            <a:ext cx="2442489" cy="1644509"/>
            <a:chOff x="1692335" y="2303156"/>
            <a:chExt cx="2442489" cy="1644509"/>
          </a:xfrm>
        </p:grpSpPr>
        <p:sp>
          <p:nvSpPr>
            <p:cNvPr id="18" name="矩形 17"/>
            <p:cNvSpPr/>
            <p:nvPr/>
          </p:nvSpPr>
          <p:spPr>
            <a:xfrm>
              <a:off x="1692335" y="2717302"/>
              <a:ext cx="880369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b="1" noProof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盛</a:t>
              </a:r>
              <a:endParaRPr lang="zh-CN" altLang="en-US" sz="5400" dirty="0">
                <a:solidFill>
                  <a:srgbClr val="C00000"/>
                </a:solidFill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438524" y="2303156"/>
              <a:ext cx="1696300" cy="1644509"/>
              <a:chOff x="2438524" y="2303156"/>
              <a:chExt cx="1696300" cy="1644509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2807216" y="2303156"/>
                <a:ext cx="1327608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600" b="1" dirty="0"/>
                  <a:t>chéng</a:t>
                </a:r>
                <a:endParaRPr lang="zh-CN" altLang="en-US" sz="3600" b="1" dirty="0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2785836" y="3301334"/>
                <a:ext cx="1317990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600" b="1" dirty="0"/>
                  <a:t>shèng</a:t>
                </a:r>
                <a:endParaRPr lang="zh-CN" altLang="en-US" sz="3600" b="1" dirty="0"/>
              </a:p>
            </p:txBody>
          </p:sp>
          <p:sp>
            <p:nvSpPr>
              <p:cNvPr id="23" name="左大括号 22"/>
              <p:cNvSpPr/>
              <p:nvPr/>
            </p:nvSpPr>
            <p:spPr>
              <a:xfrm>
                <a:off x="2438524" y="2626322"/>
                <a:ext cx="347312" cy="1105290"/>
              </a:xfrm>
              <a:prstGeom prst="leftBrace">
                <a:avLst>
                  <a:gd name="adj1" fmla="val 8333"/>
                  <a:gd name="adj2" fmla="val 53740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5" name="矩形 24"/>
          <p:cNvSpPr/>
          <p:nvPr/>
        </p:nvSpPr>
        <p:spPr>
          <a:xfrm>
            <a:off x="565918" y="908720"/>
            <a:ext cx="10711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chéng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637045" y="4189058"/>
            <a:ext cx="2126768" cy="1658889"/>
            <a:chOff x="1637045" y="4189058"/>
            <a:chExt cx="2126768" cy="1658889"/>
          </a:xfrm>
        </p:grpSpPr>
        <p:sp>
          <p:nvSpPr>
            <p:cNvPr id="19" name="矩形 18"/>
            <p:cNvSpPr/>
            <p:nvPr/>
          </p:nvSpPr>
          <p:spPr>
            <a:xfrm>
              <a:off x="1637045" y="4643428"/>
              <a:ext cx="880369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b="1" noProof="1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数</a:t>
              </a:r>
              <a:endParaRPr lang="zh-CN" altLang="en-US" sz="5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2459904" y="4189058"/>
              <a:ext cx="1303909" cy="1658889"/>
              <a:chOff x="2459904" y="4189058"/>
              <a:chExt cx="1303909" cy="1658889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2844088" y="4189058"/>
                <a:ext cx="919725" cy="1658889"/>
                <a:chOff x="2844088" y="4189058"/>
                <a:chExt cx="919725" cy="1658889"/>
              </a:xfrm>
            </p:grpSpPr>
            <p:sp>
              <p:nvSpPr>
                <p:cNvPr id="10" name="矩形 9"/>
                <p:cNvSpPr/>
                <p:nvPr/>
              </p:nvSpPr>
              <p:spPr>
                <a:xfrm>
                  <a:off x="2897870" y="4189058"/>
                  <a:ext cx="865943" cy="64633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3600" b="1" dirty="0"/>
                    <a:t>shù</a:t>
                  </a:r>
                  <a:endParaRPr lang="zh-CN" altLang="en-US" sz="3600" b="1" dirty="0"/>
                </a:p>
              </p:txBody>
            </p:sp>
            <p:sp>
              <p:nvSpPr>
                <p:cNvPr id="11" name="矩形 10"/>
                <p:cNvSpPr/>
                <p:nvPr/>
              </p:nvSpPr>
              <p:spPr>
                <a:xfrm>
                  <a:off x="2844088" y="5201616"/>
                  <a:ext cx="865943" cy="64633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altLang="zh-CN" sz="3600" b="1" dirty="0"/>
                    <a:t>shǔ</a:t>
                  </a:r>
                  <a:endParaRPr lang="zh-CN" altLang="en-US" sz="3600" b="1" dirty="0"/>
                </a:p>
              </p:txBody>
            </p:sp>
          </p:grpSp>
          <p:sp>
            <p:nvSpPr>
              <p:cNvPr id="26" name="左大括号 25"/>
              <p:cNvSpPr/>
              <p:nvPr/>
            </p:nvSpPr>
            <p:spPr>
              <a:xfrm>
                <a:off x="2459904" y="4512224"/>
                <a:ext cx="347312" cy="1105290"/>
              </a:xfrm>
              <a:prstGeom prst="leftBrace">
                <a:avLst>
                  <a:gd name="adj1" fmla="val 8333"/>
                  <a:gd name="adj2" fmla="val 53740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7" name="矩形 26"/>
          <p:cNvSpPr/>
          <p:nvPr/>
        </p:nvSpPr>
        <p:spPr>
          <a:xfrm>
            <a:off x="1616028" y="891008"/>
            <a:ext cx="7120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</a:rPr>
              <a:t>shù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8" grpId="0" animBg="1"/>
      <p:bldP spid="12" grpId="0"/>
      <p:bldP spid="13" grpId="0"/>
      <p:bldP spid="14" grpId="0"/>
      <p:bldP spid="15" grpId="0"/>
      <p:bldP spid="25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hidden="1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1002" y="1778000"/>
            <a:ext cx="3302000" cy="330200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648438" y="2376065"/>
            <a:ext cx="2123362" cy="726232"/>
            <a:chOff x="648438" y="2376065"/>
            <a:chExt cx="2051358" cy="726232"/>
          </a:xfrm>
        </p:grpSpPr>
        <p:sp>
          <p:nvSpPr>
            <p:cNvPr id="15" name="流程图: 可选过程 14"/>
            <p:cNvSpPr/>
            <p:nvPr/>
          </p:nvSpPr>
          <p:spPr>
            <a:xfrm>
              <a:off x="648438" y="2376065"/>
              <a:ext cx="1799667" cy="726232"/>
            </a:xfrm>
            <a:prstGeom prst="flowChartAlternateProcess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648439" y="2394411"/>
              <a:ext cx="2051357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000" b="1" i="1" dirty="0">
                  <a:solidFill>
                    <a:srgbClr val="002060"/>
                  </a:solidFill>
                </a:rPr>
                <a:t>文言文</a:t>
              </a:r>
              <a:endParaRPr lang="zh-CN" altLang="en-US" sz="4000" b="1" i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0" y="0"/>
            <a:ext cx="244810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学习方法</a:t>
            </a:r>
            <a:endParaRPr lang="zh-CN" altLang="en-US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334016" y="1339988"/>
            <a:ext cx="6210637" cy="774850"/>
            <a:chOff x="2334016" y="1339988"/>
            <a:chExt cx="6210637" cy="774850"/>
          </a:xfrm>
        </p:grpSpPr>
        <p:grpSp>
          <p:nvGrpSpPr>
            <p:cNvPr id="4" name="组合 3"/>
            <p:cNvGrpSpPr/>
            <p:nvPr/>
          </p:nvGrpSpPr>
          <p:grpSpPr>
            <a:xfrm>
              <a:off x="2334016" y="1339988"/>
              <a:ext cx="1959080" cy="774850"/>
              <a:chOff x="2334016" y="1339988"/>
              <a:chExt cx="1959080" cy="774850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3249322" y="1339988"/>
                <a:ext cx="1043774" cy="596008"/>
                <a:chOff x="2645157" y="1339988"/>
                <a:chExt cx="1043774" cy="596008"/>
              </a:xfrm>
            </p:grpSpPr>
            <p:sp>
              <p:nvSpPr>
                <p:cNvPr id="13" name="流程图: 可选过程 12"/>
                <p:cNvSpPr/>
                <p:nvPr/>
              </p:nvSpPr>
              <p:spPr>
                <a:xfrm>
                  <a:off x="2645157" y="1339988"/>
                  <a:ext cx="1043774" cy="596008"/>
                </a:xfrm>
                <a:prstGeom prst="flowChartAlternateProcess">
                  <a:avLst/>
                </a:prstGeom>
                <a:solidFill>
                  <a:schemeClr val="accent1">
                    <a:lumMod val="40000"/>
                    <a:lumOff val="6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" name="矩形 5"/>
                <p:cNvSpPr/>
                <p:nvPr/>
              </p:nvSpPr>
              <p:spPr>
                <a:xfrm>
                  <a:off x="2699796" y="1412776"/>
                  <a:ext cx="902811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2800" b="1" dirty="0"/>
                    <a:t>多读</a:t>
                  </a:r>
                  <a:endParaRPr lang="zh-CN" altLang="en-US" sz="2800" b="1" dirty="0"/>
                </a:p>
              </p:txBody>
            </p:sp>
          </p:grpSp>
          <p:sp>
            <p:nvSpPr>
              <p:cNvPr id="31" name="弧形 30"/>
              <p:cNvSpPr/>
              <p:nvPr/>
            </p:nvSpPr>
            <p:spPr>
              <a:xfrm rot="14285046">
                <a:off x="2972868" y="1169515"/>
                <a:ext cx="306471" cy="1584176"/>
              </a:xfrm>
              <a:prstGeom prst="arc">
                <a:avLst>
                  <a:gd name="adj1" fmla="val 15969300"/>
                  <a:gd name="adj2" fmla="val 3488537"/>
                </a:avLst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4293096" y="1339988"/>
              <a:ext cx="4251557" cy="596008"/>
              <a:chOff x="4293096" y="1339988"/>
              <a:chExt cx="4251557" cy="59600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5480637" y="1339988"/>
                <a:ext cx="3064016" cy="596008"/>
                <a:chOff x="3947042" y="1303594"/>
                <a:chExt cx="3064016" cy="596008"/>
              </a:xfrm>
            </p:grpSpPr>
            <p:sp>
              <p:nvSpPr>
                <p:cNvPr id="17" name="流程图: 可选过程 16"/>
                <p:cNvSpPr/>
                <p:nvPr/>
              </p:nvSpPr>
              <p:spPr>
                <a:xfrm>
                  <a:off x="3947042" y="1303594"/>
                  <a:ext cx="3057247" cy="596008"/>
                </a:xfrm>
                <a:prstGeom prst="flowChartAlternateProcess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矩形 8"/>
                <p:cNvSpPr/>
                <p:nvPr/>
              </p:nvSpPr>
              <p:spPr>
                <a:xfrm>
                  <a:off x="3953811" y="1357699"/>
                  <a:ext cx="3057247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2800" b="1" dirty="0"/>
                    <a:t>读书百遍其义自见</a:t>
                  </a:r>
                  <a:endParaRPr lang="zh-CN" altLang="en-US" sz="2800" b="1" dirty="0"/>
                </a:p>
              </p:txBody>
            </p:sp>
          </p:grpSp>
          <p:cxnSp>
            <p:nvCxnSpPr>
              <p:cNvPr id="37" name="直接箭头连接符 36"/>
              <p:cNvCxnSpPr>
                <a:stCxn id="13" idx="3"/>
                <a:endCxn id="17" idx="1"/>
              </p:cNvCxnSpPr>
              <p:nvPr/>
            </p:nvCxnSpPr>
            <p:spPr>
              <a:xfrm>
                <a:off x="4293096" y="1637992"/>
                <a:ext cx="1187541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7" name="组合 26"/>
          <p:cNvGrpSpPr/>
          <p:nvPr/>
        </p:nvGrpSpPr>
        <p:grpSpPr>
          <a:xfrm>
            <a:off x="2339837" y="3312008"/>
            <a:ext cx="6220658" cy="867787"/>
            <a:chOff x="2339837" y="3312008"/>
            <a:chExt cx="6220658" cy="867787"/>
          </a:xfrm>
        </p:grpSpPr>
        <p:grpSp>
          <p:nvGrpSpPr>
            <p:cNvPr id="23" name="组合 22"/>
            <p:cNvGrpSpPr/>
            <p:nvPr/>
          </p:nvGrpSpPr>
          <p:grpSpPr>
            <a:xfrm>
              <a:off x="3249322" y="3583787"/>
              <a:ext cx="1043774" cy="596008"/>
              <a:chOff x="2659522" y="3536622"/>
              <a:chExt cx="1043774" cy="596008"/>
            </a:xfrm>
          </p:grpSpPr>
          <p:sp>
            <p:nvSpPr>
              <p:cNvPr id="14" name="流程图: 可选过程 13"/>
              <p:cNvSpPr/>
              <p:nvPr/>
            </p:nvSpPr>
            <p:spPr>
              <a:xfrm>
                <a:off x="2659522" y="3536622"/>
                <a:ext cx="1043774" cy="596008"/>
              </a:xfrm>
              <a:prstGeom prst="flowChartAlternateProcess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2699796" y="3573016"/>
                <a:ext cx="902811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800" b="1" dirty="0"/>
                  <a:t>扩词</a:t>
                </a:r>
                <a:endParaRPr lang="zh-CN" altLang="en-US" sz="2800" b="1" dirty="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5494120" y="3572865"/>
              <a:ext cx="3066375" cy="596008"/>
              <a:chOff x="4283968" y="3536622"/>
              <a:chExt cx="3066375" cy="596008"/>
            </a:xfrm>
          </p:grpSpPr>
          <p:sp>
            <p:nvSpPr>
              <p:cNvPr id="19" name="流程图: 可选过程 18"/>
              <p:cNvSpPr/>
              <p:nvPr/>
            </p:nvSpPr>
            <p:spPr>
              <a:xfrm>
                <a:off x="4293096" y="3536622"/>
                <a:ext cx="3057247" cy="596008"/>
              </a:xfrm>
              <a:prstGeom prst="flowChartAlternateProcess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4283968" y="3573016"/>
                <a:ext cx="3057247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800" b="1" dirty="0"/>
                  <a:t>合适词语帮助理解</a:t>
                </a:r>
                <a:endParaRPr lang="zh-CN" altLang="en-US" sz="2800" b="1" dirty="0"/>
              </a:p>
            </p:txBody>
          </p:sp>
        </p:grpSp>
        <p:sp>
          <p:nvSpPr>
            <p:cNvPr id="34" name="弧形 33"/>
            <p:cNvSpPr/>
            <p:nvPr/>
          </p:nvSpPr>
          <p:spPr>
            <a:xfrm rot="7666412" flipV="1">
              <a:off x="2791541" y="2860304"/>
              <a:ext cx="306471" cy="1209879"/>
            </a:xfrm>
            <a:prstGeom prst="arc">
              <a:avLst>
                <a:gd name="adj1" fmla="val 15969300"/>
                <a:gd name="adj2" fmla="val 4726598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 dirty="0"/>
            </a:p>
          </p:txBody>
        </p:sp>
        <p:cxnSp>
          <p:nvCxnSpPr>
            <p:cNvPr id="38" name="直接箭头连接符 37"/>
            <p:cNvCxnSpPr/>
            <p:nvPr/>
          </p:nvCxnSpPr>
          <p:spPr>
            <a:xfrm>
              <a:off x="4306579" y="3881791"/>
              <a:ext cx="1187541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2511274" y="2413956"/>
            <a:ext cx="6244729" cy="637052"/>
            <a:chOff x="2511274" y="2413956"/>
            <a:chExt cx="6244729" cy="637052"/>
          </a:xfrm>
        </p:grpSpPr>
        <p:grpSp>
          <p:nvGrpSpPr>
            <p:cNvPr id="22" name="组合 21"/>
            <p:cNvGrpSpPr/>
            <p:nvPr/>
          </p:nvGrpSpPr>
          <p:grpSpPr>
            <a:xfrm>
              <a:off x="3262805" y="2413956"/>
              <a:ext cx="1043774" cy="596008"/>
              <a:chOff x="2659159" y="2450350"/>
              <a:chExt cx="1043774" cy="596008"/>
            </a:xfrm>
          </p:grpSpPr>
          <p:sp>
            <p:nvSpPr>
              <p:cNvPr id="16" name="流程图: 可选过程 15"/>
              <p:cNvSpPr/>
              <p:nvPr/>
            </p:nvSpPr>
            <p:spPr>
              <a:xfrm>
                <a:off x="2659159" y="2450350"/>
                <a:ext cx="1043774" cy="596008"/>
              </a:xfrm>
              <a:prstGeom prst="flowChartAlternateProcess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2715639" y="2486744"/>
                <a:ext cx="902811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800" b="1" dirty="0"/>
                  <a:t>注释</a:t>
                </a:r>
                <a:endParaRPr lang="zh-CN" altLang="en-US" sz="2800" b="1" dirty="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5519871" y="2455000"/>
              <a:ext cx="3236132" cy="596008"/>
              <a:chOff x="5364088" y="2486871"/>
              <a:chExt cx="3236132" cy="596008"/>
            </a:xfrm>
          </p:grpSpPr>
          <p:sp>
            <p:nvSpPr>
              <p:cNvPr id="18" name="流程图: 可选过程 17"/>
              <p:cNvSpPr/>
              <p:nvPr/>
            </p:nvSpPr>
            <p:spPr>
              <a:xfrm>
                <a:off x="5364088" y="2486871"/>
                <a:ext cx="3057247" cy="596008"/>
              </a:xfrm>
              <a:prstGeom prst="flowChartAlternateProcess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5436096" y="2509442"/>
                <a:ext cx="3164124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/>
                  <a:t>借助注释理解意思</a:t>
                </a:r>
                <a:endParaRPr lang="zh-CN" altLang="en-US" sz="2800" b="1" dirty="0"/>
              </a:p>
            </p:txBody>
          </p:sp>
        </p:grpSp>
        <p:cxnSp>
          <p:nvCxnSpPr>
            <p:cNvPr id="33" name="直接连接符 32"/>
            <p:cNvCxnSpPr>
              <a:stCxn id="15" idx="3"/>
              <a:endCxn id="16" idx="1"/>
            </p:cNvCxnSpPr>
            <p:nvPr/>
          </p:nvCxnSpPr>
          <p:spPr>
            <a:xfrm flipV="1">
              <a:off x="2511274" y="2711960"/>
              <a:ext cx="751531" cy="2722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箭头连接符 38"/>
            <p:cNvCxnSpPr>
              <a:endCxn id="18" idx="1"/>
            </p:cNvCxnSpPr>
            <p:nvPr/>
          </p:nvCxnSpPr>
          <p:spPr>
            <a:xfrm>
              <a:off x="4306579" y="2748354"/>
              <a:ext cx="1213292" cy="465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71600" y="1176255"/>
            <a:ext cx="7071122" cy="446070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90000"/>
              </a:lnSpc>
            </a:pPr>
            <a:r>
              <a:rPr lang="zh-CN" altLang="en-US" sz="3735" noProof="1">
                <a:latin typeface="楷体" panose="02010609060101010101" pitchFamily="49" charset="-122"/>
                <a:ea typeface="楷体" panose="02010609060101010101" pitchFamily="49" charset="-122"/>
              </a:rPr>
              <a:t>囊萤夜读</a:t>
            </a:r>
            <a:endParaRPr lang="zh-CN" altLang="en-US" sz="3735" noProof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90000"/>
              </a:lnSpc>
            </a:pPr>
            <a:r>
              <a:rPr lang="zh-CN" altLang="en-US" sz="3735" noProof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735" noProof="1">
                <a:solidFill>
                  <a:srgbClr val="1D41D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胤恭勤不倦，博学多通。家贫不常得油，夏月则练囊盛数十萤火以照书，以夜继日焉。</a:t>
            </a:r>
            <a:endParaRPr lang="zh-CN" altLang="en-US" sz="3735" noProof="1">
              <a:solidFill>
                <a:srgbClr val="1D41D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横卷形 3"/>
          <p:cNvSpPr/>
          <p:nvPr/>
        </p:nvSpPr>
        <p:spPr>
          <a:xfrm>
            <a:off x="764381" y="764704"/>
            <a:ext cx="7678341" cy="5256684"/>
          </a:xfrm>
          <a:prstGeom prst="horizontalScroll">
            <a:avLst/>
          </a:prstGeom>
          <a:noFill/>
          <a:ln w="25400" cap="flat" cmpd="sng" algn="ctr">
            <a:solidFill>
              <a:srgbClr val="93A299">
                <a:shade val="50000"/>
              </a:srgbClr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3A299"/>
                </a:solidFill>
              </a14:hiddenFill>
            </a:ext>
          </a:extLst>
        </p:spPr>
        <p:style>
          <a:lnRef idx="2">
            <a:srgbClr val="93A299">
              <a:shade val="50000"/>
            </a:srgbClr>
          </a:lnRef>
          <a:fillRef idx="1">
            <a:srgbClr val="93A299"/>
          </a:fillRef>
          <a:effectRef idx="0">
            <a:srgbClr val="93A299"/>
          </a:effectRef>
          <a:fontRef idx="minor">
            <a:srgbClr val="FFFFFF"/>
          </a:fontRef>
        </p:style>
        <p:txBody>
          <a:bodyPr anchor="ctr"/>
          <a:lstStyle/>
          <a:p>
            <a:pPr algn="ctr"/>
            <a:endParaRPr lang="zh-CN" altLang="en-US" sz="100" noProof="1"/>
          </a:p>
        </p:txBody>
      </p:sp>
      <p:sp>
        <p:nvSpPr>
          <p:cNvPr id="6" name="矩形 5"/>
          <p:cNvSpPr/>
          <p:nvPr/>
        </p:nvSpPr>
        <p:spPr>
          <a:xfrm>
            <a:off x="0" y="-4465"/>
            <a:ext cx="527740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精</a:t>
            </a:r>
            <a:r>
              <a:rPr lang="zh-CN" altLang="en-US" sz="4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读课文，品读感知</a:t>
            </a:r>
            <a:endParaRPr lang="zh-CN" altLang="en-US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53" t="23122" r="36725" b="32901"/>
          <a:stretch>
            <a:fillRect/>
          </a:stretch>
        </p:blipFill>
        <p:spPr bwMode="auto">
          <a:xfrm>
            <a:off x="2699792" y="2636912"/>
            <a:ext cx="432543" cy="605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53" t="23122" r="36725" b="32901"/>
          <a:stretch>
            <a:fillRect/>
          </a:stretch>
        </p:blipFill>
        <p:spPr bwMode="auto">
          <a:xfrm>
            <a:off x="2206160" y="4797152"/>
            <a:ext cx="432543" cy="605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53" t="23122" r="36725" b="32901"/>
          <a:stretch>
            <a:fillRect/>
          </a:stretch>
        </p:blipFill>
        <p:spPr bwMode="auto">
          <a:xfrm>
            <a:off x="6444208" y="3721941"/>
            <a:ext cx="432543" cy="605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53" t="23122" r="36725" b="32901"/>
          <a:stretch>
            <a:fillRect/>
          </a:stretch>
        </p:blipFill>
        <p:spPr bwMode="auto">
          <a:xfrm>
            <a:off x="5061135" y="3689837"/>
            <a:ext cx="432543" cy="605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53" t="23122" r="36725" b="32901"/>
          <a:stretch>
            <a:fillRect/>
          </a:stretch>
        </p:blipFill>
        <p:spPr bwMode="auto">
          <a:xfrm>
            <a:off x="1691680" y="3661687"/>
            <a:ext cx="432543" cy="605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22文言文二则 囊萤夜读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37922" y="6021388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4919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ags/tag1.xml><?xml version="1.0" encoding="utf-8"?>
<p:tagLst xmlns:p="http://schemas.openxmlformats.org/presentationml/2006/main">
  <p:tag name="[WORDCARD]" val="[WORDCARD]"/>
  <p:tag name="[KNOWLEDGECARD]" val="[KNOWLEDGECARD]"/>
</p:tagLst>
</file>

<file path=ppt/theme/theme1.xml><?xml version="1.0" encoding="utf-8"?>
<a:theme xmlns:a="http://schemas.openxmlformats.org/drawingml/2006/main" name="语文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1435</Words>
  <Application>WPS 演示</Application>
  <PresentationFormat>全屏显示(4:3)</PresentationFormat>
  <Paragraphs>261</Paragraphs>
  <Slides>19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楷体</vt:lpstr>
      <vt:lpstr>SimSun-ExtB</vt:lpstr>
      <vt:lpstr>Calibri</vt:lpstr>
      <vt:lpstr>微软雅黑</vt:lpstr>
      <vt:lpstr>Arial Unicode MS</vt:lpstr>
      <vt:lpstr>语文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qwe</cp:lastModifiedBy>
  <cp:revision>91</cp:revision>
  <dcterms:created xsi:type="dcterms:W3CDTF">2020-08-06T12:20:00Z</dcterms:created>
  <dcterms:modified xsi:type="dcterms:W3CDTF">2021-10-22T05:42:37Z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6EF75CFE289E431391B3F78F4977B955</vt:lpwstr>
  </property>
</Properties>
</file>