
<file path=[Content_Types].xml><?xml version="1.0" encoding="utf-8"?>
<Types xmlns="http://schemas.openxmlformats.org/package/2006/content-types">
  <Default Extension="jpeg" ContentType="image/jpeg"/>
  <Default Extension="JPG" ContentType="image/.jpg"/>
  <Default Extension="gif" ContentType="image/gi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60" r:id="rId4"/>
    <p:sldId id="264" r:id="rId5"/>
    <p:sldId id="257" r:id="rId6"/>
    <p:sldId id="266" r:id="rId7"/>
    <p:sldId id="268" r:id="rId8"/>
    <p:sldId id="267" r:id="rId9"/>
    <p:sldId id="269" r:id="rId10"/>
    <p:sldId id="263" r:id="rId11"/>
    <p:sldId id="258" r:id="rId12"/>
    <p:sldId id="265" r:id="rId13"/>
  </p:sldIdLst>
  <p:sldSz cx="12192000" cy="685800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8" d="100"/>
          <a:sy n="68" d="100"/>
        </p:scale>
        <p:origin x="84" y="282"/>
      </p:cViewPr>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100" name="图片 99"/>
          <p:cNvPicPr/>
          <p:nvPr userDrawn="1"/>
        </p:nvPicPr>
        <p:blipFill>
          <a:blip r:embed="rId12"/>
          <a:srcRect b="10377"/>
          <a:stretch>
            <a:fillRect/>
          </a:stretch>
        </p:blipFill>
        <p:spPr>
          <a:xfrm>
            <a:off x="0" y="0"/>
            <a:ext cx="12171045" cy="6842760"/>
          </a:xfrm>
          <a:prstGeom prst="rect">
            <a:avLst/>
          </a:prstGeom>
          <a:noFill/>
          <a:ln w="9525">
            <a:noFill/>
          </a:ln>
        </p:spPr>
      </p:pic>
      <p:sp>
        <p:nvSpPr>
          <p:cNvPr id="7" name="矩形 6"/>
          <p:cNvSpPr/>
          <p:nvPr userDrawn="1"/>
        </p:nvSpPr>
        <p:spPr>
          <a:xfrm>
            <a:off x="0" y="0"/>
            <a:ext cx="12192000" cy="6858000"/>
          </a:xfrm>
          <a:prstGeom prst="rect">
            <a:avLst/>
          </a:prstGeom>
          <a:solidFill>
            <a:schemeClr val="bg1">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GI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图片 99"/>
          <p:cNvPicPr/>
          <p:nvPr/>
        </p:nvPicPr>
        <p:blipFill>
          <a:blip r:embed="rId1"/>
          <a:srcRect b="10377"/>
          <a:stretch>
            <a:fillRect/>
          </a:stretch>
        </p:blipFill>
        <p:spPr>
          <a:xfrm>
            <a:off x="0" y="0"/>
            <a:ext cx="12171045" cy="6842760"/>
          </a:xfrm>
          <a:prstGeom prst="rect">
            <a:avLst/>
          </a:prstGeom>
          <a:noFill/>
          <a:ln w="9525">
            <a:noFill/>
          </a:ln>
        </p:spPr>
      </p:pic>
      <p:sp>
        <p:nvSpPr>
          <p:cNvPr id="2" name="标题 1"/>
          <p:cNvSpPr>
            <a:spLocks noGrp="1"/>
          </p:cNvSpPr>
          <p:nvPr>
            <p:ph type="ctrTitle"/>
          </p:nvPr>
        </p:nvSpPr>
        <p:spPr/>
        <p:txBody>
          <a:bodyPr/>
          <a:lstStyle/>
          <a:p>
            <a:r>
              <a:rPr lang="zh-CN" altLang="en-US"/>
              <a:t>铁杵成针</a:t>
            </a:r>
            <a:endParaRPr lang="zh-CN" altLang="en-US"/>
          </a:p>
        </p:txBody>
      </p:sp>
      <p:sp>
        <p:nvSpPr>
          <p:cNvPr id="3" name="副标题 2"/>
          <p:cNvSpPr>
            <a:spLocks noGrp="1"/>
          </p:cNvSpPr>
          <p:nvPr>
            <p:ph type="subTitle" idx="1"/>
          </p:nvPr>
        </p:nvSpPr>
        <p:spPr/>
        <p:txBody>
          <a:bodyPr/>
          <a:lstStyle/>
          <a:p>
            <a:r>
              <a:rPr lang="zh-CN" altLang="en-US"/>
              <a:t>四川省凉山州冕宁县高阳小学</a:t>
            </a:r>
            <a:r>
              <a:rPr lang="en-US" altLang="zh-CN"/>
              <a:t>  </a:t>
            </a:r>
            <a:r>
              <a:rPr lang="zh-CN" altLang="en-US"/>
              <a:t>刘晓英</a:t>
            </a:r>
            <a:endParaRPr lang="zh-CN" altLang="en-US"/>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图片 100"/>
          <p:cNvPicPr/>
          <p:nvPr/>
        </p:nvPicPr>
        <p:blipFill>
          <a:blip r:embed="rId1"/>
          <a:stretch>
            <a:fillRect/>
          </a:stretch>
        </p:blipFill>
        <p:spPr>
          <a:xfrm>
            <a:off x="574040" y="1717040"/>
            <a:ext cx="3846830" cy="3846830"/>
          </a:xfrm>
          <a:prstGeom prst="rect">
            <a:avLst/>
          </a:prstGeom>
          <a:noFill/>
          <a:ln w="9525">
            <a:noFill/>
          </a:ln>
        </p:spPr>
      </p:pic>
      <p:sp>
        <p:nvSpPr>
          <p:cNvPr id="2" name="文本框 1"/>
          <p:cNvSpPr txBox="1"/>
          <p:nvPr/>
        </p:nvSpPr>
        <p:spPr>
          <a:xfrm>
            <a:off x="382905" y="699135"/>
            <a:ext cx="7921625" cy="706755"/>
          </a:xfrm>
          <a:prstGeom prst="rect">
            <a:avLst/>
          </a:prstGeom>
          <a:noFill/>
        </p:spPr>
        <p:txBody>
          <a:bodyPr wrap="square" rtlCol="0">
            <a:spAutoFit/>
          </a:bodyPr>
          <a:lstStyle/>
          <a:p>
            <a:r>
              <a:rPr lang="zh-CN" altLang="en-US" sz="4000"/>
              <a:t>熟知生字</a:t>
            </a:r>
            <a:endParaRPr lang="zh-CN" altLang="en-US" sz="4000"/>
          </a:p>
        </p:txBody>
      </p:sp>
      <p:sp>
        <p:nvSpPr>
          <p:cNvPr id="3" name="文本框 2"/>
          <p:cNvSpPr txBox="1"/>
          <p:nvPr/>
        </p:nvSpPr>
        <p:spPr>
          <a:xfrm>
            <a:off x="5890260" y="1241425"/>
            <a:ext cx="2540000" cy="645160"/>
          </a:xfrm>
          <a:prstGeom prst="rect">
            <a:avLst/>
          </a:prstGeom>
          <a:noFill/>
        </p:spPr>
        <p:txBody>
          <a:bodyPr wrap="square" rtlCol="0" anchor="t">
            <a:spAutoFit/>
          </a:bodyPr>
          <a:lstStyle/>
          <a:p>
            <a:r>
              <a:rPr lang="zh-CN" altLang="en-US"/>
              <a:t>部 首</a:t>
            </a:r>
            <a:r>
              <a:rPr lang="en-US" altLang="zh-CN"/>
              <a:t>:</a:t>
            </a:r>
            <a:r>
              <a:rPr lang="zh-CN" altLang="en-US"/>
              <a:t> 十 </a:t>
            </a:r>
            <a:endParaRPr lang="zh-CN" altLang="en-US"/>
          </a:p>
          <a:p>
            <a:r>
              <a:rPr lang="zh-CN" altLang="en-US"/>
              <a:t>笔 画</a:t>
            </a:r>
            <a:r>
              <a:rPr lang="en-US" altLang="zh-CN"/>
              <a:t>:</a:t>
            </a:r>
            <a:r>
              <a:rPr lang="zh-CN" altLang="en-US"/>
              <a:t> 8</a:t>
            </a:r>
            <a:endParaRPr lang="zh-CN" altLang="en-US"/>
          </a:p>
        </p:txBody>
      </p:sp>
      <p:sp>
        <p:nvSpPr>
          <p:cNvPr id="4" name="文本框 3"/>
          <p:cNvSpPr txBox="1"/>
          <p:nvPr/>
        </p:nvSpPr>
        <p:spPr>
          <a:xfrm>
            <a:off x="5764530" y="2118995"/>
            <a:ext cx="2540000" cy="3692525"/>
          </a:xfrm>
          <a:prstGeom prst="rect">
            <a:avLst/>
          </a:prstGeom>
          <a:noFill/>
        </p:spPr>
        <p:txBody>
          <a:bodyPr wrap="square" rtlCol="0" anchor="t">
            <a:spAutoFit/>
          </a:bodyPr>
          <a:lstStyle/>
          <a:p>
            <a:r>
              <a:rPr lang="zh-CN" altLang="en-US"/>
              <a:t>1.兵：士～。小～。</a:t>
            </a:r>
            <a:endParaRPr lang="zh-CN" altLang="en-US"/>
          </a:p>
          <a:p>
            <a:endParaRPr lang="zh-CN" altLang="en-US"/>
          </a:p>
          <a:p>
            <a:r>
              <a:rPr lang="zh-CN" altLang="en-US"/>
              <a:t>2.差役：走～。</a:t>
            </a:r>
            <a:endParaRPr lang="zh-CN" altLang="en-US"/>
          </a:p>
          <a:p>
            <a:endParaRPr lang="zh-CN" altLang="en-US"/>
          </a:p>
          <a:p>
            <a:r>
              <a:rPr lang="zh-CN" altLang="en-US"/>
              <a:t>3.死亡：生～年月。</a:t>
            </a:r>
            <a:endParaRPr lang="zh-CN" altLang="en-US"/>
          </a:p>
          <a:p>
            <a:endParaRPr lang="zh-CN" altLang="en-US"/>
          </a:p>
          <a:p>
            <a:r>
              <a:rPr lang="zh-CN" altLang="en-US"/>
              <a:t>4.完毕：～业。</a:t>
            </a:r>
            <a:endParaRPr lang="zh-CN" altLang="en-US"/>
          </a:p>
          <a:p>
            <a:endParaRPr lang="zh-CN" altLang="en-US"/>
          </a:p>
          <a:p>
            <a:r>
              <a:rPr lang="zh-CN" altLang="en-US"/>
              <a:t>5.文言副词。到底；终于：～胜敌军。</a:t>
            </a:r>
            <a:endParaRPr lang="zh-CN" altLang="en-US"/>
          </a:p>
          <a:p>
            <a:endParaRPr lang="zh-CN" altLang="en-US"/>
          </a:p>
          <a:p>
            <a:r>
              <a:rPr lang="zh-CN" altLang="en-US"/>
              <a:t>[ cù ]</a:t>
            </a:r>
            <a:endParaRPr lang="zh-CN" altLang="en-US"/>
          </a:p>
          <a:p>
            <a:r>
              <a:rPr lang="zh-CN" altLang="en-US"/>
              <a:t>同“猝”。</a:t>
            </a:r>
            <a:endParaRPr lang="zh-CN" altLang="en-US"/>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2905" y="699135"/>
            <a:ext cx="7921625" cy="706755"/>
          </a:xfrm>
          <a:prstGeom prst="rect">
            <a:avLst/>
          </a:prstGeom>
          <a:noFill/>
        </p:spPr>
        <p:txBody>
          <a:bodyPr wrap="square" rtlCol="0">
            <a:spAutoFit/>
          </a:bodyPr>
          <a:lstStyle/>
          <a:p>
            <a:r>
              <a:rPr lang="zh-CN" altLang="en-US" sz="4000"/>
              <a:t>熟知生字</a:t>
            </a:r>
            <a:endParaRPr lang="zh-CN" altLang="en-US" sz="4000"/>
          </a:p>
        </p:txBody>
      </p:sp>
      <p:pic>
        <p:nvPicPr>
          <p:cNvPr id="102" name="图片 101"/>
          <p:cNvPicPr/>
          <p:nvPr/>
        </p:nvPicPr>
        <p:blipFill>
          <a:blip r:embed="rId1"/>
          <a:stretch>
            <a:fillRect/>
          </a:stretch>
        </p:blipFill>
        <p:spPr>
          <a:xfrm>
            <a:off x="592455" y="1836420"/>
            <a:ext cx="3731260" cy="3703320"/>
          </a:xfrm>
          <a:prstGeom prst="rect">
            <a:avLst/>
          </a:prstGeom>
          <a:noFill/>
          <a:ln w="9525">
            <a:noFill/>
          </a:ln>
        </p:spPr>
      </p:pic>
      <p:sp>
        <p:nvSpPr>
          <p:cNvPr id="3" name="文本框 2"/>
          <p:cNvSpPr txBox="1"/>
          <p:nvPr/>
        </p:nvSpPr>
        <p:spPr>
          <a:xfrm>
            <a:off x="5956935" y="1405890"/>
            <a:ext cx="2540000" cy="645160"/>
          </a:xfrm>
          <a:prstGeom prst="rect">
            <a:avLst/>
          </a:prstGeom>
          <a:noFill/>
        </p:spPr>
        <p:txBody>
          <a:bodyPr wrap="square" rtlCol="0" anchor="t">
            <a:spAutoFit/>
          </a:bodyPr>
          <a:lstStyle/>
          <a:p>
            <a:r>
              <a:rPr lang="zh-CN" altLang="en-US"/>
              <a:t>部 首 ：辶</a:t>
            </a:r>
            <a:endParaRPr lang="zh-CN" altLang="en-US"/>
          </a:p>
          <a:p>
            <a:r>
              <a:rPr lang="zh-CN" altLang="en-US"/>
              <a:t> 笔 画 ：10</a:t>
            </a:r>
            <a:endParaRPr lang="zh-CN" altLang="en-US"/>
          </a:p>
        </p:txBody>
      </p:sp>
      <p:sp>
        <p:nvSpPr>
          <p:cNvPr id="4" name="文本框 3"/>
          <p:cNvSpPr txBox="1"/>
          <p:nvPr/>
        </p:nvSpPr>
        <p:spPr>
          <a:xfrm>
            <a:off x="5257165" y="2633345"/>
            <a:ext cx="5300345" cy="1198880"/>
          </a:xfrm>
          <a:prstGeom prst="rect">
            <a:avLst/>
          </a:prstGeom>
          <a:noFill/>
        </p:spPr>
        <p:txBody>
          <a:bodyPr wrap="square" rtlCol="0" anchor="t">
            <a:spAutoFit/>
          </a:bodyPr>
          <a:lstStyle/>
          <a:p>
            <a:r>
              <a:rPr lang="zh-CN" altLang="en-US"/>
              <a:t>1.遇到；遇见：相～。～场作戏。千载难～。每～佳节倍思亲。</a:t>
            </a:r>
            <a:endParaRPr lang="zh-CN" altLang="en-US"/>
          </a:p>
          <a:p>
            <a:endParaRPr lang="zh-CN" altLang="en-US"/>
          </a:p>
          <a:p>
            <a:r>
              <a:rPr lang="zh-CN" altLang="en-US"/>
              <a:t>2.姓。</a:t>
            </a:r>
            <a:endParaRPr lang="zh-CN" altLang="en-US"/>
          </a:p>
        </p:txBody>
      </p:sp>
      <p:pic>
        <p:nvPicPr>
          <p:cNvPr id="103" name="New picture"/>
          <p:cNvPicPr/>
          <p:nvPr/>
        </p:nvPicPr>
        <p:blipFill>
          <a:blip r:embed="rId2"/>
          <a:stretch>
            <a:fillRect/>
          </a:stretch>
        </p:blipFill>
        <p:spPr>
          <a:xfrm>
            <a:off x="11417300" y="12534900"/>
            <a:ext cx="342900" cy="241300"/>
          </a:xfrm>
          <a:prstGeom prst="cube">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2905" y="699135"/>
            <a:ext cx="7921625" cy="706755"/>
          </a:xfrm>
          <a:prstGeom prst="rect">
            <a:avLst/>
          </a:prstGeom>
          <a:noFill/>
        </p:spPr>
        <p:txBody>
          <a:bodyPr wrap="square" rtlCol="0">
            <a:spAutoFit/>
          </a:bodyPr>
          <a:lstStyle/>
          <a:p>
            <a:r>
              <a:rPr lang="zh-CN" altLang="en-US" sz="4000"/>
              <a:t>祝穆</a:t>
            </a:r>
            <a:endParaRPr lang="zh-CN" altLang="en-US" sz="4000"/>
          </a:p>
        </p:txBody>
      </p:sp>
      <p:sp>
        <p:nvSpPr>
          <p:cNvPr id="3" name="文本框 2"/>
          <p:cNvSpPr txBox="1"/>
          <p:nvPr/>
        </p:nvSpPr>
        <p:spPr>
          <a:xfrm>
            <a:off x="1155065" y="2414270"/>
            <a:ext cx="9320530" cy="2030095"/>
          </a:xfrm>
          <a:prstGeom prst="rect">
            <a:avLst/>
          </a:prstGeom>
          <a:noFill/>
        </p:spPr>
        <p:txBody>
          <a:bodyPr wrap="square" rtlCol="0" anchor="t">
            <a:spAutoFit/>
          </a:bodyPr>
          <a:lstStyle/>
          <a:p>
            <a:pPr fontAlgn="auto">
              <a:lnSpc>
                <a:spcPct val="150000"/>
              </a:lnSpc>
            </a:pPr>
            <a:r>
              <a:rPr lang="en-US" altLang="zh-CN" sz="2800"/>
              <a:t>          </a:t>
            </a:r>
            <a:r>
              <a:rPr lang="zh-CN" altLang="en-US" sz="2800"/>
              <a:t>祝 穆(?～1255年)，少名丙，字伯和，又字和甫，晚年自号“樟隐老人”。祖籍婺源（今属江西），曾祖祝确为朱熹的外祖父，父康国是朱熹表弟，跟随熹母祝氏居崇安。</a:t>
            </a:r>
            <a:endParaRPr lang="zh-CN" altLang="en-US" sz="280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2905" y="699135"/>
            <a:ext cx="7921625" cy="706755"/>
          </a:xfrm>
          <a:prstGeom prst="rect">
            <a:avLst/>
          </a:prstGeom>
          <a:noFill/>
        </p:spPr>
        <p:txBody>
          <a:bodyPr wrap="square" rtlCol="0">
            <a:spAutoFit/>
          </a:bodyPr>
          <a:lstStyle/>
          <a:p>
            <a:r>
              <a:rPr lang="zh-CN" altLang="en-US" sz="4000"/>
              <a:t>文中写了谁要把铁杵磨成针？</a:t>
            </a:r>
            <a:endParaRPr lang="zh-CN" altLang="en-US" sz="4000"/>
          </a:p>
        </p:txBody>
      </p:sp>
      <p:sp>
        <p:nvSpPr>
          <p:cNvPr id="3" name="文本框 2"/>
          <p:cNvSpPr txBox="1"/>
          <p:nvPr/>
        </p:nvSpPr>
        <p:spPr>
          <a:xfrm>
            <a:off x="708025" y="1672590"/>
            <a:ext cx="5299075" cy="3322955"/>
          </a:xfrm>
          <a:prstGeom prst="rect">
            <a:avLst/>
          </a:prstGeom>
          <a:noFill/>
        </p:spPr>
        <p:txBody>
          <a:bodyPr wrap="square" rtlCol="0" anchor="t">
            <a:spAutoFit/>
          </a:bodyPr>
          <a:lstStyle/>
          <a:p>
            <a:pPr fontAlgn="auto">
              <a:lnSpc>
                <a:spcPct val="150000"/>
              </a:lnSpc>
            </a:pPr>
            <a:r>
              <a:rPr lang="en-US" altLang="zh-CN" sz="2800"/>
              <a:t>          </a:t>
            </a:r>
            <a:r>
              <a:rPr lang="zh-CN" altLang="en-US" sz="2800"/>
              <a:t>磨针溪，在象耳山下。世传李太白读书山中，未成，弃去。过是溪，逢老媪方磨铁杵。问之，曰：“欲作针。”太白感其意，还卒业。</a:t>
            </a:r>
            <a:endParaRPr lang="zh-CN" altLang="en-US" sz="2800"/>
          </a:p>
        </p:txBody>
      </p:sp>
      <p:sp>
        <p:nvSpPr>
          <p:cNvPr id="5" name="文本框 4"/>
          <p:cNvSpPr txBox="1"/>
          <p:nvPr/>
        </p:nvSpPr>
        <p:spPr>
          <a:xfrm>
            <a:off x="7969885" y="560070"/>
            <a:ext cx="2540000" cy="5737860"/>
          </a:xfrm>
          <a:prstGeom prst="rect">
            <a:avLst/>
          </a:prstGeom>
          <a:noFill/>
        </p:spPr>
        <p:txBody>
          <a:bodyPr wrap="square" rtlCol="0" anchor="t">
            <a:spAutoFit/>
          </a:bodyPr>
          <a:lstStyle/>
          <a:p>
            <a:pPr fontAlgn="auto">
              <a:lnSpc>
                <a:spcPct val="120000"/>
              </a:lnSpc>
            </a:pPr>
            <a:r>
              <a:rPr lang="zh-CN" altLang="en-US"/>
              <a:t>世传：世世代代相传。</a:t>
            </a:r>
            <a:endParaRPr lang="zh-CN" altLang="en-US"/>
          </a:p>
          <a:p>
            <a:pPr fontAlgn="auto">
              <a:lnSpc>
                <a:spcPct val="120000"/>
              </a:lnSpc>
            </a:pPr>
            <a:r>
              <a:rPr lang="zh-CN" altLang="en-US"/>
              <a:t>成：完成。</a:t>
            </a:r>
            <a:endParaRPr lang="zh-CN" altLang="en-US"/>
          </a:p>
          <a:p>
            <a:pPr fontAlgn="auto">
              <a:lnSpc>
                <a:spcPct val="120000"/>
              </a:lnSpc>
            </a:pPr>
            <a:r>
              <a:rPr lang="zh-CN" altLang="en-US"/>
              <a:t>去：离开。</a:t>
            </a:r>
            <a:endParaRPr lang="zh-CN" altLang="en-US"/>
          </a:p>
          <a:p>
            <a:pPr fontAlgn="auto">
              <a:lnSpc>
                <a:spcPct val="120000"/>
              </a:lnSpc>
            </a:pPr>
            <a:r>
              <a:rPr lang="zh-CN" altLang="en-US"/>
              <a:t>逢：碰上。</a:t>
            </a:r>
            <a:endParaRPr lang="zh-CN" altLang="en-US"/>
          </a:p>
          <a:p>
            <a:pPr fontAlgn="auto">
              <a:lnSpc>
                <a:spcPct val="120000"/>
              </a:lnSpc>
            </a:pPr>
            <a:r>
              <a:rPr lang="zh-CN" altLang="en-US"/>
              <a:t>媪：妇女的统称。</a:t>
            </a:r>
            <a:endParaRPr lang="zh-CN" altLang="en-US"/>
          </a:p>
          <a:p>
            <a:pPr fontAlgn="auto">
              <a:lnSpc>
                <a:spcPct val="120000"/>
              </a:lnSpc>
            </a:pPr>
            <a:r>
              <a:rPr lang="zh-CN" altLang="en-US"/>
              <a:t>方：正在。</a:t>
            </a:r>
            <a:endParaRPr lang="zh-CN" altLang="en-US"/>
          </a:p>
          <a:p>
            <a:pPr fontAlgn="auto">
              <a:lnSpc>
                <a:spcPct val="120000"/>
              </a:lnSpc>
            </a:pPr>
            <a:r>
              <a:rPr lang="zh-CN" altLang="en-US"/>
              <a:t>铁杵；铁棍，铁棒，杵，压米或捶衣用的棒，一头粗一头细的圆棒。</a:t>
            </a:r>
            <a:endParaRPr lang="zh-CN" altLang="en-US"/>
          </a:p>
          <a:p>
            <a:pPr fontAlgn="auto">
              <a:lnSpc>
                <a:spcPct val="120000"/>
              </a:lnSpc>
            </a:pPr>
            <a:r>
              <a:rPr lang="zh-CN" altLang="en-US"/>
              <a:t>欲：想要。</a:t>
            </a:r>
            <a:endParaRPr lang="zh-CN" altLang="en-US"/>
          </a:p>
          <a:p>
            <a:pPr fontAlgn="auto">
              <a:lnSpc>
                <a:spcPct val="120000"/>
              </a:lnSpc>
            </a:pPr>
            <a:r>
              <a:rPr lang="zh-CN" altLang="en-US"/>
              <a:t>感：被......感动。</a:t>
            </a:r>
            <a:endParaRPr lang="zh-CN" altLang="en-US"/>
          </a:p>
          <a:p>
            <a:pPr fontAlgn="auto">
              <a:lnSpc>
                <a:spcPct val="120000"/>
              </a:lnSpc>
            </a:pPr>
            <a:r>
              <a:rPr lang="zh-CN" altLang="en-US"/>
              <a:t>还：回去。</a:t>
            </a:r>
            <a:endParaRPr lang="zh-CN" altLang="en-US"/>
          </a:p>
          <a:p>
            <a:pPr fontAlgn="auto">
              <a:lnSpc>
                <a:spcPct val="120000"/>
              </a:lnSpc>
            </a:pPr>
            <a:r>
              <a:rPr lang="zh-CN" altLang="en-US"/>
              <a:t>之：代词，指代老妇人在做的事。</a:t>
            </a:r>
            <a:endParaRPr lang="zh-CN" altLang="en-US"/>
          </a:p>
          <a:p>
            <a:pPr fontAlgn="auto">
              <a:lnSpc>
                <a:spcPct val="120000"/>
              </a:lnSpc>
            </a:pPr>
            <a:r>
              <a:rPr lang="zh-CN" altLang="en-US"/>
              <a:t>卒业：完成学业。</a:t>
            </a:r>
            <a:endParaRPr lang="zh-CN" altLang="en-US"/>
          </a:p>
          <a:p>
            <a:pPr fontAlgn="auto">
              <a:lnSpc>
                <a:spcPct val="120000"/>
              </a:lnSpc>
            </a:pPr>
            <a:r>
              <a:rPr lang="zh-CN" altLang="en-US"/>
              <a:t>今：现在。</a:t>
            </a:r>
            <a:endParaRPr lang="zh-CN" altLang="en-US"/>
          </a:p>
          <a:p>
            <a:pPr fontAlgn="auto">
              <a:lnSpc>
                <a:spcPct val="120000"/>
              </a:lnSpc>
            </a:pPr>
            <a:r>
              <a:rPr lang="zh-CN" altLang="en-US"/>
              <a:t>氏：姓…的人。</a:t>
            </a:r>
            <a:endParaRPr lang="zh-CN" alt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2905" y="699135"/>
            <a:ext cx="7921625" cy="706755"/>
          </a:xfrm>
          <a:prstGeom prst="rect">
            <a:avLst/>
          </a:prstGeom>
          <a:noFill/>
        </p:spPr>
        <p:txBody>
          <a:bodyPr wrap="square" rtlCol="0">
            <a:spAutoFit/>
          </a:bodyPr>
          <a:lstStyle/>
          <a:p>
            <a:r>
              <a:rPr lang="zh-CN" altLang="en-US" sz="4000"/>
              <a:t>文中写了谁要把铁杵磨成针？</a:t>
            </a:r>
            <a:endParaRPr lang="zh-CN" altLang="en-US" sz="4000"/>
          </a:p>
        </p:txBody>
      </p:sp>
      <p:sp>
        <p:nvSpPr>
          <p:cNvPr id="3" name="文本框 2"/>
          <p:cNvSpPr txBox="1"/>
          <p:nvPr/>
        </p:nvSpPr>
        <p:spPr>
          <a:xfrm>
            <a:off x="708025" y="1672590"/>
            <a:ext cx="10062210" cy="2030095"/>
          </a:xfrm>
          <a:prstGeom prst="rect">
            <a:avLst/>
          </a:prstGeom>
          <a:noFill/>
        </p:spPr>
        <p:txBody>
          <a:bodyPr wrap="square" rtlCol="0" anchor="t">
            <a:spAutoFit/>
          </a:bodyPr>
          <a:lstStyle/>
          <a:p>
            <a:pPr fontAlgn="auto">
              <a:lnSpc>
                <a:spcPct val="150000"/>
              </a:lnSpc>
            </a:pPr>
            <a:r>
              <a:rPr lang="en-US" altLang="zh-CN" sz="2800"/>
              <a:t>          </a:t>
            </a:r>
            <a:r>
              <a:rPr lang="zh-CN" altLang="en-US" sz="2800"/>
              <a:t>磨针溪，在象耳山下。世传李太白读书山中，未成，弃去。过是溪，逢老媪方磨铁杵。问之，曰：“欲作针。”太白感其意，还卒业。</a:t>
            </a:r>
            <a:endParaRPr lang="zh-CN" altLang="en-US" sz="2800"/>
          </a:p>
        </p:txBody>
      </p:sp>
      <p:sp>
        <p:nvSpPr>
          <p:cNvPr id="4" name="文本框 3"/>
          <p:cNvSpPr txBox="1"/>
          <p:nvPr/>
        </p:nvSpPr>
        <p:spPr>
          <a:xfrm>
            <a:off x="708025" y="3969385"/>
            <a:ext cx="10062210" cy="1753235"/>
          </a:xfrm>
          <a:prstGeom prst="rect">
            <a:avLst/>
          </a:prstGeom>
          <a:noFill/>
        </p:spPr>
        <p:txBody>
          <a:bodyPr wrap="square" rtlCol="0" anchor="t">
            <a:spAutoFit/>
          </a:bodyPr>
          <a:lstStyle/>
          <a:p>
            <a:pPr indent="457200" fontAlgn="auto">
              <a:lnSpc>
                <a:spcPct val="150000"/>
              </a:lnSpc>
            </a:pPr>
            <a:r>
              <a:rPr>
                <a:latin typeface="微软雅黑" panose="020B0503020204020204" charset="-122"/>
                <a:ea typeface="微软雅黑" panose="020B0503020204020204" charset="-122"/>
                <a:cs typeface="微软雅黑" panose="020B0503020204020204" charset="-122"/>
              </a:rPr>
              <a:t>磨针溪是在象耳山脚下。世世代代相传李白在山中读书的时候，没有完成好自己的学业，就放弃学习离开了。他路过一条小溪，遇见一位老妇人在磨铁棒，于是问她在干什么，老妇人说：“我想把它磨成针。”李白被她的精神感动，就回去完成学业。那老妇人自称姓武。现在那溪边还有一块武氏岩。</a:t>
            </a: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34490" y="2823210"/>
            <a:ext cx="2540000" cy="1076325"/>
          </a:xfrm>
          <a:prstGeom prst="rect">
            <a:avLst/>
          </a:prstGeom>
          <a:noFill/>
        </p:spPr>
        <p:txBody>
          <a:bodyPr wrap="square" rtlCol="0" anchor="t">
            <a:spAutoFit/>
          </a:bodyPr>
          <a:lstStyle/>
          <a:p>
            <a:r>
              <a:rPr lang="zh-CN" altLang="en-US" sz="3200"/>
              <a:t>老媪 [ lǎo ǎo ]</a:t>
            </a:r>
            <a:endParaRPr lang="zh-CN" altLang="en-US" sz="3200"/>
          </a:p>
          <a:p>
            <a:r>
              <a:rPr lang="zh-CN" altLang="en-US" sz="3200"/>
              <a:t>年老的妇女。</a:t>
            </a:r>
            <a:endParaRPr lang="zh-CN" altLang="en-US" sz="3200"/>
          </a:p>
        </p:txBody>
      </p:sp>
      <p:pic>
        <p:nvPicPr>
          <p:cNvPr id="103" name="图片 102"/>
          <p:cNvPicPr/>
          <p:nvPr/>
        </p:nvPicPr>
        <p:blipFill>
          <a:blip r:embed="rId1"/>
          <a:stretch>
            <a:fillRect/>
          </a:stretch>
        </p:blipFill>
        <p:spPr>
          <a:xfrm>
            <a:off x="4666615" y="998220"/>
            <a:ext cx="4860925" cy="4860925"/>
          </a:xfrm>
          <a:prstGeom prst="rect">
            <a:avLst/>
          </a:prstGeom>
          <a:noFill/>
          <a:ln w="9525">
            <a:noFill/>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6070" y="341630"/>
            <a:ext cx="5951855" cy="645160"/>
          </a:xfrm>
          <a:prstGeom prst="rect">
            <a:avLst/>
          </a:prstGeom>
          <a:noFill/>
        </p:spPr>
        <p:txBody>
          <a:bodyPr wrap="square" rtlCol="0">
            <a:spAutoFit/>
          </a:bodyPr>
          <a:lstStyle/>
          <a:p>
            <a:r>
              <a:rPr lang="zh-CN" altLang="en-US" sz="3600"/>
              <a:t>李白为什么</a:t>
            </a:r>
            <a:r>
              <a:rPr lang="en-US" altLang="zh-CN" sz="3600"/>
              <a:t>“</a:t>
            </a:r>
            <a:r>
              <a:rPr lang="zh-CN" altLang="en-US" sz="3600"/>
              <a:t>还卒业</a:t>
            </a:r>
            <a:r>
              <a:rPr lang="en-US" altLang="zh-CN" sz="3600"/>
              <a:t>”</a:t>
            </a:r>
            <a:endParaRPr lang="en-US" altLang="zh-CN" sz="3600"/>
          </a:p>
        </p:txBody>
      </p:sp>
      <p:sp>
        <p:nvSpPr>
          <p:cNvPr id="3" name="文本框 2"/>
          <p:cNvSpPr txBox="1"/>
          <p:nvPr/>
        </p:nvSpPr>
        <p:spPr>
          <a:xfrm>
            <a:off x="561340" y="1327785"/>
            <a:ext cx="7193280" cy="460375"/>
          </a:xfrm>
          <a:prstGeom prst="rect">
            <a:avLst/>
          </a:prstGeom>
          <a:noFill/>
        </p:spPr>
        <p:txBody>
          <a:bodyPr wrap="none" rtlCol="0" anchor="t">
            <a:spAutoFit/>
          </a:bodyPr>
          <a:lstStyle/>
          <a:p>
            <a:r>
              <a:rPr lang="zh-CN" altLang="en-US" sz="2400">
                <a:sym typeface="+mn-ea"/>
              </a:rPr>
              <a:t>过是溪，逢老媪方磨铁杵。问之，曰：“欲作针。”</a:t>
            </a:r>
            <a:endParaRPr lang="zh-CN" altLang="en-US" sz="2400">
              <a:sym typeface="+mn-ea"/>
            </a:endParaRPr>
          </a:p>
        </p:txBody>
      </p:sp>
      <p:sp>
        <p:nvSpPr>
          <p:cNvPr id="4" name="文本框 3"/>
          <p:cNvSpPr txBox="1"/>
          <p:nvPr/>
        </p:nvSpPr>
        <p:spPr>
          <a:xfrm>
            <a:off x="629920" y="2027555"/>
            <a:ext cx="10241280" cy="368300"/>
          </a:xfrm>
          <a:prstGeom prst="rect">
            <a:avLst/>
          </a:prstGeom>
          <a:noFill/>
        </p:spPr>
        <p:txBody>
          <a:bodyPr wrap="none" rtlCol="0" anchor="t">
            <a:spAutoFit/>
          </a:bodyPr>
          <a:lstStyle/>
          <a:p>
            <a:r>
              <a:rPr>
                <a:latin typeface="微软雅黑" panose="020B0503020204020204" charset="-122"/>
                <a:ea typeface="微软雅黑" panose="020B0503020204020204" charset="-122"/>
                <a:cs typeface="微软雅黑" panose="020B0503020204020204" charset="-122"/>
                <a:sym typeface="+mn-ea"/>
              </a:rPr>
              <a:t>他路过一条小溪，遇见一位老妇人在磨铁棒，于是问她在干什么，老妇人说：“我想把它磨成针。”</a:t>
            </a:r>
            <a:endParaRPr lang="zh-CN" altLang="en-US"/>
          </a:p>
        </p:txBody>
      </p:sp>
      <p:sp>
        <p:nvSpPr>
          <p:cNvPr id="5" name="文本框 4"/>
          <p:cNvSpPr txBox="1"/>
          <p:nvPr/>
        </p:nvSpPr>
        <p:spPr>
          <a:xfrm>
            <a:off x="804545" y="3101975"/>
            <a:ext cx="9305925" cy="922020"/>
          </a:xfrm>
          <a:prstGeom prst="rect">
            <a:avLst/>
          </a:prstGeom>
          <a:noFill/>
        </p:spPr>
        <p:txBody>
          <a:bodyPr wrap="square" rtlCol="0">
            <a:spAutoFit/>
          </a:bodyPr>
          <a:lstStyle/>
          <a:p>
            <a:pPr fontAlgn="auto">
              <a:lnSpc>
                <a:spcPct val="150000"/>
              </a:lnSpc>
            </a:pPr>
            <a:r>
              <a:rPr lang="zh-CN" altLang="en-US"/>
              <a:t>铁棒磨成针有多难？</a:t>
            </a:r>
            <a:endParaRPr lang="zh-CN" altLang="en-US"/>
          </a:p>
          <a:p>
            <a:pPr fontAlgn="auto">
              <a:lnSpc>
                <a:spcPct val="150000"/>
              </a:lnSpc>
            </a:pPr>
            <a:r>
              <a:rPr lang="zh-CN" altLang="en-US"/>
              <a:t>老婆婆可以持之以恒做到铁杵成针，李白为什么不可以做到好好完成学业？</a:t>
            </a:r>
            <a:endParaRPr lang="zh-CN" altLang="en-US"/>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6070" y="341630"/>
            <a:ext cx="5951855" cy="645160"/>
          </a:xfrm>
          <a:prstGeom prst="rect">
            <a:avLst/>
          </a:prstGeom>
          <a:noFill/>
        </p:spPr>
        <p:txBody>
          <a:bodyPr wrap="square" rtlCol="0">
            <a:spAutoFit/>
          </a:bodyPr>
          <a:lstStyle/>
          <a:p>
            <a:r>
              <a:rPr lang="zh-CN" altLang="en-US" sz="3600"/>
              <a:t>你觉得这个故事是真的吗？</a:t>
            </a:r>
            <a:endParaRPr lang="zh-CN" altLang="en-US" sz="3600"/>
          </a:p>
        </p:txBody>
      </p:sp>
      <p:sp>
        <p:nvSpPr>
          <p:cNvPr id="3" name="文本框 2"/>
          <p:cNvSpPr txBox="1"/>
          <p:nvPr/>
        </p:nvSpPr>
        <p:spPr>
          <a:xfrm>
            <a:off x="378460" y="1167130"/>
            <a:ext cx="11271885" cy="2306955"/>
          </a:xfrm>
          <a:prstGeom prst="rect">
            <a:avLst/>
          </a:prstGeom>
          <a:noFill/>
        </p:spPr>
        <p:txBody>
          <a:bodyPr wrap="square" rtlCol="0" anchor="t">
            <a:spAutoFit/>
          </a:bodyPr>
          <a:lstStyle/>
          <a:p>
            <a:pPr indent="457200" fontAlgn="auto">
              <a:lnSpc>
                <a:spcPct val="150000"/>
              </a:lnSpc>
            </a:pPr>
            <a:r>
              <a:rPr lang="zh-CN" altLang="en-US" sz="1600"/>
              <a:t>此文出处为宋代文人祝穆的《方舆胜览》，属于地理类书籍。作者祝穆走访各地后，将南宋所辖的各郡县的趣闻、风俗、人物等，都记录在这本书里。但因为都是各地传闻，我们很难说此书是严苛的史料古籍。事实上，清人编写《四库全书》，在收录它时就发现了有不少地名搞错的情况。因此，李白会不会出现在象耳山下，是否在当地求过学，都是一个未知数。</a:t>
            </a:r>
            <a:endParaRPr lang="zh-CN" altLang="en-US" sz="1600"/>
          </a:p>
          <a:p>
            <a:pPr indent="457200" fontAlgn="auto">
              <a:lnSpc>
                <a:spcPct val="150000"/>
              </a:lnSpc>
            </a:pPr>
            <a:r>
              <a:rPr lang="zh-CN" altLang="en-US" sz="1600"/>
              <a:t>按正常逻辑来说，此文讲的故事不太合理。李白少年求学时，唐代已经是很发达了，但钢铁仍然是比较稀缺的。在这种情况下，一个山中妇人会不会得了一块铁，却硬要把它磨成针，则要打一个大大的问号了。同时，也有网友认为唐代的刺绣已经挺好的了，一根针真的那么难买到吗？</a:t>
            </a:r>
            <a:endParaRPr lang="zh-CN" altLang="en-US" sz="1600"/>
          </a:p>
        </p:txBody>
      </p:sp>
      <p:sp>
        <p:nvSpPr>
          <p:cNvPr id="4" name="文本框 3"/>
          <p:cNvSpPr txBox="1"/>
          <p:nvPr/>
        </p:nvSpPr>
        <p:spPr>
          <a:xfrm>
            <a:off x="378460" y="3717925"/>
            <a:ext cx="5951855" cy="645160"/>
          </a:xfrm>
          <a:prstGeom prst="rect">
            <a:avLst/>
          </a:prstGeom>
          <a:noFill/>
        </p:spPr>
        <p:txBody>
          <a:bodyPr wrap="square" rtlCol="0">
            <a:spAutoFit/>
          </a:bodyPr>
          <a:lstStyle/>
          <a:p>
            <a:r>
              <a:rPr lang="zh-CN" altLang="en-US" sz="3600"/>
              <a:t>既然存疑为什么还会在书里？</a:t>
            </a:r>
            <a:endParaRPr lang="zh-CN" altLang="en-US" sz="3600"/>
          </a:p>
        </p:txBody>
      </p:sp>
      <p:sp>
        <p:nvSpPr>
          <p:cNvPr id="5" name="文本框 4"/>
          <p:cNvSpPr txBox="1"/>
          <p:nvPr/>
        </p:nvSpPr>
        <p:spPr>
          <a:xfrm>
            <a:off x="378460" y="4963795"/>
            <a:ext cx="9229725" cy="645160"/>
          </a:xfrm>
          <a:prstGeom prst="rect">
            <a:avLst/>
          </a:prstGeom>
          <a:noFill/>
        </p:spPr>
        <p:txBody>
          <a:bodyPr wrap="square" rtlCol="0">
            <a:spAutoFit/>
          </a:bodyPr>
          <a:lstStyle/>
          <a:p>
            <a:r>
              <a:rPr lang="zh-CN" altLang="en-US" sz="3600"/>
              <a:t>你觉得铁杵成针的道理你认同吗？</a:t>
            </a:r>
            <a:endParaRPr lang="zh-CN" altLang="en-US" sz="360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6070" y="341630"/>
            <a:ext cx="5951855" cy="645160"/>
          </a:xfrm>
          <a:prstGeom prst="rect">
            <a:avLst/>
          </a:prstGeom>
          <a:noFill/>
        </p:spPr>
        <p:txBody>
          <a:bodyPr wrap="square" rtlCol="0">
            <a:spAutoFit/>
          </a:bodyPr>
          <a:lstStyle/>
          <a:p>
            <a:r>
              <a:rPr lang="zh-CN" altLang="en-US" sz="3600"/>
              <a:t>现实中铁杵成针的故事</a:t>
            </a:r>
            <a:endParaRPr lang="zh-CN" altLang="en-US" sz="3600"/>
          </a:p>
        </p:txBody>
      </p:sp>
      <p:sp>
        <p:nvSpPr>
          <p:cNvPr id="3" name="文本框 2"/>
          <p:cNvSpPr txBox="1"/>
          <p:nvPr/>
        </p:nvSpPr>
        <p:spPr>
          <a:xfrm>
            <a:off x="474980" y="1240155"/>
            <a:ext cx="11703685" cy="5077460"/>
          </a:xfrm>
          <a:prstGeom prst="rect">
            <a:avLst/>
          </a:prstGeom>
          <a:noFill/>
        </p:spPr>
        <p:txBody>
          <a:bodyPr wrap="square" rtlCol="0" anchor="t">
            <a:spAutoFit/>
          </a:bodyPr>
          <a:lstStyle/>
          <a:p>
            <a:pPr indent="457200" fontAlgn="auto">
              <a:lnSpc>
                <a:spcPct val="150000"/>
              </a:lnSpc>
              <a:spcBef>
                <a:spcPts val="1200"/>
              </a:spcBef>
              <a:spcAft>
                <a:spcPts val="1200"/>
              </a:spcAft>
            </a:pPr>
            <a:r>
              <a:rPr lang="zh-CN" altLang="en-US" sz="1600"/>
              <a:t>梵高的执着的绘画梦想，虽然很遗憾在他生前，他的作品没有受到是人的欣赏，但在那种世人漠视、穷困潦倒的环境下，仍坚持着自己的梦想，画自己想画的画，这也着实非常人所能的。</a:t>
            </a:r>
            <a:endParaRPr lang="zh-CN" altLang="en-US" sz="1600"/>
          </a:p>
          <a:p>
            <a:pPr indent="457200" fontAlgn="auto">
              <a:lnSpc>
                <a:spcPct val="150000"/>
              </a:lnSpc>
              <a:spcBef>
                <a:spcPts val="1200"/>
              </a:spcBef>
              <a:spcAft>
                <a:spcPts val="1200"/>
              </a:spcAft>
            </a:pPr>
            <a:r>
              <a:rPr lang="zh-CN" altLang="en-US" sz="1600"/>
              <a:t>海伦·凯勒双目失明、两耳失聪，却努力的从一个让人同情默默无闻的小女孩变成让全世界尊敬的女强人。如果生活真的不公平，那么，生活对她的不公平可谓到了极致。她完全可以放弃她的梦想躲在阴暗的角落里放声痛哭，没有人会责怪她，她也完全可以躺在床上或坐在轮椅上，像一个植物人一样由人服侍。可是这一切，她都没有做，她只是吃力的在老师的帮助下学习盲语，触摸着事物，仅仅凭着她永不言弃的信念和坚持不懈的意志。她把她理想的天空涂上了人生最亮的色彩。</a:t>
            </a:r>
            <a:endParaRPr lang="zh-CN" altLang="en-US" sz="1600"/>
          </a:p>
          <a:p>
            <a:pPr indent="457200" fontAlgn="auto">
              <a:lnSpc>
                <a:spcPct val="150000"/>
              </a:lnSpc>
              <a:spcBef>
                <a:spcPts val="1200"/>
              </a:spcBef>
              <a:spcAft>
                <a:spcPts val="1200"/>
              </a:spcAft>
            </a:pPr>
            <a:r>
              <a:rPr lang="zh-CN" altLang="en-US" sz="1600"/>
              <a:t>中国的农民科学家吴吉昌为了周总理的嘱托搞棉花试验，他“吃也想棉花，睡也想棉花”，16年浩劫人家不让他搞试验他就在自己家里偷偷搞。终于，培育出棉花新品种，为祖国的农业发展贡献了力量。</a:t>
            </a:r>
            <a:endParaRPr lang="zh-CN" altLang="en-US" sz="1600"/>
          </a:p>
          <a:p>
            <a:pPr indent="457200" fontAlgn="auto">
              <a:lnSpc>
                <a:spcPct val="150000"/>
              </a:lnSpc>
              <a:spcBef>
                <a:spcPts val="1200"/>
              </a:spcBef>
              <a:spcAft>
                <a:spcPts val="1200"/>
              </a:spcAft>
            </a:pPr>
            <a:r>
              <a:rPr lang="zh-CN" altLang="en-US" sz="1600"/>
              <a:t>西汉司马迁少年时就涉猎群书，立志继承父业。正当他撰写的《史记》进展顺利的时候，“李陵事件”的牵联，使他遭受宫刑。面对这奇耻大辱，他不是叹息、沉沦，而是锐意进取，“幽而发愤”，他含冤蒙垢数十年，终于写出了“通古今之变，成一家之言”的《史记》，流芳后世</a:t>
            </a:r>
            <a:endParaRPr lang="zh-CN" altLang="en-US" sz="160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2905" y="699135"/>
            <a:ext cx="7921625" cy="706755"/>
          </a:xfrm>
          <a:prstGeom prst="rect">
            <a:avLst/>
          </a:prstGeom>
          <a:noFill/>
        </p:spPr>
        <p:txBody>
          <a:bodyPr wrap="square" rtlCol="0">
            <a:spAutoFit/>
          </a:bodyPr>
          <a:lstStyle/>
          <a:p>
            <a:r>
              <a:rPr lang="zh-CN" altLang="en-US" sz="4000"/>
              <a:t>李白</a:t>
            </a:r>
            <a:endParaRPr lang="zh-CN" altLang="en-US" sz="4000"/>
          </a:p>
        </p:txBody>
      </p:sp>
      <p:sp>
        <p:nvSpPr>
          <p:cNvPr id="3" name="文本框 2"/>
          <p:cNvSpPr txBox="1"/>
          <p:nvPr/>
        </p:nvSpPr>
        <p:spPr>
          <a:xfrm>
            <a:off x="3416935" y="1405890"/>
            <a:ext cx="8180705" cy="5077460"/>
          </a:xfrm>
          <a:prstGeom prst="rect">
            <a:avLst/>
          </a:prstGeom>
          <a:noFill/>
        </p:spPr>
        <p:txBody>
          <a:bodyPr wrap="square" rtlCol="0" anchor="t">
            <a:spAutoFit/>
          </a:bodyPr>
          <a:lstStyle/>
          <a:p>
            <a:pPr fontAlgn="auto">
              <a:lnSpc>
                <a:spcPct val="150000"/>
              </a:lnSpc>
            </a:pPr>
            <a:r>
              <a:rPr lang="en-US" altLang="zh-CN" sz="2400"/>
              <a:t>          </a:t>
            </a:r>
            <a:r>
              <a:rPr lang="zh-CN" altLang="en-US" sz="2400"/>
              <a:t>李白（701年—762年12月），字太白，号青莲居士，又号“谪仙人”，唐代伟大的浪漫主义诗人，被后人誉为“诗仙”，与杜甫并称为“李杜”，为了与另两位诗人李商隐与杜牧即“小李杜”区别，杜甫与李白又合称“大李杜”。北京大学教授李志敏评价：“李白之诗呼吸宇宙，出乎道；杜甫之诗德参天地，源于儒，皆至天人合一境界，故能出神入化。”  《旧唐书》记载李白为山东人 ；《新唐书》记载，李白为兴圣皇帝李暠九世孙，与李唐诸王同宗。其人爽朗大方，爱饮酒作诗，喜交友。</a:t>
            </a:r>
            <a:endParaRPr lang="zh-CN" altLang="en-US" sz="2400"/>
          </a:p>
        </p:txBody>
      </p:sp>
      <p:pic>
        <p:nvPicPr>
          <p:cNvPr id="100" name="图片 99"/>
          <p:cNvPicPr/>
          <p:nvPr/>
        </p:nvPicPr>
        <p:blipFill>
          <a:blip r:embed="rId1"/>
          <a:stretch>
            <a:fillRect/>
          </a:stretch>
        </p:blipFill>
        <p:spPr>
          <a:xfrm>
            <a:off x="502920" y="2092325"/>
            <a:ext cx="2378075" cy="3705225"/>
          </a:xfrm>
          <a:prstGeom prst="rect">
            <a:avLst/>
          </a:prstGeom>
          <a:noFill/>
          <a:ln w="9525">
            <a:noFill/>
          </a:ln>
        </p:spPr>
      </p:pic>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Arial"/>
        <a:cs typeface="Arial"/>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1885</Words>
  <Application>WPS 演示</Application>
  <PresentationFormat/>
  <Paragraphs>92</Paragraphs>
  <Slides>11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Arial</vt:lpstr>
      <vt:lpstr>宋体</vt:lpstr>
      <vt:lpstr>Wingdings</vt:lpstr>
      <vt:lpstr>微软雅黑</vt:lpstr>
      <vt:lpstr>Calibri</vt:lpstr>
      <vt:lpstr>Arial Unicode MS</vt:lpstr>
      <vt:lpstr>Office 主题</vt:lpstr>
      <vt:lpstr>铁杵成针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2021-09-22T14:55:00Z</cp:lastPrinted>
  <dcterms:created xsi:type="dcterms:W3CDTF">2021-09-22T14:55:00Z</dcterms:created>
  <dcterms:modified xsi:type="dcterms:W3CDTF">2021-10-22T05:45:04Z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FD090EB9D63248ADA78B54BA65A313B3</vt:lpwstr>
  </property>
  <property fmtid="{D5CDD505-2E9C-101B-9397-08002B2CF9AE}" pid="7" name="KSOProductBuildVer">
    <vt:lpwstr>2052-11.1.0.10938</vt:lpwstr>
  </property>
</Properties>
</file>