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3"/>
    <p:sldId id="258" r:id="rId4"/>
    <p:sldId id="296" r:id="rId5"/>
    <p:sldId id="260" r:id="rId6"/>
    <p:sldId id="263" r:id="rId7"/>
    <p:sldId id="264" r:id="rId8"/>
    <p:sldId id="268" r:id="rId9"/>
    <p:sldId id="272" r:id="rId10"/>
    <p:sldId id="273" r:id="rId11"/>
    <p:sldId id="265" r:id="rId12"/>
    <p:sldId id="295" r:id="rId13"/>
    <p:sldId id="276" r:id="rId14"/>
    <p:sldId id="279" r:id="rId15"/>
    <p:sldId id="282" r:id="rId16"/>
    <p:sldId id="287" r:id="rId17"/>
    <p:sldId id="286" r:id="rId18"/>
    <p:sldId id="290" r:id="rId19"/>
    <p:sldId id="291" r:id="rId20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65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40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79C250-15B0-4DBB-BDF1-40E1B6D22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8BD6FC-4D65-4EC0-A925-7321439F099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5DC18-9682-4C85-90A2-E9343F6946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7490D9-0E78-4D40-9AD1-0717C77031E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99100" y="3560400"/>
            <a:ext cx="7349400" cy="14724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1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895AFDA-BA05-4829-9A95-680D99F55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1C8E453-A38D-42B2-BD5B-950F512E1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895AFDA-BA05-4829-9A95-680D99F55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1C8E453-A38D-42B2-BD5B-950F512E1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9100" y="2484000"/>
            <a:ext cx="7349400" cy="1018800"/>
          </a:xfrm>
        </p:spPr>
        <p:txBody>
          <a:bodyPr lIns="90000" tIns="46800" rIns="90000" bIns="46800" rtlCol="0" anchor="t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3560400"/>
            <a:ext cx="7349400" cy="47160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buNone/>
              <a:defRPr sz="1800" spc="150"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895AFDA-BA05-4829-9A95-680D99F55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1C8E453-A38D-42B2-BD5B-950F512E1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490400"/>
            <a:ext cx="8226900" cy="47592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895AFDA-BA05-4829-9A95-680D99F55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1C8E453-A38D-42B2-BD5B-950F512E1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33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493100" y="4615200"/>
            <a:ext cx="5826600" cy="867600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895AFDA-BA05-4829-9A95-680D99F55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1C8E453-A38D-42B2-BD5B-950F512E1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501200"/>
            <a:ext cx="3882600" cy="47484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501200"/>
            <a:ext cx="3882600" cy="47484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895AFDA-BA05-4829-9A95-680D99F55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1C8E453-A38D-42B2-BD5B-950F512E1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854000"/>
            <a:ext cx="40068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421729"/>
            <a:ext cx="4006800" cy="381600"/>
          </a:xfrm>
        </p:spPr>
        <p:txBody>
          <a:bodyPr lIns="101600" tIns="38100" rIns="76200" bIns="38100" rtlCol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854000"/>
            <a:ext cx="40068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895AFDA-BA05-4829-9A95-680D99F55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1C8E453-A38D-42B2-BD5B-950F512E1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895AFDA-BA05-4829-9A95-680D99F55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1C8E453-A38D-42B2-BD5B-950F512E1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895AFDA-BA05-4829-9A95-680D99F55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1C8E453-A38D-42B2-BD5B-950F512E1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300" y="1555200"/>
            <a:ext cx="3924808" cy="4608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2800" y="1555200"/>
            <a:ext cx="3920400" cy="4608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895AFDA-BA05-4829-9A95-680D99F55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1C8E453-A38D-42B2-BD5B-950F512E1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6876900" cy="5029200"/>
          </a:xfrm>
        </p:spPr>
        <p:txBody>
          <a:bodyPr vert="eaVert" lIns="46800" rIns="46800"/>
          <a:lstStyle>
            <a:lvl1pPr marL="171450" indent="-171450">
              <a:spcAft>
                <a:spcPts val="750"/>
              </a:spcAft>
              <a:defRPr spc="225"/>
            </a:lvl1pPr>
            <a:lvl2pPr marL="514350" indent="-171450">
              <a:defRPr spc="225"/>
            </a:lvl2pPr>
            <a:lvl3pPr marL="857250" indent="-171450">
              <a:defRPr spc="225"/>
            </a:lvl3pPr>
            <a:lvl4pPr marL="1200150" indent="-171450">
              <a:defRPr spc="225"/>
            </a:lvl4pPr>
            <a:lvl5pPr marL="1543050" indent="-171450">
              <a:defRPr spc="225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895AFDA-BA05-4829-9A95-680D99F55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1C8E453-A38D-42B2-BD5B-950F512E1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456010" y="608014"/>
            <a:ext cx="8227219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3"/>
            </p:custDataLst>
          </p:nvPr>
        </p:nvSpPr>
        <p:spPr bwMode="auto">
          <a:xfrm>
            <a:off x="456010" y="1490664"/>
            <a:ext cx="8227219" cy="47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581" y="6315076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75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0895AFDA-BA05-4829-9A95-680D99F55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291" y="6315076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75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7975" y="6315076"/>
            <a:ext cx="2025254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750">
                <a:solidFill>
                  <a:srgbClr val="898989"/>
                </a:solidFill>
              </a:defRPr>
            </a:lvl1pPr>
          </a:lstStyle>
          <a:p>
            <a:fld id="{B1C8E453-A38D-42B2-BD5B-950F512E15A6}" type="slidenum">
              <a:rPr lang="zh-CN" altLang="en-US" smtClean="0"/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2700" b="1" kern="1200" spc="225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●"/>
        <a:defRPr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rtl="0" eaLnBrk="1" fontAlgn="base" hangingPunct="1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tabLst>
          <a:tab pos="1207135" algn="l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rtl="0" eaLnBrk="1" fontAlgn="base" hangingPunct="1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tabLst>
          <a:tab pos="1207135" algn="l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rtl="0" eaLnBrk="1" fontAlgn="base" hangingPunct="1">
        <a:lnSpc>
          <a:spcPct val="120000"/>
        </a:lnSpc>
        <a:spcBef>
          <a:spcPct val="0"/>
        </a:spcBef>
        <a:spcAft>
          <a:spcPts val="225"/>
        </a:spcAft>
        <a:buFont typeface="Wingdings" panose="05000000000000000000" pitchFamily="2" charset="2"/>
        <a:buChar char=""/>
        <a:tabLst>
          <a:tab pos="1207135" algn="l"/>
        </a:tabLst>
        <a:defRPr sz="105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rtl="0" eaLnBrk="1" fontAlgn="base" hangingPunct="1">
        <a:lnSpc>
          <a:spcPct val="120000"/>
        </a:lnSpc>
        <a:spcBef>
          <a:spcPct val="0"/>
        </a:spcBef>
        <a:spcAft>
          <a:spcPts val="225"/>
        </a:spcAft>
        <a:buFont typeface="Arial" panose="020B0604020202020204" pitchFamily="34" charset="0"/>
        <a:buChar char="•"/>
        <a:tabLst>
          <a:tab pos="1207135" algn="l"/>
        </a:tabLst>
        <a:defRPr sz="105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908720"/>
            <a:ext cx="5868670" cy="30460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/>
              <a:t>                    部编版四年级下册第六单元</a:t>
            </a:r>
            <a:endParaRPr lang="en-US" altLang="zh-CN" sz="2400"/>
          </a:p>
          <a:p>
            <a:endParaRPr lang="en-US" altLang="zh-CN" sz="2400"/>
          </a:p>
          <a:p>
            <a:r>
              <a:rPr lang="en-US" altLang="zh-CN" sz="2400"/>
              <a:t>                        </a:t>
            </a:r>
            <a:endParaRPr lang="en-US" altLang="zh-CN" sz="2400"/>
          </a:p>
          <a:p>
            <a:r>
              <a:rPr lang="en-US" altLang="zh-CN" sz="2400"/>
              <a:t>                    19</a:t>
            </a:r>
            <a:r>
              <a:rPr lang="zh-CN" altLang="en-US" sz="2400"/>
              <a:t>课</a:t>
            </a:r>
            <a:r>
              <a:rPr lang="en-US" altLang="zh-CN" sz="2400"/>
              <a:t>《</a:t>
            </a:r>
            <a:r>
              <a:rPr lang="zh-CN" altLang="en-US" sz="2400"/>
              <a:t>小英雄雨来（节选）</a:t>
            </a:r>
            <a:r>
              <a:rPr lang="en-US" altLang="zh-CN" sz="2400"/>
              <a:t>》</a:t>
            </a:r>
            <a:endParaRPr lang="en-US" altLang="zh-CN" sz="2400"/>
          </a:p>
          <a:p>
            <a:endParaRPr lang="en-US" altLang="zh-CN" sz="2400"/>
          </a:p>
          <a:p>
            <a:endParaRPr lang="en-US" altLang="zh-CN" sz="2400"/>
          </a:p>
          <a:p>
            <a:endParaRPr lang="en-US" altLang="zh-CN" sz="2400"/>
          </a:p>
          <a:p>
            <a:r>
              <a:rPr lang="zh-CN" altLang="en-US" sz="2400"/>
              <a:t>                     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esktop\c9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233099"/>
            <a:ext cx="9144000" cy="4391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lai4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835696" y="4005064"/>
            <a:ext cx="5544616" cy="64807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>
                <a:solidFill>
                  <a:srgbClr val="00B050"/>
                </a:solidFill>
              </a:rPr>
              <a:t>与鬼子斗争</a:t>
            </a:r>
            <a:endParaRPr lang="zh-CN" altLang="en-US" sz="480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Administrator\Desktop\c29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361326"/>
            <a:ext cx="9144000" cy="4135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Administrator\Desktop\c3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247479"/>
            <a:ext cx="9144000" cy="4363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波形 1"/>
          <p:cNvSpPr/>
          <p:nvPr/>
        </p:nvSpPr>
        <p:spPr>
          <a:xfrm>
            <a:off x="2596226" y="167658"/>
            <a:ext cx="2808312" cy="1052736"/>
          </a:xfrm>
          <a:prstGeom prst="wave">
            <a:avLst/>
          </a:prstGeom>
          <a:solidFill>
            <a:srgbClr val="FF00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河沿的枪声</a:t>
            </a:r>
            <a:endParaRPr lang="zh-CN" altLang="en-US" sz="2800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Administrator\Desktop\c39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285499"/>
            <a:ext cx="9144000" cy="4287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下箭头标注 1"/>
          <p:cNvSpPr/>
          <p:nvPr/>
        </p:nvSpPr>
        <p:spPr>
          <a:xfrm>
            <a:off x="1043608" y="116632"/>
            <a:ext cx="2304256" cy="1168867"/>
          </a:xfrm>
          <a:prstGeom prst="downArrow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雨来没有死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Administrator\Desktop\v4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529926"/>
            <a:ext cx="9144000" cy="3798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Administrator\Desktop\v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580999"/>
            <a:ext cx="9144000" cy="369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260648"/>
            <a:ext cx="903649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/>
              <a:t>1</a:t>
            </a:r>
            <a:r>
              <a:rPr lang="zh-CN" altLang="en-US" sz="2800"/>
              <a:t>、写成下列词语的近义词和反义词。</a:t>
            </a:r>
            <a:endParaRPr lang="zh-CN" altLang="en-US" sz="2800"/>
          </a:p>
          <a:p>
            <a:r>
              <a:rPr lang="zh-CN" altLang="en-US" sz="2800"/>
              <a:t>近义词：</a:t>
            </a:r>
            <a:endParaRPr lang="zh-CN" altLang="en-US" sz="2800"/>
          </a:p>
          <a:p>
            <a:r>
              <a:rPr lang="zh-CN" altLang="en-US" sz="2800"/>
              <a:t>沉静</a:t>
            </a:r>
            <a:r>
              <a:rPr lang="en-US" altLang="zh-CN" sz="2800"/>
              <a:t>---</a:t>
            </a:r>
            <a:r>
              <a:rPr lang="zh-CN" altLang="en-US" sz="2800"/>
              <a:t>（    ）  轻蔑</a:t>
            </a:r>
            <a:r>
              <a:rPr lang="en-US" altLang="zh-CN" sz="2800"/>
              <a:t>---</a:t>
            </a:r>
            <a:r>
              <a:rPr lang="zh-CN" altLang="en-US" sz="2800"/>
              <a:t>（   ）  大概</a:t>
            </a:r>
            <a:r>
              <a:rPr lang="en-US" altLang="zh-CN" sz="2800"/>
              <a:t>—</a:t>
            </a:r>
            <a:r>
              <a:rPr lang="zh-CN" altLang="en-US" sz="2800"/>
              <a:t>（    ）  聚精会神</a:t>
            </a:r>
            <a:r>
              <a:rPr lang="en-US" altLang="zh-CN" sz="2800"/>
              <a:t>---</a:t>
            </a:r>
            <a:r>
              <a:rPr lang="zh-CN" altLang="en-US" sz="2800"/>
              <a:t>（  ）</a:t>
            </a:r>
            <a:endParaRPr lang="zh-CN" altLang="en-US" sz="2800"/>
          </a:p>
          <a:p>
            <a:r>
              <a:rPr lang="zh-CN" altLang="en-US" sz="2800"/>
              <a:t>      反义词：</a:t>
            </a:r>
            <a:endParaRPr lang="zh-CN" altLang="en-US" sz="2800"/>
          </a:p>
          <a:p>
            <a:r>
              <a:rPr lang="zh-CN" altLang="en-US" sz="2800"/>
              <a:t>大概</a:t>
            </a:r>
            <a:r>
              <a:rPr lang="en-US" altLang="zh-CN" sz="2800"/>
              <a:t>-</a:t>
            </a:r>
            <a:r>
              <a:rPr lang="zh-CN" altLang="en-US" sz="2800"/>
              <a:t>（   ）  沉静</a:t>
            </a:r>
            <a:r>
              <a:rPr lang="en-US" altLang="zh-CN" sz="2800"/>
              <a:t>--</a:t>
            </a:r>
            <a:r>
              <a:rPr lang="zh-CN" altLang="en-US" sz="2800"/>
              <a:t>（  ）  垂头丧气</a:t>
            </a:r>
            <a:r>
              <a:rPr lang="en-US" altLang="zh-CN" sz="2800"/>
              <a:t>--</a:t>
            </a:r>
            <a:r>
              <a:rPr lang="zh-CN" altLang="en-US" sz="2800"/>
              <a:t>（   ）  不慌不忙</a:t>
            </a:r>
            <a:r>
              <a:rPr lang="en-US" altLang="zh-CN" sz="2800"/>
              <a:t>--</a:t>
            </a:r>
            <a:r>
              <a:rPr lang="zh-CN" altLang="en-US" sz="2800"/>
              <a:t>（   ）</a:t>
            </a:r>
            <a:endParaRPr lang="zh-CN" altLang="en-US" sz="2800"/>
          </a:p>
          <a:p>
            <a:endParaRPr lang="zh-CN" altLang="en-US" sz="2800"/>
          </a:p>
          <a:p>
            <a:r>
              <a:rPr lang="en-US" altLang="zh-CN" sz="2800"/>
              <a:t>2</a:t>
            </a:r>
            <a:r>
              <a:rPr lang="zh-CN" altLang="en-US" sz="2800"/>
              <a:t>、练一练：</a:t>
            </a:r>
            <a:endParaRPr lang="en-US" altLang="zh-CN" sz="2800"/>
          </a:p>
          <a:p>
            <a:r>
              <a:rPr lang="en-US" altLang="zh-CN" sz="2800"/>
              <a:t>       </a:t>
            </a:r>
            <a:r>
              <a:rPr lang="zh-CN" altLang="en-US" sz="2800"/>
              <a:t>按照事情发展顺序来写一篇课文，注意写清楚事情发展的经过。</a:t>
            </a:r>
            <a:endParaRPr lang="zh-CN" altLang="en-US" sz="280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280900" y="105156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75656" y="1556792"/>
            <a:ext cx="64087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/>
              <a:t> 教学内容：</a:t>
            </a:r>
            <a:endParaRPr lang="zh-CN" altLang="en-US" sz="2400"/>
          </a:p>
          <a:p>
            <a:r>
              <a:rPr lang="zh-CN" altLang="en-US" sz="2400"/>
              <a:t>             </a:t>
            </a:r>
            <a:endParaRPr lang="en-US" altLang="zh-CN" sz="2400"/>
          </a:p>
          <a:p>
            <a:r>
              <a:rPr lang="en-US" altLang="zh-CN" sz="2400"/>
              <a:t>        </a:t>
            </a:r>
            <a:r>
              <a:rPr lang="zh-CN" altLang="en-US" sz="2400"/>
              <a:t> 了解雨来为掩护交通员和日寇英勇斗争的故事，学习雨来热爱祖国、勇敢机智的品质。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Administrator\Desktop\l7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5750" y="214313"/>
            <a:ext cx="8572500" cy="642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c4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382157"/>
            <a:ext cx="9144000" cy="4093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istrator\Desktop\c7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25" y="2924944"/>
            <a:ext cx="9144000" cy="3846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25" y="0"/>
            <a:ext cx="9025971" cy="292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流程图: 数据 1"/>
          <p:cNvSpPr/>
          <p:nvPr/>
        </p:nvSpPr>
        <p:spPr>
          <a:xfrm>
            <a:off x="728736" y="332656"/>
            <a:ext cx="1152128" cy="1800200"/>
          </a:xfrm>
          <a:prstGeom prst="flowChartInputOutp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游</a:t>
            </a:r>
            <a:endParaRPr lang="en-US" altLang="zh-CN" sz="2400" b="1">
              <a:solidFill>
                <a:srgbClr val="FF0000"/>
              </a:solidFill>
            </a:endParaRPr>
          </a:p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泳</a:t>
            </a:r>
            <a:endParaRPr lang="en-US" altLang="zh-CN" sz="2400" b="1">
              <a:solidFill>
                <a:srgbClr val="FF0000"/>
              </a:solidFill>
            </a:endParaRPr>
          </a:p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本</a:t>
            </a:r>
            <a:endParaRPr lang="en-US" altLang="zh-CN" sz="2400" b="1">
              <a:solidFill>
                <a:srgbClr val="FF0000"/>
              </a:solidFill>
            </a:endParaRPr>
          </a:p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领</a:t>
            </a:r>
            <a:endParaRPr lang="en-US" altLang="zh-CN" sz="2400" b="1">
              <a:solidFill>
                <a:srgbClr val="FF0000"/>
              </a:solidFill>
            </a:endParaRPr>
          </a:p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高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Desktop\c8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454305"/>
            <a:ext cx="9144000" cy="394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流程图: 顺序访问存储器 1"/>
          <p:cNvSpPr/>
          <p:nvPr/>
        </p:nvSpPr>
        <p:spPr>
          <a:xfrm>
            <a:off x="539552" y="116632"/>
            <a:ext cx="2880320" cy="1337673"/>
          </a:xfrm>
          <a:prstGeom prst="flowChartMagneticTape">
            <a:avLst/>
          </a:prstGeom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上夜校念书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dministrator\Desktop\c14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600" y="944724"/>
            <a:ext cx="9144000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下箭头标注 1"/>
          <p:cNvSpPr/>
          <p:nvPr/>
        </p:nvSpPr>
        <p:spPr>
          <a:xfrm>
            <a:off x="5148064" y="0"/>
            <a:ext cx="2232248" cy="1268760"/>
          </a:xfrm>
          <a:prstGeom prst="downArrow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保护李大叔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600" y="3667336"/>
            <a:ext cx="9143999" cy="3190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dministrator\Desktop\c24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564904"/>
            <a:ext cx="9144000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76" y="0"/>
            <a:ext cx="9144000" cy="2276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564904"/>
            <a:ext cx="9144000" cy="4293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ppt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370</Words>
  <Application>WPS 演示</Application>
  <PresentationFormat>On-screen Show (4:3)</PresentationFormat>
  <Paragraphs>38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等线</vt:lpstr>
      <vt:lpstr>ppt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qwe</cp:lastModifiedBy>
  <cp:revision>2</cp:revision>
  <cp:lastPrinted>2021-04-10T21:12:00Z</cp:lastPrinted>
  <dcterms:created xsi:type="dcterms:W3CDTF">2021-04-10T21:12:00Z</dcterms:created>
  <dcterms:modified xsi:type="dcterms:W3CDTF">2021-10-22T05:48:27Z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7F2B1545939A4EC98DB188400E5F590D</vt:lpwstr>
  </property>
  <property fmtid="{D5CDD505-2E9C-101B-9397-08002B2CF9AE}" pid="7" name="KSOProductBuildVer">
    <vt:lpwstr>2052-11.1.0.10938</vt:lpwstr>
  </property>
</Properties>
</file>