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8" r:id="rId3"/>
  </p:sldMasterIdLst>
  <p:notesMasterIdLst>
    <p:notesMasterId r:id="rId5"/>
  </p:notesMasterIdLst>
  <p:handoutMasterIdLst>
    <p:handoutMasterId r:id="rId19"/>
  </p:handoutMasterIdLst>
  <p:sldIdLst>
    <p:sldId id="523" r:id="rId4"/>
    <p:sldId id="1305" r:id="rId6"/>
    <p:sldId id="1308" r:id="rId7"/>
    <p:sldId id="1315" r:id="rId8"/>
    <p:sldId id="1311" r:id="rId9"/>
    <p:sldId id="1470" r:id="rId10"/>
    <p:sldId id="1440" r:id="rId11"/>
    <p:sldId id="1408" r:id="rId12"/>
    <p:sldId id="1458" r:id="rId13"/>
    <p:sldId id="1456" r:id="rId14"/>
    <p:sldId id="1471" r:id="rId15"/>
    <p:sldId id="1465" r:id="rId16"/>
    <p:sldId id="1480" r:id="rId17"/>
    <p:sldId id="1457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33CC"/>
    <a:srgbClr val="0000FF"/>
    <a:srgbClr val="FF00FF"/>
    <a:srgbClr val="FFFFFF"/>
    <a:srgbClr val="FEFCDE"/>
    <a:srgbClr val="0066FF"/>
    <a:srgbClr val="A38302"/>
    <a:srgbClr val="00B05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90" d="100"/>
          <a:sy n="90" d="100"/>
        </p:scale>
        <p:origin x="-780" y="0"/>
      </p:cViewPr>
      <p:guideLst>
        <p:guide orient="horz" pos="3169"/>
        <p:guide pos="575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3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6332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19*</a:t>
            </a:r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  </a:t>
            </a:r>
            <a:r>
              <a:rPr kumimoji="1" lang="en-US" altLang="zh-CN" sz="1200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</a:t>
            </a:r>
            <a:r>
              <a:rPr kumimoji="1" lang="zh-CN" altLang="en-US" sz="1200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我们家的男子汉</a:t>
            </a:r>
            <a:endParaRPr kumimoji="1" lang="zh-CN" altLang="en-US" sz="1200" baseline="0" dirty="0" smtClean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6332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19*</a:t>
            </a:r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  </a:t>
            </a:r>
            <a:r>
              <a:rPr kumimoji="1" lang="en-US" altLang="zh-CN" sz="1200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</a:t>
            </a:r>
            <a:r>
              <a:rPr kumimoji="1" lang="zh-CN" altLang="en-US" sz="1200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我们家的男子汉</a:t>
            </a:r>
            <a:endParaRPr kumimoji="1" lang="zh-CN" altLang="en-US" sz="1200" baseline="0" dirty="0" smtClean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slide" Target="slide8.xml"/><Relationship Id="rId4" Type="http://schemas.openxmlformats.org/officeDocument/2006/relationships/slide" Target="slide2.xml"/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slide" Target="slide1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slide" Target="slide8.xml"/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18870"/>
            <a:ext cx="2771800" cy="252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00000"/>
                </a:schemeClr>
              </a:gs>
              <a:gs pos="26000">
                <a:schemeClr val="tx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33976" y="118941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统编版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  四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下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3" action="ppaction://hlinksldjump"/>
          </p:cNvPr>
          <p:cNvSpPr txBox="1"/>
          <p:nvPr/>
        </p:nvSpPr>
        <p:spPr>
          <a:xfrm>
            <a:off x="7275010" y="4227934"/>
            <a:ext cx="123148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  <a:hlinkClick r:id="rId4" action="ppaction://hlinksldjump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17" name="文本框 14">
            <a:hlinkClick r:id="rId5" action="ppaction://hlinksldjump"/>
          </p:cNvPr>
          <p:cNvSpPr txBox="1"/>
          <p:nvPr/>
        </p:nvSpPr>
        <p:spPr>
          <a:xfrm>
            <a:off x="7278820" y="463070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  <a:hlinkClick r:id="rId5" action="ppaction://hlinksldjump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8" name="标题 1"/>
          <p:cNvSpPr>
            <a:spLocks noGrp="1" noChangeAspect="1"/>
          </p:cNvSpPr>
          <p:nvPr/>
        </p:nvSpPr>
        <p:spPr>
          <a:xfrm>
            <a:off x="704215" y="1664970"/>
            <a:ext cx="7802880" cy="1098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ea"/>
              </a:defRPr>
            </a:lvl1pPr>
          </a:lstStyle>
          <a:p>
            <a:r>
              <a:rPr lang="en-US" altLang="zh-CN" sz="66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 </a:t>
            </a:r>
            <a:r>
              <a:rPr lang="zh-CN" altLang="en-US" sz="66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我们家的男子汉</a:t>
            </a:r>
            <a:endParaRPr lang="zh-CN" altLang="en-US" sz="66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6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68045" y="633730"/>
            <a:ext cx="7693660" cy="3876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ts val="3280"/>
              </a:lnSpc>
            </a:pPr>
            <a:r>
              <a:rPr lang="en-US" altLang="zh-CN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16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不知从什么时候起，和他出去，他不愿让人牵他的手了。一只胖胖的小手在我的手掌里，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像一条倔强的活鱼—样挣扎着。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有一次，我带他去买东西，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他提出要让他自己买。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我给了他一角钱。他攥着钱，走近了柜台，忽然又胆怯起来。我说：“你递上钱，我帮你说好了。”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“不要，不要，我自己说。”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他说。到了柜台前，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他又嘱咐我一句：“你不要讲话啊!”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营业员终于过来了，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他神情有点儿紧张，勇敢地开口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：“同志，买，买，买……”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他忘了要买什么东西了。我终于忍不住了：“买一包山楂片。”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他好久没说话，潦草地吃着山楂片，神情有些沮丧，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我有点儿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后悔起来。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6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89000" y="1321435"/>
            <a:ext cx="7693660" cy="2194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ts val="3280"/>
              </a:lnSpc>
            </a:pPr>
            <a:r>
              <a:rPr lang="en-US" altLang="zh-CN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16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他仍然很着急，认为自己是非走不可的。姐姐说：“让他从窗口爬进来吧!”我把他抱了起来，他勇敢地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抓住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窗框，两只脚有力地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蹬着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车厢，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攀上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了窗口。窗口边的旅客不约而同地伸手去抱他。他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推开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那些妨碍他的手，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抓住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一双最得力的，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蹿进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了车厢，淹没在拥挤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的人群里了。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68375" y="1064260"/>
            <a:ext cx="720788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609600" fontAlgn="auto"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这就是我们家的男子汉。看着他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一点儿一点儿</a:t>
            </a: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长大，他的脸盘的轮廓，他的手掌上的细纹，他的身体，他的力气，他的智慧，他的性格，还有他的性别，那样神秘地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一点儿一点儿</a:t>
            </a: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鲜明，突出，扩大，再扩大，实在是一件最最奇妙的事情。</a:t>
            </a:r>
            <a:endParaRPr lang="zh-CN" altLang="en-US" sz="2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6640" y="3260725"/>
            <a:ext cx="73164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        </a:t>
            </a:r>
            <a:r>
              <a:rPr lang="zh-CN" altLang="en-US" sz="2400" b="1">
                <a:solidFill>
                  <a:srgbClr val="C00000"/>
                </a:solidFill>
              </a:rPr>
              <a:t>从中你能体会到作者对</a:t>
            </a:r>
            <a:r>
              <a:rPr lang="en-US" altLang="zh-CN" sz="2400" b="1">
                <a:solidFill>
                  <a:srgbClr val="C00000"/>
                </a:solidFill>
              </a:rPr>
              <a:t>“</a:t>
            </a:r>
            <a:r>
              <a:rPr lang="zh-CN" altLang="en-US" sz="2400" b="1">
                <a:solidFill>
                  <a:srgbClr val="C00000"/>
                </a:solidFill>
              </a:rPr>
              <a:t>男子汉</a:t>
            </a:r>
            <a:r>
              <a:rPr lang="en-US" altLang="zh-CN" sz="2400" b="1">
                <a:solidFill>
                  <a:srgbClr val="C00000"/>
                </a:solidFill>
              </a:rPr>
              <a:t>”</a:t>
            </a:r>
            <a:r>
              <a:rPr lang="zh-CN" altLang="en-US" sz="2400" b="1">
                <a:solidFill>
                  <a:srgbClr val="C00000"/>
                </a:solidFill>
              </a:rPr>
              <a:t>有着怎样的感情？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3000" t="-18000" r="-8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4"/>
          <p:cNvSpPr txBox="1"/>
          <p:nvPr/>
        </p:nvSpPr>
        <p:spPr>
          <a:xfrm>
            <a:off x="1387475" y="1822450"/>
            <a:ext cx="6958330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结合着对文章的体会，你能试着给这三部分换个小标题吗？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1861185" y="1005840"/>
            <a:ext cx="4015105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运用方法 换小标题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475" y="1005840"/>
            <a:ext cx="330835" cy="412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2000" t="-10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1087755" y="933450"/>
            <a:ext cx="6967855" cy="2745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414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小练笔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14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</a:rPr>
              <a:t>相信在你的成长中，一定也遇到过许多有趣的、烦恼的、有挑战的事情，你是如何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面对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</a:rPr>
              <a:t>的？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怎样做才能让我们成长为一名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男子汉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女强人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呢？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</a:rPr>
              <a:t>请你动笔写一写吧！</a:t>
            </a:r>
            <a:endParaRPr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3000" t="-18000" r="-8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4"/>
          <p:cNvSpPr txBox="1"/>
          <p:nvPr/>
        </p:nvSpPr>
        <p:spPr>
          <a:xfrm>
            <a:off x="1074420" y="1429385"/>
            <a:ext cx="7451725" cy="2284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运用长文章的阅读方法，快速默读课文，想一想：我们家的男子汉是谁？文章从哪些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方面介绍了这位男子汉？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4">
            <a:hlinkClick r:id="rId2" action="ppaction://hlinkfile"/>
          </p:cNvPr>
          <p:cNvSpPr txBox="1"/>
          <p:nvPr/>
        </p:nvSpPr>
        <p:spPr>
          <a:xfrm>
            <a:off x="2124580" y="793904"/>
            <a:ext cx="4033837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初读课文</a:t>
            </a:r>
            <a:r>
              <a:rPr lang="zh-CN" altLang="en-US" sz="28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把握内容</a:t>
            </a:r>
            <a:endParaRPr lang="zh-CN" altLang="en-US" sz="2800" b="1" dirty="0" smtClean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54" y="793985"/>
            <a:ext cx="366860" cy="45633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>
            <a:hlinkClick r:id="rId5" action="ppaction://hlinksldjump"/>
          </p:cNvPr>
          <p:cNvSpPr txBox="1"/>
          <p:nvPr/>
        </p:nvSpPr>
        <p:spPr>
          <a:xfrm>
            <a:off x="7294695" y="4218409"/>
            <a:ext cx="123148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  <a:hlinkClick r:id="rId5" action="ppaction://hlinksldjump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5000"/>
          </a:blip>
          <a:stretch>
            <a:fillRect l="-3000" t="-18000" r="-8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4530" y="587375"/>
            <a:ext cx="777430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ts val="3780"/>
              </a:lnSpc>
            </a:pP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他对食物的兴趣</a:t>
            </a:r>
            <a:endParaRPr lang="zh-CN" altLang="en-US" sz="2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吃饭的状态很好，吃的多，吃的范围很广，吃得有滋味。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他对独立的要求</a:t>
            </a:r>
            <a:endParaRPr lang="zh-CN" altLang="en-US" sz="2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尝试独立买东西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他面对生活挑战的沉着</a:t>
            </a:r>
            <a:endParaRPr lang="zh-CN" altLang="en-US" sz="2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送他去托儿所、坐火车回安徽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2000" t="-10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326515" y="1180465"/>
            <a:ext cx="4518025" cy="1945640"/>
            <a:chOff x="1677" y="1615"/>
            <a:chExt cx="7115" cy="3064"/>
          </a:xfrm>
        </p:grpSpPr>
        <p:sp>
          <p:nvSpPr>
            <p:cNvPr id="4" name="文本框 3"/>
            <p:cNvSpPr txBox="1"/>
            <p:nvPr/>
          </p:nvSpPr>
          <p:spPr>
            <a:xfrm>
              <a:off x="1677" y="1615"/>
              <a:ext cx="7115" cy="3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ts val="3700"/>
                </a:lnSpc>
              </a:pPr>
              <a:r>
                <a:rPr lang="en-US" altLang="zh-CN" sz="2000"/>
                <a:t> </a:t>
              </a:r>
              <a:r>
                <a:rPr lang="en-US" altLang="zh-CN" sz="2400"/>
                <a:t>   </a:t>
              </a:r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  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qiáng  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强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大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坚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强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ts val="3700"/>
                </a:lnSpc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</a:t>
              </a:r>
              <a:r>
                <a:rPr lang="zh-CN" altLang="en-US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强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    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ts val="3700"/>
                </a:lnSpc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       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 </a:t>
              </a:r>
              <a:r>
                <a:rPr lang="en-US" altLang="zh-CN" sz="2400">
                  <a:ea typeface="楷体" panose="02010609060101010101" pitchFamily="49" charset="-122"/>
                  <a:cs typeface="+mn-lt"/>
                </a:rPr>
                <a:t>ji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à</a:t>
              </a:r>
              <a:r>
                <a:rPr lang="en-US" altLang="zh-CN" sz="2400">
                  <a:ea typeface="楷体" panose="02010609060101010101" pitchFamily="49" charset="-122"/>
                  <a:cs typeface="+mn-lt"/>
                </a:rPr>
                <a:t>ng  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倔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强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6" name="左大括号 5"/>
            <p:cNvSpPr/>
            <p:nvPr/>
          </p:nvSpPr>
          <p:spPr>
            <a:xfrm>
              <a:off x="4044" y="2008"/>
              <a:ext cx="266" cy="1693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30146" y="2961005"/>
            <a:ext cx="6317615" cy="1514475"/>
            <a:chOff x="1984" y="1615"/>
            <a:chExt cx="12615" cy="2385"/>
          </a:xfrm>
        </p:grpSpPr>
        <p:sp>
          <p:nvSpPr>
            <p:cNvPr id="11" name="文本框 10"/>
            <p:cNvSpPr txBox="1"/>
            <p:nvPr/>
          </p:nvSpPr>
          <p:spPr>
            <a:xfrm>
              <a:off x="1984" y="1615"/>
              <a:ext cx="12615" cy="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ts val="3700"/>
                </a:lnSpc>
              </a:pPr>
              <a:r>
                <a:rPr lang="en-US" altLang="zh-CN" sz="2000"/>
                <a:t> </a:t>
              </a:r>
              <a:r>
                <a:rPr lang="en-US" altLang="zh-CN" sz="2400"/>
                <a:t>   </a:t>
              </a:r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k</a:t>
              </a:r>
              <a:r>
                <a:rPr lang="en-US" altLang="zh-CN" sz="2400">
                  <a:ea typeface="楷体" panose="02010609060101010101" pitchFamily="49" charset="-122"/>
                  <a:cs typeface="+mn-lt"/>
                </a:rPr>
                <a:t>ē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ng 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一声不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吭  </a:t>
              </a:r>
              <a:r>
                <a:rPr lang="zh-CN" altLang="en-US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（出声、说话）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ts val="3700"/>
                </a:lnSpc>
              </a:pP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</a:t>
              </a:r>
              <a:r>
                <a:rPr lang="zh-CN" altLang="en-US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吭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fontAlgn="auto">
                <a:lnSpc>
                  <a:spcPts val="3700"/>
                </a:lnSpc>
              </a:pP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    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h</a:t>
              </a:r>
              <a:r>
                <a:rPr lang="zh-CN" altLang="en-US" sz="2400">
                  <a:ea typeface="楷体" panose="02010609060101010101" pitchFamily="49" charset="-122"/>
                  <a:cs typeface="+mn-lt"/>
                  <a:sym typeface="+mn-ea"/>
                </a:rPr>
                <a:t>á</a:t>
              </a:r>
              <a:r>
                <a:rPr lang="zh-CN" altLang="en-US" sz="2400">
                  <a:ea typeface="楷体" panose="02010609060101010101" pitchFamily="49" charset="-122"/>
                  <a:cs typeface="+mn-lt"/>
                </a:rPr>
                <a:t>ng 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引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吭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大叫  </a:t>
              </a:r>
              <a:r>
                <a:rPr lang="zh-CN" altLang="en-US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（嗓子、喉咙</a:t>
              </a:r>
              <a:r>
                <a:rPr lang="zh-CN" altLang="en-US" sz="24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）</a:t>
              </a:r>
              <a:endPara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12" name="左大括号 11"/>
            <p:cNvSpPr/>
            <p:nvPr/>
          </p:nvSpPr>
          <p:spPr>
            <a:xfrm>
              <a:off x="4044" y="2008"/>
              <a:ext cx="266" cy="1693"/>
            </a:xfrm>
            <a:prstGeom prst="leftBrace">
              <a:avLst/>
            </a:prstGeom>
            <a:noFill/>
            <a:ln w="9525" cap="flat" cmpd="sng" algn="ctr">
              <a:solidFill>
                <a:srgbClr val="02B3C5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" name="文本框 14"/>
          <p:cNvSpPr txBox="1"/>
          <p:nvPr/>
        </p:nvSpPr>
        <p:spPr>
          <a:xfrm>
            <a:off x="1151890" y="577215"/>
            <a:ext cx="4015105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学习多音字 区分形近字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35" y="577215"/>
            <a:ext cx="330835" cy="412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2000" t="-10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4"/>
          <p:cNvSpPr txBox="1"/>
          <p:nvPr/>
        </p:nvSpPr>
        <p:spPr>
          <a:xfrm>
            <a:off x="5038208" y="1144819"/>
            <a:ext cx="608488" cy="899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嘱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燕尾形箭头 20"/>
          <p:cNvSpPr/>
          <p:nvPr/>
        </p:nvSpPr>
        <p:spPr>
          <a:xfrm>
            <a:off x="2550252" y="1305084"/>
            <a:ext cx="636492" cy="484632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箭头 24"/>
          <p:cNvSpPr/>
          <p:nvPr/>
        </p:nvSpPr>
        <p:spPr>
          <a:xfrm>
            <a:off x="6227570" y="1402849"/>
            <a:ext cx="636492" cy="484632"/>
          </a:xfrm>
          <a:prstGeom prst="notched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64"/>
          <p:cNvSpPr txBox="1"/>
          <p:nvPr/>
        </p:nvSpPr>
        <p:spPr>
          <a:xfrm>
            <a:off x="1382395" y="1127760"/>
            <a:ext cx="901700" cy="899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p>
            <a:pPr eaLnBrk="1" hangingPunct="1"/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徽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82703" y="814035"/>
            <a:ext cx="700405" cy="46037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sz="2400" dirty="0">
                <a:solidFill>
                  <a:prstClr val="black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ea typeface="黑体" panose="02010609060101010101" pitchFamily="49" charset="-122"/>
                <a:cs typeface="+mn-lt"/>
              </a:rPr>
              <a:t>huī</a:t>
            </a:r>
            <a:endParaRPr lang="en-US" altLang="zh-CN" sz="2400" dirty="0">
              <a:solidFill>
                <a:prstClr val="black"/>
              </a:solidFill>
              <a:ea typeface="黑体" panose="02010609060101010101" pitchFamily="49" charset="-122"/>
              <a:cs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10255" y="1106805"/>
            <a:ext cx="11893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微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25005" y="1124585"/>
            <a:ext cx="11893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瞩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3"/>
          <p:cNvSpPr txBox="1"/>
          <p:nvPr/>
        </p:nvSpPr>
        <p:spPr>
          <a:xfrm>
            <a:off x="5175079" y="820336"/>
            <a:ext cx="8434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>
                <a:solidFill>
                  <a:prstClr val="black"/>
                </a:solidFill>
                <a:ea typeface="黑体" panose="02010609060101010101" pitchFamily="49" charset="-122"/>
                <a:cs typeface="+mn-lt"/>
              </a:rPr>
              <a:t>zh</a:t>
            </a:r>
            <a:r>
              <a:rPr lang="en-US" altLang="zh-CN" sz="2400" dirty="0">
                <a:solidFill>
                  <a:prstClr val="black"/>
                </a:solidFill>
                <a:ea typeface="黑体" panose="02010609060101010101" pitchFamily="49" charset="-122"/>
                <a:cs typeface="+mn-lt"/>
              </a:rPr>
              <a:t>ǔ</a:t>
            </a:r>
            <a:r>
              <a:rPr lang="en-US" altLang="zh-CN" sz="2400" dirty="0" smtClean="0">
                <a:ea typeface="黑体" panose="02010609060101010101" pitchFamily="49" charset="-122"/>
                <a:cs typeface="+mn-lt"/>
              </a:rPr>
              <a:t> </a:t>
            </a:r>
            <a:r>
              <a:rPr lang="en-US" altLang="zh-CN" sz="2400" dirty="0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 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194935" y="3154045"/>
            <a:ext cx="11893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防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64"/>
          <p:cNvSpPr txBox="1"/>
          <p:nvPr/>
        </p:nvSpPr>
        <p:spPr>
          <a:xfrm>
            <a:off x="3218933" y="3185074"/>
            <a:ext cx="608488" cy="899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eaLnBrk="1" hangingPunct="1"/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妨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燕尾形箭头 38"/>
          <p:cNvSpPr/>
          <p:nvPr/>
        </p:nvSpPr>
        <p:spPr>
          <a:xfrm>
            <a:off x="4408295" y="3443104"/>
            <a:ext cx="636492" cy="484632"/>
          </a:xfrm>
          <a:prstGeom prst="notchedRightArrow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文本框 13"/>
          <p:cNvSpPr txBox="1"/>
          <p:nvPr/>
        </p:nvSpPr>
        <p:spPr>
          <a:xfrm>
            <a:off x="3310084" y="2821856"/>
            <a:ext cx="8434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>
                <a:solidFill>
                  <a:prstClr val="black"/>
                </a:solidFill>
                <a:ea typeface="黑体" panose="02010609060101010101" pitchFamily="49" charset="-122"/>
                <a:cs typeface="+mn-lt"/>
              </a:rPr>
              <a:t>fáng </a:t>
            </a:r>
            <a:r>
              <a:rPr lang="en-US" altLang="zh-CN" sz="2400" dirty="0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  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5705" y="2031365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（安徽）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20390" y="2031365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（微笑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91710" y="2026920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（嘱咐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63715" y="2026920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（瞩目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74975" y="4076065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（何妨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38090" y="4076065"/>
            <a:ext cx="1287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（防止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1" grpId="0" bldLvl="0" animBg="1"/>
      <p:bldP spid="25" grpId="0" bldLvl="0" animBg="1"/>
      <p:bldP spid="2" grpId="0"/>
      <p:bldP spid="3" grpId="0"/>
      <p:bldP spid="11" grpId="0"/>
      <p:bldP spid="38" grpId="0"/>
      <p:bldP spid="39" grpId="0" bldLvl="0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2000" t="-10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4"/>
          <p:cNvSpPr txBox="1"/>
          <p:nvPr/>
        </p:nvSpPr>
        <p:spPr>
          <a:xfrm>
            <a:off x="861060" y="1779905"/>
            <a:ext cx="6414135" cy="5607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恍惚：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看得不真切；不清楚。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0740" y="970915"/>
            <a:ext cx="53987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风靡：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形容事物流行得快。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64"/>
          <p:cNvSpPr txBox="1"/>
          <p:nvPr/>
        </p:nvSpPr>
        <p:spPr>
          <a:xfrm>
            <a:off x="840740" y="2606675"/>
            <a:ext cx="8307070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声不吭：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一直沉默不语，一句话也没有说过。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4"/>
          <p:cNvSpPr txBox="1"/>
          <p:nvPr/>
        </p:nvSpPr>
        <p:spPr>
          <a:xfrm>
            <a:off x="840740" y="3410585"/>
            <a:ext cx="6933565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拘束：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不自在，拘谨而显得不自然。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2000" t="-10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1177925" y="1067435"/>
            <a:ext cx="6788150" cy="2145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534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课后思考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534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再读课文，想一想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为什么作者称这个孩子为“男子汉”？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2535" y="932815"/>
            <a:ext cx="698500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结合小标题，</a:t>
            </a:r>
            <a:r>
              <a:rPr 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说说课文主要写了什么内容？</a:t>
            </a:r>
            <a:endParaRPr 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4"/>
          <p:cNvSpPr txBox="1"/>
          <p:nvPr/>
        </p:nvSpPr>
        <p:spPr>
          <a:xfrm>
            <a:off x="1735549" y="495603"/>
            <a:ext cx="2147372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复习回顾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35" y="495300"/>
            <a:ext cx="346075" cy="4305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文本框 14">
            <a:hlinkClick r:id="rId4" action="ppaction://hlinksldjump"/>
          </p:cNvPr>
          <p:cNvSpPr txBox="1"/>
          <p:nvPr/>
        </p:nvSpPr>
        <p:spPr>
          <a:xfrm>
            <a:off x="7278820" y="463070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1670050"/>
            <a:ext cx="777430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ts val="3780"/>
              </a:lnSpc>
            </a:pPr>
            <a:r>
              <a:rPr lang="zh-CN" altLang="en-US" sz="28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他对食物的兴趣</a:t>
            </a:r>
            <a:endParaRPr lang="zh-CN" altLang="en-US" sz="28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吃饭的状态很好，吃的多，吃的范围很广，吃得有滋味。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8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他对独立的要求</a:t>
            </a:r>
            <a:endParaRPr lang="zh-CN" altLang="en-US" sz="28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尝试独立买东西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</a:pPr>
            <a:r>
              <a:rPr lang="zh-CN" altLang="en-US" sz="28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他面对生活挑战的沉着</a:t>
            </a:r>
            <a:endParaRPr lang="zh-CN" altLang="en-US" sz="28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fontAlgn="auto">
              <a:lnSpc>
                <a:spcPts val="3780"/>
              </a:lnSpc>
              <a:buClrTx/>
              <a:buSzTx/>
              <a:buFontTx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送他去托儿所、坐火车回安徽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3000" t="-18000" r="-8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4"/>
          <p:cNvSpPr txBox="1"/>
          <p:nvPr/>
        </p:nvSpPr>
        <p:spPr>
          <a:xfrm>
            <a:off x="1386840" y="1614170"/>
            <a:ext cx="6958330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默读课文，结合具体事例说一说为什么称这个小男孩是个“男子汉”？从中你感受到作者怎样的情感？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1861185" y="1005840"/>
            <a:ext cx="4015105" cy="437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精读课文 体会情感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475" y="1005840"/>
            <a:ext cx="330835" cy="412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1253</Words>
  <Application>WPS 演示</Application>
  <PresentationFormat>全屏显示(16:9)</PresentationFormat>
  <Paragraphs>107</Paragraphs>
  <Slides>14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黑体</vt:lpstr>
      <vt:lpstr>Heiti SC Light</vt:lpstr>
      <vt:lpstr>微软雅黑</vt:lpstr>
      <vt:lpstr>Calibri</vt:lpstr>
      <vt:lpstr>楷体</vt:lpstr>
      <vt:lpstr>幼圆</vt:lpstr>
      <vt:lpstr>汉语拼音</vt:lpstr>
      <vt:lpstr>Segoe Print</vt:lpstr>
      <vt:lpstr>Times New Roman</vt:lpstr>
      <vt:lpstr>Arial Unicode MS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166</cp:revision>
  <dcterms:created xsi:type="dcterms:W3CDTF">2017-03-17T02:28:00Z</dcterms:created>
  <dcterms:modified xsi:type="dcterms:W3CDTF">2021-10-22T05:51:03Z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02523BC05CEF4498B73C4BBE127BA549</vt:lpwstr>
  </property>
</Properties>
</file>