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8" r:id="rId3"/>
  </p:sldMasterIdLst>
  <p:notesMasterIdLst>
    <p:notesMasterId r:id="rId5"/>
  </p:notesMasterIdLst>
  <p:handoutMasterIdLst>
    <p:handoutMasterId r:id="rId14"/>
  </p:handoutMasterIdLst>
  <p:sldIdLst>
    <p:sldId id="523" r:id="rId4"/>
    <p:sldId id="1558" r:id="rId6"/>
    <p:sldId id="1483" r:id="rId7"/>
    <p:sldId id="1559" r:id="rId8"/>
    <p:sldId id="1561" r:id="rId9"/>
    <p:sldId id="1562" r:id="rId10"/>
    <p:sldId id="1308" r:id="rId11"/>
    <p:sldId id="1563" r:id="rId12"/>
    <p:sldId id="1572" r:id="rId1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E99"/>
    <a:srgbClr val="FF0000"/>
    <a:srgbClr val="F7F2F9"/>
    <a:srgbClr val="C1E3FE"/>
    <a:srgbClr val="D1F6C2"/>
    <a:srgbClr val="BCF2A8"/>
    <a:srgbClr val="FBFBFB"/>
    <a:srgbClr val="E6F0F0"/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 varScale="1">
        <p:scale>
          <a:sx n="114" d="100"/>
          <a:sy n="114" d="100"/>
        </p:scale>
        <p:origin x="360" y="102"/>
      </p:cViewPr>
      <p:guideLst>
        <p:guide orient="horz" pos="3158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14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1" Type="http://schemas.openxmlformats.org/officeDocument/2006/relationships/theme" Target="../theme/theme2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0"/>
          <a:stretch>
            <a:fillRect t="-25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99453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口语交际  </a:t>
            </a:r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 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朋友相处的秘诀</a:t>
            </a:r>
            <a:endParaRPr kumimoji="1" lang="zh-CN" altLang="en-US" sz="1200" dirty="0" smtClean="0">
              <a:latin typeface="Heiti SC Light" panose="02000000000000000000" pitchFamily="2" charset="-128"/>
              <a:ea typeface="Heiti SC Light" panose="02000000000000000000" pitchFamily="2" charset="-128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0"/>
          <a:stretch>
            <a:fillRect t="-25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99453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口语交际  </a:t>
            </a:r>
            <a:r>
              <a:rPr kumimoji="1" lang="en-US" altLang="zh-CN" sz="1200" dirty="0" smtClean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 </a:t>
            </a:r>
            <a:r>
              <a: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朋友相处的秘诀</a:t>
            </a:r>
            <a:endParaRPr kumimoji="1" lang="zh-CN" altLang="en-US" sz="1200" dirty="0" smtClean="0">
              <a:latin typeface="Heiti SC Light" panose="02000000000000000000" pitchFamily="2" charset="-128"/>
              <a:ea typeface="Heiti SC Light" panose="02000000000000000000" pitchFamily="2" charset="-128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8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0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8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3.png"/><Relationship Id="rId3" Type="http://schemas.openxmlformats.org/officeDocument/2006/relationships/image" Target="../media/image10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0.png"/><Relationship Id="rId2" Type="http://schemas.openxmlformats.org/officeDocument/2006/relationships/hyperlink" Target="&#19971;&#24425;-&#35838;&#25991;&#26391;&#35835;-&#20154;&#20116;&#19978;-1%20&#30333;&#40557;.mp4" TargetMode="Externa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6.jpeg"/><Relationship Id="rId2" Type="http://schemas.openxmlformats.org/officeDocument/2006/relationships/tags" Target="../tags/tag1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27000"/>
            <a:ext cx="9144000" cy="37528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 flipH="1">
            <a:off x="0" y="118870"/>
            <a:ext cx="2771800" cy="252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00000"/>
                </a:schemeClr>
              </a:gs>
              <a:gs pos="26000">
                <a:schemeClr val="tx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33976" y="118941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统编版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语文  四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>
            <a:spLocks noGrp="1" noChangeAspect="1"/>
          </p:cNvSpPr>
          <p:nvPr/>
        </p:nvSpPr>
        <p:spPr>
          <a:xfrm>
            <a:off x="607060" y="1421765"/>
            <a:ext cx="7802880" cy="1098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ea"/>
              </a:defRPr>
            </a:lvl1pPr>
          </a:lstStyle>
          <a:p>
            <a:r>
              <a:rPr lang="zh-CN" altLang="en-US" sz="5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</a:t>
            </a:r>
            <a:endParaRPr lang="zh-CN" altLang="en-US" sz="54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690" y="2795270"/>
            <a:ext cx="2748280" cy="20186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70" y="1703705"/>
            <a:ext cx="2364105" cy="17360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 t="4217"/>
          <a:stretch>
            <a:fillRect/>
          </a:stretch>
        </p:blipFill>
        <p:spPr>
          <a:xfrm>
            <a:off x="6253480" y="1464945"/>
            <a:ext cx="2405380" cy="2160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3752850"/>
          </a:xfrm>
          <a:prstGeom prst="rect">
            <a:avLst/>
          </a:prstGeom>
        </p:spPr>
      </p:pic>
      <p:pic>
        <p:nvPicPr>
          <p:cNvPr id="2" name="图片 1" descr="timgIE72ZID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035" y="1659890"/>
            <a:ext cx="4258310" cy="330581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 flipH="1">
            <a:off x="0" y="118870"/>
            <a:ext cx="2771800" cy="252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00000"/>
                </a:schemeClr>
              </a:gs>
              <a:gs pos="26000">
                <a:schemeClr val="tx2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33976" y="118941"/>
            <a:ext cx="21640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统编版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语文  四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标题 1"/>
          <p:cNvSpPr>
            <a:spLocks noGrp="1" noChangeAspect="1"/>
          </p:cNvSpPr>
          <p:nvPr/>
        </p:nvSpPr>
        <p:spPr>
          <a:xfrm>
            <a:off x="607060" y="1421765"/>
            <a:ext cx="7802880" cy="1098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pitchFamily="34" charset="0"/>
                <a:ea typeface="+mn-ea"/>
                <a:cs typeface="+mn-ea"/>
              </a:defRPr>
            </a:lvl1pPr>
          </a:lstStyle>
          <a:p>
            <a:r>
              <a:rPr lang="zh-CN" altLang="en-US" sz="5400" b="1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朋友相处的秘诀</a:t>
            </a:r>
            <a:endParaRPr lang="zh-CN" altLang="en-US" sz="5400" b="1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25515" y="3113405"/>
            <a:ext cx="2610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chemeClr val="tx2">
                    <a:lumMod val="75000"/>
                  </a:schemeClr>
                </a:solidFill>
              </a:rPr>
              <a:t>第六单元口语交际</a:t>
            </a:r>
            <a:endParaRPr lang="zh-CN" altLang="en-US" sz="200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25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44575" y="1246505"/>
            <a:ext cx="6612890" cy="34702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文本框 14">
            <a:hlinkClick r:id="rId2" action="ppaction://hlinkfile"/>
          </p:cNvPr>
          <p:cNvSpPr txBox="1"/>
          <p:nvPr/>
        </p:nvSpPr>
        <p:spPr>
          <a:xfrm>
            <a:off x="1055240" y="529109"/>
            <a:ext cx="4033837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875000"/>
                </a:solidFill>
                <a:latin typeface="+mj-ea"/>
                <a:ea typeface="+mj-ea"/>
                <a:cs typeface="+mj-ea"/>
              </a:rPr>
              <a:t>范例引路 学习方法</a:t>
            </a:r>
            <a:endParaRPr lang="zh-CN" altLang="en-US" sz="2000" b="1" dirty="0">
              <a:solidFill>
                <a:srgbClr val="875000"/>
              </a:solidFill>
              <a:latin typeface="+mj-ea"/>
              <a:ea typeface="+mj-ea"/>
              <a:cs typeface="+mj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" y="528955"/>
            <a:ext cx="301625" cy="3752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96035" y="1707515"/>
            <a:ext cx="636143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/>
              <a:t>✔  </a:t>
            </a:r>
            <a:r>
              <a:rPr lang="en-US" altLang="zh-CN" sz="2000"/>
              <a:t>1.</a:t>
            </a:r>
            <a:r>
              <a:rPr lang="zh-CN" altLang="en-US" sz="2000"/>
              <a:t>帮父母分担一些家务事。（小光）</a:t>
            </a:r>
            <a:endParaRPr lang="zh-CN" altLang="en-US" sz="2000"/>
          </a:p>
          <a:p>
            <a:pPr fontAlgn="auto">
              <a:lnSpc>
                <a:spcPct val="150000"/>
              </a:lnSpc>
            </a:pPr>
            <a:r>
              <a:rPr lang="zh-CN" altLang="en-US" sz="2000"/>
              <a:t>✔  </a:t>
            </a:r>
            <a:r>
              <a:rPr lang="en-US" altLang="zh-CN" sz="2000"/>
              <a:t>2.</a:t>
            </a:r>
            <a:r>
              <a:rPr lang="zh-CN" altLang="en-US" sz="2000"/>
              <a:t>父母生病了，给他们递上一杯热水。（小光）</a:t>
            </a:r>
            <a:endParaRPr lang="zh-CN" altLang="en-US" sz="2000"/>
          </a:p>
          <a:p>
            <a:pPr fontAlgn="auto">
              <a:lnSpc>
                <a:spcPct val="150000"/>
              </a:lnSpc>
            </a:pPr>
            <a:r>
              <a:rPr lang="zh-CN" altLang="en-US" sz="2000"/>
              <a:t>✔  </a:t>
            </a:r>
            <a:r>
              <a:rPr lang="en-US" altLang="zh-CN" sz="2000"/>
              <a:t>3.</a:t>
            </a:r>
            <a:r>
              <a:rPr lang="zh-CN" altLang="en-US" sz="2000"/>
              <a:t>父母过生日时送上我们的礼物。（小文）（小丽）</a:t>
            </a:r>
            <a:endParaRPr lang="zh-CN" altLang="en-US" sz="2000"/>
          </a:p>
          <a:p>
            <a:pPr fontAlgn="auto">
              <a:lnSpc>
                <a:spcPct val="150000"/>
              </a:lnSpc>
            </a:pPr>
            <a:r>
              <a:rPr lang="zh-CN" altLang="en-US" sz="2000"/>
              <a:t>✔  </a:t>
            </a:r>
            <a:r>
              <a:rPr lang="en-US" altLang="zh-CN" sz="2000"/>
              <a:t>4.</a:t>
            </a:r>
            <a:r>
              <a:rPr lang="zh-CN" altLang="en-US" sz="2000"/>
              <a:t>提醒父母增减衣服。（小杰）</a:t>
            </a:r>
            <a:endParaRPr lang="zh-CN" altLang="en-US" sz="2000"/>
          </a:p>
          <a:p>
            <a:pPr fontAlgn="auto">
              <a:lnSpc>
                <a:spcPct val="150000"/>
              </a:lnSpc>
            </a:pPr>
            <a:r>
              <a:rPr lang="en-US" altLang="zh-CN" sz="2000"/>
              <a:t>      5.</a:t>
            </a:r>
            <a:r>
              <a:rPr lang="zh-CN" altLang="en-US" sz="2000"/>
              <a:t>给父母准备一件生日礼物。（小丽）</a:t>
            </a:r>
            <a:endParaRPr lang="zh-CN" altLang="en-US" sz="2000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1607820" y="3848100"/>
            <a:ext cx="4617720" cy="24765"/>
          </a:xfrm>
          <a:prstGeom prst="line">
            <a:avLst/>
          </a:prstGeom>
          <a:ln w="158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云形标注 13"/>
          <p:cNvSpPr/>
          <p:nvPr/>
        </p:nvSpPr>
        <p:spPr>
          <a:xfrm>
            <a:off x="6020435" y="762635"/>
            <a:ext cx="2880360" cy="1296035"/>
          </a:xfrm>
          <a:prstGeom prst="cloudCallout">
            <a:avLst/>
          </a:prstGeom>
          <a:solidFill>
            <a:srgbClr val="FEFCDE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156960" y="840740"/>
            <a:ext cx="260794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2280"/>
              </a:lnSpc>
            </a:pPr>
            <a:r>
              <a:rPr lang="en-US" altLang="zh-CN"/>
              <a:t>       </a:t>
            </a:r>
            <a:r>
              <a:rPr lang="en-US" altLang="zh-CN" b="1"/>
              <a:t> </a:t>
            </a:r>
            <a:r>
              <a:rPr lang="zh-CN" altLang="en-US" b="1"/>
              <a:t>先记录每个同学的想法，再把相近的整合在一起，然后标记出大多数同学认同的想法。</a:t>
            </a:r>
            <a:endParaRPr lang="zh-CN" altLang="en-US" b="1"/>
          </a:p>
        </p:txBody>
      </p:sp>
    </p:spTree>
  </p:cSld>
  <p:clrMapOvr>
    <a:masterClrMapping/>
  </p:clrMapOvr>
  <p:transition spd="slow"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t="-25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94660" y="3245485"/>
            <a:ext cx="5695315" cy="163131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49910" y="1204595"/>
            <a:ext cx="4044315" cy="187261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文本框 14">
            <a:hlinkClick r:id="rId2" action="ppaction://hlinkfile"/>
          </p:cNvPr>
          <p:cNvSpPr txBox="1"/>
          <p:nvPr/>
        </p:nvSpPr>
        <p:spPr>
          <a:xfrm>
            <a:off x="1055240" y="529109"/>
            <a:ext cx="4033837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875000"/>
                </a:solidFill>
                <a:latin typeface="+mj-ea"/>
                <a:ea typeface="+mj-ea"/>
                <a:cs typeface="+mj-ea"/>
              </a:rPr>
              <a:t>范例引路 学习方法</a:t>
            </a:r>
            <a:endParaRPr lang="zh-CN" altLang="en-US" sz="2000" b="1" dirty="0">
              <a:solidFill>
                <a:srgbClr val="875000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5640" y="1402715"/>
            <a:ext cx="37928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/>
              <a:t>✔  </a:t>
            </a:r>
            <a:r>
              <a:rPr lang="en-US" altLang="zh-CN" sz="1200"/>
              <a:t>1.</a:t>
            </a:r>
            <a:r>
              <a:rPr lang="zh-CN" altLang="en-US" sz="1200"/>
              <a:t>帮父母分担一些家务事。（小光）</a:t>
            </a:r>
            <a:endParaRPr lang="zh-CN" altLang="en-US" sz="1200"/>
          </a:p>
          <a:p>
            <a:pPr fontAlgn="auto">
              <a:lnSpc>
                <a:spcPct val="150000"/>
              </a:lnSpc>
            </a:pPr>
            <a:r>
              <a:rPr lang="zh-CN" altLang="en-US" sz="1200"/>
              <a:t>✔  </a:t>
            </a:r>
            <a:r>
              <a:rPr lang="en-US" altLang="zh-CN" sz="1200"/>
              <a:t>2.</a:t>
            </a:r>
            <a:r>
              <a:rPr lang="zh-CN" altLang="en-US" sz="1200"/>
              <a:t>父母生病了，给他们递上一杯热水。（小光）</a:t>
            </a:r>
            <a:endParaRPr lang="zh-CN" altLang="en-US" sz="1200"/>
          </a:p>
          <a:p>
            <a:pPr fontAlgn="auto">
              <a:lnSpc>
                <a:spcPct val="150000"/>
              </a:lnSpc>
            </a:pPr>
            <a:r>
              <a:rPr lang="zh-CN" altLang="en-US" sz="1200"/>
              <a:t>✔  </a:t>
            </a:r>
            <a:r>
              <a:rPr lang="en-US" altLang="zh-CN" sz="1200"/>
              <a:t>3.</a:t>
            </a:r>
            <a:r>
              <a:rPr lang="zh-CN" altLang="en-US" sz="1200"/>
              <a:t>父母过生日时送上我们的礼物。（小文）（小丽）</a:t>
            </a:r>
            <a:endParaRPr lang="zh-CN" altLang="en-US" sz="1200"/>
          </a:p>
          <a:p>
            <a:pPr fontAlgn="auto">
              <a:lnSpc>
                <a:spcPct val="150000"/>
              </a:lnSpc>
            </a:pPr>
            <a:r>
              <a:rPr lang="zh-CN" altLang="en-US" sz="1200"/>
              <a:t>✔  </a:t>
            </a:r>
            <a:r>
              <a:rPr lang="en-US" altLang="zh-CN" sz="1200"/>
              <a:t>4.</a:t>
            </a:r>
            <a:r>
              <a:rPr lang="zh-CN" altLang="en-US" sz="1200"/>
              <a:t>提醒父母增减衣服。（小杰）</a:t>
            </a:r>
            <a:endParaRPr lang="zh-CN" altLang="en-US" sz="1200"/>
          </a:p>
          <a:p>
            <a:pPr fontAlgn="auto">
              <a:lnSpc>
                <a:spcPct val="150000"/>
              </a:lnSpc>
            </a:pPr>
            <a:r>
              <a:rPr lang="en-US" altLang="zh-CN" sz="1200"/>
              <a:t>      5.</a:t>
            </a:r>
            <a:r>
              <a:rPr lang="zh-CN" altLang="en-US" sz="1200"/>
              <a:t>给父母准备一件生日礼物。（小丽）</a:t>
            </a:r>
            <a:endParaRPr lang="zh-CN" altLang="en-US" sz="1200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907415" y="2708275"/>
            <a:ext cx="2739390" cy="12065"/>
          </a:xfrm>
          <a:prstGeom prst="line">
            <a:avLst/>
          </a:prstGeom>
          <a:ln w="158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云形标注 13"/>
          <p:cNvSpPr/>
          <p:nvPr/>
        </p:nvSpPr>
        <p:spPr>
          <a:xfrm>
            <a:off x="3893185" y="528955"/>
            <a:ext cx="1960245" cy="1217930"/>
          </a:xfrm>
          <a:prstGeom prst="cloudCallout">
            <a:avLst/>
          </a:prstGeom>
          <a:solidFill>
            <a:srgbClr val="FEFCDE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028440" y="592455"/>
            <a:ext cx="175069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2280"/>
              </a:lnSpc>
            </a:pPr>
            <a:r>
              <a:rPr lang="en-US" altLang="zh-CN" sz="700"/>
              <a:t>   </a:t>
            </a:r>
            <a:r>
              <a:rPr lang="en-US" altLang="zh-CN" sz="900"/>
              <a:t>    </a:t>
            </a:r>
            <a:r>
              <a:rPr lang="en-US" altLang="zh-CN" sz="900" b="1"/>
              <a:t> </a:t>
            </a:r>
            <a:r>
              <a:rPr lang="zh-CN" altLang="en-US" sz="900" b="1"/>
              <a:t>先记录每个同学的想法，再把相近的整合在一起，然后标记出大多数同学认同的想法。</a:t>
            </a:r>
            <a:endParaRPr lang="zh-CN" altLang="en-US" sz="900" b="1"/>
          </a:p>
        </p:txBody>
      </p:sp>
      <p:sp>
        <p:nvSpPr>
          <p:cNvPr id="3" name="文本框 2"/>
          <p:cNvSpPr txBox="1"/>
          <p:nvPr/>
        </p:nvSpPr>
        <p:spPr>
          <a:xfrm>
            <a:off x="3299460" y="3461385"/>
            <a:ext cx="5086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600" b="1">
                <a:solidFill>
                  <a:srgbClr val="FF0000"/>
                </a:solidFill>
              </a:rPr>
              <a:t>1.</a:t>
            </a:r>
            <a:r>
              <a:rPr lang="zh-CN" altLang="en-US" sz="1600" b="1">
                <a:solidFill>
                  <a:srgbClr val="FF0000"/>
                </a:solidFill>
              </a:rPr>
              <a:t>记录每位同学的想法，抓住表达中的要点。</a:t>
            </a:r>
            <a:endParaRPr lang="zh-CN" altLang="en-US" sz="1600" b="1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 b="1">
                <a:solidFill>
                  <a:srgbClr val="FF0000"/>
                </a:solidFill>
              </a:rPr>
              <a:t>2.把组内意见相近的观点整合到一起。</a:t>
            </a:r>
            <a:endParaRPr lang="zh-CN" altLang="en-US" sz="1600" b="1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 b="1">
                <a:solidFill>
                  <a:srgbClr val="FF0000"/>
                </a:solidFill>
              </a:rPr>
              <a:t>3.标记出大多数同学认同的观点，作为汇报的主要内容</a:t>
            </a:r>
            <a:r>
              <a:rPr lang="zh-CN" altLang="en-US" sz="1600"/>
              <a:t>。</a:t>
            </a:r>
            <a:endParaRPr lang="zh-CN" altLang="en-US" sz="16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" y="528955"/>
            <a:ext cx="301625" cy="375285"/>
          </a:xfrm>
          <a:prstGeom prst="rect">
            <a:avLst/>
          </a:prstGeom>
        </p:spPr>
      </p:pic>
    </p:spTree>
  </p:cSld>
  <p:clrMapOvr>
    <a:masterClrMapping/>
  </p:clrMapOvr>
  <p:transition spd="slow" advTm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3000" t="-11000" r="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49910" y="2300605"/>
            <a:ext cx="7977505" cy="23672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49910" y="1136015"/>
            <a:ext cx="7977505" cy="1024255"/>
          </a:xfrm>
          <a:prstGeom prst="roundRect">
            <a:avLst/>
          </a:prstGeom>
          <a:solidFill>
            <a:srgbClr val="C1E3F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文本框 14">
            <a:hlinkClick r:id="rId2" action="ppaction://hlinkfile"/>
          </p:cNvPr>
          <p:cNvSpPr txBox="1"/>
          <p:nvPr/>
        </p:nvSpPr>
        <p:spPr>
          <a:xfrm>
            <a:off x="1055240" y="529109"/>
            <a:ext cx="4033837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875000"/>
                </a:solidFill>
                <a:latin typeface="+mj-ea"/>
                <a:ea typeface="+mj-ea"/>
                <a:cs typeface="+mj-ea"/>
              </a:rPr>
              <a:t>小组讨论 实际应用</a:t>
            </a:r>
            <a:endParaRPr lang="zh-CN" altLang="en-US" sz="2000" b="1" dirty="0">
              <a:solidFill>
                <a:srgbClr val="875000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155" y="2300605"/>
            <a:ext cx="718629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1800">
                <a:solidFill>
                  <a:srgbClr val="FF0000"/>
                </a:solidFill>
              </a:rPr>
              <a:t>提示</a:t>
            </a:r>
            <a:r>
              <a:rPr sz="1800">
                <a:solidFill>
                  <a:srgbClr val="FF0000"/>
                </a:solidFill>
              </a:rPr>
              <a:t>：</a:t>
            </a:r>
            <a:endParaRPr sz="1800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sz="1800"/>
              <a:t>         1.小组内轮流做记录员，</a:t>
            </a:r>
            <a:r>
              <a:rPr lang="zh-CN" sz="1800"/>
              <a:t>并</a:t>
            </a:r>
            <a:r>
              <a:rPr sz="1800"/>
              <a:t>给每条信息标上序号。</a:t>
            </a:r>
            <a:endParaRPr sz="1800"/>
          </a:p>
          <a:p>
            <a:pPr fontAlgn="auto">
              <a:lnSpc>
                <a:spcPct val="150000"/>
              </a:lnSpc>
            </a:pPr>
            <a:r>
              <a:rPr sz="1800"/>
              <a:t>         2.记录完成后，整理信息，合并相似的观点。</a:t>
            </a:r>
            <a:endParaRPr sz="1800"/>
          </a:p>
          <a:p>
            <a:pPr fontAlgn="auto">
              <a:lnSpc>
                <a:spcPct val="150000"/>
              </a:lnSpc>
            </a:pPr>
            <a:r>
              <a:rPr sz="1800"/>
              <a:t>         3.</a:t>
            </a:r>
            <a:r>
              <a:rPr lang="zh-CN" sz="1800"/>
              <a:t>标记出</a:t>
            </a:r>
            <a:r>
              <a:rPr sz="1800"/>
              <a:t>大多数人同意的观点。</a:t>
            </a:r>
            <a:endParaRPr sz="1800"/>
          </a:p>
          <a:p>
            <a:pPr fontAlgn="auto">
              <a:lnSpc>
                <a:spcPct val="150000"/>
              </a:lnSpc>
            </a:pPr>
            <a:r>
              <a:rPr sz="1800"/>
              <a:t>         4.选出一名代表在班级内进行汇报分享。</a:t>
            </a:r>
            <a:endParaRPr sz="1800"/>
          </a:p>
        </p:txBody>
      </p:sp>
      <p:sp>
        <p:nvSpPr>
          <p:cNvPr id="3" name="文本框 2"/>
          <p:cNvSpPr txBox="1"/>
          <p:nvPr/>
        </p:nvSpPr>
        <p:spPr>
          <a:xfrm>
            <a:off x="794385" y="1105535"/>
            <a:ext cx="76244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None/>
            </a:pPr>
            <a:r>
              <a:rPr sz="1800">
                <a:solidFill>
                  <a:srgbClr val="FF0000"/>
                </a:solidFill>
                <a:sym typeface="+mn-ea"/>
              </a:rPr>
              <a:t>交流话题：</a:t>
            </a:r>
            <a:endParaRPr sz="1800">
              <a:solidFill>
                <a:srgbClr val="FF0000"/>
              </a:solidFill>
            </a:endParaRPr>
          </a:p>
          <a:p>
            <a:pPr algn="l" fontAlgn="auto">
              <a:lnSpc>
                <a:spcPct val="150000"/>
              </a:lnSpc>
              <a:buClrTx/>
              <a:buSzTx/>
              <a:buNone/>
            </a:pPr>
            <a:r>
              <a:rPr sz="1800">
                <a:sym typeface="+mn-ea"/>
              </a:rPr>
              <a:t>        你认为和朋友相处都有哪些秘诀？请结合具体的事情来说说你的想法。</a:t>
            </a:r>
            <a:endParaRPr sz="180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25" y="498475"/>
            <a:ext cx="298450" cy="372745"/>
          </a:xfrm>
          <a:prstGeom prst="rect">
            <a:avLst/>
          </a:prstGeom>
        </p:spPr>
      </p:pic>
    </p:spTree>
  </p:cSld>
  <p:clrMapOvr>
    <a:masterClrMapping/>
  </p:clrMapOvr>
  <p:transition spd="slow" advTm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14000" t="-9000" r="-9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357630" y="1279525"/>
            <a:ext cx="5977255" cy="2800350"/>
          </a:xfrm>
          <a:prstGeom prst="roundRect">
            <a:avLst/>
          </a:prstGeom>
          <a:solidFill>
            <a:srgbClr val="F7F2F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文本框 14">
            <a:hlinkClick r:id="rId2" action="ppaction://hlinkfile"/>
          </p:cNvPr>
          <p:cNvSpPr txBox="1"/>
          <p:nvPr/>
        </p:nvSpPr>
        <p:spPr>
          <a:xfrm>
            <a:off x="1055240" y="529109"/>
            <a:ext cx="4033837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875000"/>
                </a:solidFill>
                <a:latin typeface="+mj-ea"/>
                <a:ea typeface="+mj-ea"/>
                <a:cs typeface="+mj-ea"/>
              </a:rPr>
              <a:t>分享交流 表达练习</a:t>
            </a:r>
            <a:endParaRPr lang="zh-CN" altLang="en-US" sz="2000" b="1" dirty="0">
              <a:solidFill>
                <a:srgbClr val="875000"/>
              </a:solidFill>
              <a:latin typeface="+mj-ea"/>
              <a:ea typeface="+mj-ea"/>
              <a:cs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5130" y="1350645"/>
            <a:ext cx="563943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1800">
                <a:solidFill>
                  <a:srgbClr val="FF0000"/>
                </a:solidFill>
              </a:rPr>
              <a:t>提示</a:t>
            </a:r>
            <a:r>
              <a:rPr sz="1800">
                <a:solidFill>
                  <a:srgbClr val="FF0000"/>
                </a:solidFill>
              </a:rPr>
              <a:t>：</a:t>
            </a:r>
            <a:endParaRPr sz="1800">
              <a:solidFill>
                <a:srgbClr val="FF0000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sz="1800"/>
              <a:t>         1.将信息逐条说清楚，先说最重要的观点，再说次要的观点。</a:t>
            </a:r>
            <a:endParaRPr sz="1800"/>
          </a:p>
          <a:p>
            <a:pPr fontAlgn="auto">
              <a:lnSpc>
                <a:spcPct val="150000"/>
              </a:lnSpc>
            </a:pPr>
            <a:r>
              <a:rPr sz="1800"/>
              <a:t>         2.结合具体的事例来帮助你解释观点。</a:t>
            </a:r>
            <a:endParaRPr sz="1800"/>
          </a:p>
          <a:p>
            <a:pPr fontAlgn="auto">
              <a:lnSpc>
                <a:spcPct val="150000"/>
              </a:lnSpc>
            </a:pPr>
            <a:r>
              <a:rPr sz="1800"/>
              <a:t>         3.汇报时</a:t>
            </a:r>
            <a:r>
              <a:rPr lang="zh-CN" sz="1800"/>
              <a:t>要</a:t>
            </a:r>
            <a:r>
              <a:rPr sz="1800"/>
              <a:t>仪态大方、口齿清晰、条理清楚。</a:t>
            </a:r>
            <a:endParaRPr sz="1800"/>
          </a:p>
          <a:p>
            <a:pPr fontAlgn="auto">
              <a:lnSpc>
                <a:spcPct val="150000"/>
              </a:lnSpc>
            </a:pPr>
            <a:r>
              <a:rPr sz="1800"/>
              <a:t>         4.认真倾听</a:t>
            </a:r>
            <a:r>
              <a:rPr lang="zh-CN" sz="1800"/>
              <a:t>同学的汇报</a:t>
            </a:r>
            <a:r>
              <a:rPr sz="1800"/>
              <a:t>。</a:t>
            </a:r>
            <a:endParaRPr lang="zh-CN" sz="180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10" y="528955"/>
            <a:ext cx="301625" cy="375285"/>
          </a:xfrm>
          <a:prstGeom prst="rect">
            <a:avLst/>
          </a:prstGeom>
        </p:spPr>
      </p:pic>
    </p:spTree>
  </p:cSld>
  <p:clrMapOvr>
    <a:masterClrMapping/>
  </p:clrMapOvr>
  <p:transition spd="slow" advTm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8000"/>
          </a:blip>
          <a:stretch>
            <a:fillRect l="-5000" t="-6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4"/>
          <p:cNvSpPr txBox="1"/>
          <p:nvPr/>
        </p:nvSpPr>
        <p:spPr>
          <a:xfrm>
            <a:off x="941705" y="3474085"/>
            <a:ext cx="7811135" cy="7143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记录要点   整合观点   标记观点   分享汇报</a:t>
            </a:r>
            <a:endParaRPr lang="zh-CN" altLang="en-US" sz="2800" b="1" dirty="0" smtClean="0">
              <a:solidFill>
                <a:schemeClr val="tx2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837565" y="3550285"/>
            <a:ext cx="1800225" cy="720090"/>
          </a:xfrm>
          <a:prstGeom prst="roundRect">
            <a:avLst/>
          </a:prstGeom>
          <a:grpFill/>
          <a:ln w="22225">
            <a:solidFill>
              <a:schemeClr val="tx2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795270" y="3550285"/>
            <a:ext cx="1800225" cy="720090"/>
          </a:xfrm>
          <a:prstGeom prst="roundRect">
            <a:avLst/>
          </a:prstGeom>
          <a:grpFill/>
          <a:ln w="22225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6753225" y="3550285"/>
            <a:ext cx="1800225" cy="720090"/>
          </a:xfrm>
          <a:prstGeom prst="roundRect">
            <a:avLst/>
          </a:prstGeom>
          <a:grpFill/>
          <a:ln w="22225" cap="flat" cmpd="sng" algn="ctr">
            <a:solidFill>
              <a:srgbClr val="F07474">
                <a:lumMod val="75000"/>
              </a:srgbClr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773930" y="3550285"/>
            <a:ext cx="1800225" cy="720090"/>
          </a:xfrm>
          <a:prstGeom prst="roundRect">
            <a:avLst/>
          </a:prstGeom>
          <a:grpFill/>
          <a:ln w="22225" cap="flat" cmpd="sng" algn="ctr">
            <a:solidFill>
              <a:srgbClr val="1F497D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14">
            <a:hlinkClick r:id="rId2" action="ppaction://hlinkfile"/>
          </p:cNvPr>
          <p:cNvSpPr txBox="1"/>
          <p:nvPr/>
        </p:nvSpPr>
        <p:spPr>
          <a:xfrm>
            <a:off x="757425" y="525299"/>
            <a:ext cx="4033837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875000"/>
                </a:solidFill>
                <a:latin typeface="+mj-ea"/>
                <a:ea typeface="+mj-ea"/>
                <a:cs typeface="+mj-ea"/>
              </a:rPr>
              <a:t>总结方法 拓展延伸</a:t>
            </a:r>
            <a:endParaRPr lang="zh-CN" altLang="en-US" sz="2000" b="1" dirty="0">
              <a:solidFill>
                <a:srgbClr val="875000"/>
              </a:solidFill>
              <a:latin typeface="+mj-ea"/>
              <a:ea typeface="+mj-ea"/>
              <a:cs typeface="+mj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" y="494665"/>
            <a:ext cx="298450" cy="37274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90" y="723900"/>
            <a:ext cx="7333615" cy="2687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8000"/>
          </a:blip>
          <a:stretch>
            <a:fillRect l="-5000" t="-6000" r="-5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976120" y="938530"/>
            <a:ext cx="6090920" cy="978535"/>
          </a:xfrm>
          <a:prstGeom prst="roundRect">
            <a:avLst/>
          </a:prstGeom>
          <a:grpFill/>
          <a:ln w="22225" cap="flat" cmpd="sng" algn="ctr">
            <a:solidFill>
              <a:srgbClr val="1F497D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14">
            <a:hlinkClick r:id="rId2" action="ppaction://hlinkfile"/>
          </p:cNvPr>
          <p:cNvSpPr txBox="1"/>
          <p:nvPr/>
        </p:nvSpPr>
        <p:spPr>
          <a:xfrm>
            <a:off x="757425" y="525299"/>
            <a:ext cx="4033837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rgbClr val="875000"/>
                </a:solidFill>
                <a:latin typeface="+mj-ea"/>
                <a:ea typeface="+mj-ea"/>
                <a:cs typeface="+mj-ea"/>
              </a:rPr>
              <a:t>总结方法 拓展延伸</a:t>
            </a:r>
            <a:endParaRPr lang="zh-CN" altLang="en-US" sz="2000" b="1" dirty="0">
              <a:solidFill>
                <a:srgbClr val="875000"/>
              </a:solidFill>
              <a:latin typeface="+mj-ea"/>
              <a:ea typeface="+mj-ea"/>
              <a:cs typeface="+mj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" y="494665"/>
            <a:ext cx="298450" cy="3727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75815" y="1074420"/>
            <a:ext cx="5991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/>
              <a:t>    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真正的友谊总是预见对方的需要，而不是宣布自己需要什么。           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莫洛亚                                                                                                                                       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76120" y="3697605"/>
            <a:ext cx="6090920" cy="978535"/>
          </a:xfrm>
          <a:prstGeom prst="roundRect">
            <a:avLst/>
          </a:prstGeom>
          <a:grpFill/>
          <a:ln w="22225" cap="flat" cmpd="sng" algn="ctr">
            <a:solidFill>
              <a:srgbClr val="1F497D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075815" y="3833495"/>
            <a:ext cx="5991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/>
              <a:t>    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友谊总需要用忠诚去播种，用热情去灌溉，用原则去培养，用谅解去护理。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马克思                                                                                                                                    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94360" y="2318385"/>
            <a:ext cx="6090920" cy="978535"/>
          </a:xfrm>
          <a:prstGeom prst="roundRect">
            <a:avLst/>
          </a:prstGeom>
          <a:noFill/>
          <a:ln w="22225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4055" y="2454275"/>
            <a:ext cx="5991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/>
              <a:t>    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友谊是两颗心真诚相待，而不是一颗心对另一颗心敲打。           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鲁迅                                                                                                                                       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l="-5000" t="-6000" r="-5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IE72ZIDS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1733550"/>
            <a:ext cx="3213735" cy="34099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32255" y="995680"/>
            <a:ext cx="618617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endParaRPr lang="en-US" altLang="zh-CN" sz="2000"/>
          </a:p>
          <a:p>
            <a:pPr algn="l" fontAlgn="auto">
              <a:lnSpc>
                <a:spcPct val="150000"/>
              </a:lnSpc>
            </a:pPr>
            <a:r>
              <a:rPr lang="en-US" altLang="zh-CN" sz="2000"/>
              <a:t>            </a:t>
            </a:r>
            <a:r>
              <a:rPr lang="en-US" altLang="zh-CN" sz="2800"/>
              <a:t> </a:t>
            </a:r>
            <a:r>
              <a:rPr lang="zh-CN" altLang="en-US" sz="32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课下和你的好朋友分享交流一下你这节课的收获与感悟吧！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                                                                                 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REFSHAPE" val="393000076"/>
  <p:tag name="KSO_WM_UNIT_PLACING_PICTURE_USER_VIEWPORT" val="{&quot;height&quot;:3240,&quot;width&quot;:3240}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1578</Words>
  <Application>WPS 演示</Application>
  <PresentationFormat>全屏显示(16:9)</PresentationFormat>
  <Paragraphs>67</Paragraphs>
  <Slides>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黑体</vt:lpstr>
      <vt:lpstr>Heiti SC Light</vt:lpstr>
      <vt:lpstr>微软雅黑</vt:lpstr>
      <vt:lpstr>Calibri</vt:lpstr>
      <vt:lpstr>楷体</vt:lpstr>
      <vt:lpstr>Times New Roman</vt:lpstr>
      <vt:lpstr>Arial Unicode MS</vt:lpstr>
      <vt:lpstr>1_Office 主题​​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181</cp:revision>
  <dcterms:created xsi:type="dcterms:W3CDTF">2017-03-17T02:28:00Z</dcterms:created>
  <dcterms:modified xsi:type="dcterms:W3CDTF">2021-10-22T05:57:03Z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19363060EBCE430589B77249E7408AFB</vt:lpwstr>
  </property>
</Properties>
</file>