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3"/>
  </p:sldMasterIdLst>
  <p:notesMasterIdLst>
    <p:notesMasterId r:id="rId5"/>
  </p:notesMasterIdLst>
  <p:sldIdLst>
    <p:sldId id="256" r:id="rId4"/>
    <p:sldId id="267" r:id="rId6"/>
    <p:sldId id="268" r:id="rId7"/>
    <p:sldId id="269" r:id="rId8"/>
    <p:sldId id="270" r:id="rId9"/>
    <p:sldId id="263" r:id="rId10"/>
    <p:sldId id="272" r:id="rId11"/>
    <p:sldId id="273" r:id="rId12"/>
    <p:sldId id="264" r:id="rId13"/>
    <p:sldId id="261" r:id="rId14"/>
    <p:sldId id="280" r:id="rId15"/>
    <p:sldId id="262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6230" y="5913120"/>
            <a:ext cx="623570" cy="26416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Relationship Id="rId3" Type="http://schemas.openxmlformats.org/officeDocument/2006/relationships/image" Target="../media/image1.png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1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5.xml"/><Relationship Id="rId4" Type="http://schemas.openxmlformats.org/officeDocument/2006/relationships/image" Target="../media/image3.GIF"/><Relationship Id="rId3" Type="http://schemas.openxmlformats.org/officeDocument/2006/relationships/image" Target="../media/image10.png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.xml"/><Relationship Id="rId2" Type="http://schemas.openxmlformats.org/officeDocument/2006/relationships/image" Target="../media/image3.GIF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Lorem ipsum dolor sit amet, consectetur adipisicing elit.</a:t>
            </a:r>
            <a:endParaRPr lang="en-US" altLang="zh-CN" dirty="0"/>
          </a:p>
        </p:txBody>
      </p:sp>
      <p:pic>
        <p:nvPicPr>
          <p:cNvPr id="3074" name="Picture 5" descr="H:\时代三年级\时代三年级\语文天地一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" y="-27940"/>
            <a:ext cx="12165330" cy="6870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689350" y="4656455"/>
            <a:ext cx="7284720" cy="14452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zh-CN" sz="8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语文园地六</a:t>
            </a:r>
            <a:endParaRPr lang="zh-CN" altLang="zh-CN" sz="8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 descr="157033483607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050" y="17780"/>
            <a:ext cx="12154535" cy="68218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25980" y="1133475"/>
            <a:ext cx="896366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那双手就像鹰的爪子,扭着雨来的两只耳朵,向两边拉。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她似乎感到德军那几双恶狼般的眼睛都盯在越来越短的蜡烛上。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流程图: 决策 5"/>
          <p:cNvSpPr/>
          <p:nvPr/>
        </p:nvSpPr>
        <p:spPr>
          <a:xfrm>
            <a:off x="1529715" y="1591945"/>
            <a:ext cx="596265" cy="290830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决策 6"/>
          <p:cNvSpPr/>
          <p:nvPr/>
        </p:nvSpPr>
        <p:spPr>
          <a:xfrm>
            <a:off x="1529715" y="3432175"/>
            <a:ext cx="596265" cy="290830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182110" y="1729105"/>
            <a:ext cx="28905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</a:rPr>
              <a:t>∙  ∙  ∙ 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∙ 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</a:rPr>
              <a:t>∙</a:t>
            </a:r>
            <a:endParaRPr lang="zh-CN" altLang="en-US" sz="4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72630" y="3523615"/>
            <a:ext cx="47726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</a:rPr>
              <a:t>∙  ∙  ∙  ∙  ∙  ∙</a:t>
            </a:r>
            <a:endParaRPr lang="zh-CN" altLang="en-US" sz="4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 descr="157033483607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415" y="17780"/>
            <a:ext cx="12154535" cy="6821805"/>
          </a:xfrm>
          <a:prstGeom prst="rect">
            <a:avLst/>
          </a:prstGeom>
        </p:spPr>
      </p:pic>
      <p:pic>
        <p:nvPicPr>
          <p:cNvPr id="6148" name="Picture 2" descr="r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873" y="4196715"/>
            <a:ext cx="1446212" cy="2416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标注 3"/>
          <p:cNvSpPr/>
          <p:nvPr/>
        </p:nvSpPr>
        <p:spPr>
          <a:xfrm>
            <a:off x="1575435" y="415290"/>
            <a:ext cx="10443210" cy="3872865"/>
          </a:xfrm>
          <a:prstGeom prst="wedgeRoundRectCallout">
            <a:avLst>
              <a:gd name="adj1" fmla="val -40995"/>
              <a:gd name="adj2" fmla="val 7926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75435" y="645160"/>
            <a:ext cx="1003236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这两组句子中加点部分运用了比喻的修辞手法，使句子中的事物生动形象具体，也能够引发读者的联想和想象，给人以鲜明深刻的印象，使句子更有感染力。还能够使深刻、抽象的道理浅显、具体地表达出来。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157033485750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29210" y="-15240"/>
            <a:ext cx="12219305" cy="76130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62685" y="535940"/>
            <a:ext cx="10707370" cy="5785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她跳着轻快的舞蹈。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400" u="sng">
                <a:latin typeface="楷体" panose="02010609060101010101" pitchFamily="49" charset="-122"/>
                <a:ea typeface="楷体" panose="02010609060101010101" pitchFamily="49" charset="-122"/>
              </a:rPr>
              <a:t>她像精灵一样跳着欢快的舞蹈。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那个小偷远远地盯着柜台里的珠宝。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  <a:p>
            <a:r>
              <a:rPr lang="zh-CN" altLang="en-US" sz="4400" u="sng">
                <a:latin typeface="楷体" panose="02010609060101010101" pitchFamily="49" charset="-122"/>
                <a:ea typeface="楷体" panose="02010609060101010101" pitchFamily="49" charset="-122"/>
              </a:rPr>
              <a:t>那个小偷用饿狼般的眼睛远远地盯着柜台里的珠宝。</a:t>
            </a:r>
            <a:endParaRPr lang="zh-CN" altLang="en-US" sz="4400" u="sng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400" u="sng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流程图: 决策 7"/>
          <p:cNvSpPr/>
          <p:nvPr/>
        </p:nvSpPr>
        <p:spPr>
          <a:xfrm>
            <a:off x="626745" y="1080135"/>
            <a:ext cx="535940" cy="336550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决策 8"/>
          <p:cNvSpPr/>
          <p:nvPr/>
        </p:nvSpPr>
        <p:spPr>
          <a:xfrm>
            <a:off x="626745" y="3363595"/>
            <a:ext cx="535940" cy="336550"/>
          </a:xfrm>
          <a:prstGeom prst="flowChartDecision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Lorem ipsum dolor sit amet, consectetur adipisicing elit.</a:t>
            </a:r>
            <a:endParaRPr lang="en-US" altLang="zh-CN"/>
          </a:p>
        </p:txBody>
      </p:sp>
      <p:pic>
        <p:nvPicPr>
          <p:cNvPr id="3" name="图片 2" descr="15703465927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70" y="24130"/>
            <a:ext cx="12193905" cy="6809105"/>
          </a:xfrm>
          <a:prstGeom prst="rect">
            <a:avLst/>
          </a:prstGeom>
        </p:spPr>
      </p:pic>
      <p:pic>
        <p:nvPicPr>
          <p:cNvPr id="15363" name="Picture 3" descr="边框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433" y="244793"/>
            <a:ext cx="2143125" cy="774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30"/>
          <p:cNvSpPr txBox="1"/>
          <p:nvPr/>
        </p:nvSpPr>
        <p:spPr bwMode="auto">
          <a:xfrm>
            <a:off x="597535" y="401955"/>
            <a:ext cx="177355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di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200" normalizeH="0" baseline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日积月累</a:t>
            </a:r>
            <a:endParaRPr kumimoji="0" lang="zh-CN" altLang="en-US" sz="2400" kern="1200" cap="none" spc="200" normalizeH="0" baseline="0" noProof="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55875" y="737235"/>
            <a:ext cx="5063490" cy="556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独坐敬亭山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[唐]李白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众鸟高飞尽,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孤云独去闲。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相看两不厌，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只有敬亭山。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1570334796020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525" y="-26035"/>
            <a:ext cx="12204700" cy="68929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961130" y="106680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词语解释</a:t>
            </a:r>
            <a:endParaRPr lang="zh-CN" altLang="en-US" sz="7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41245" y="1416050"/>
            <a:ext cx="9544050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敬亭山：在今安徽宣城市北。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尽：没有了。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独闲去：独去，独自去。闲：形容云彩飘来飘去，悠闲自在的样子。孤单的云彩飘来飘去。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两不厌：指诗人和敬亭山而言。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</a:rPr>
              <a:t>厌：满足。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" y="-23495"/>
            <a:ext cx="12176760" cy="69665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2"/>
          <p:cNvSpPr txBox="1"/>
          <p:nvPr/>
        </p:nvSpPr>
        <p:spPr>
          <a:xfrm>
            <a:off x="3452813" y="3394075"/>
            <a:ext cx="6286500" cy="26752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译文：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山中群鸟一只只高飞远去，天空中的最后一片白云也悠然飘走。敬亭山和我对视着，谁都看不够，看不厌，看来理解我的只有这敬亭山了。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5703348360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" y="1905"/>
            <a:ext cx="12161520" cy="6896100"/>
          </a:xfrm>
          <a:prstGeom prst="rect">
            <a:avLst/>
          </a:prstGeom>
        </p:spPr>
      </p:pic>
      <p:pic>
        <p:nvPicPr>
          <p:cNvPr id="4098" name="Picture 3" descr="边框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595" y="200660"/>
            <a:ext cx="3047365" cy="12725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43330" y="499745"/>
            <a:ext cx="244665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marR="0" defTabSz="914400" eaLnBrk="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kern="1200" cap="none" spc="0" normalizeH="0" baseline="0" noProof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交流平台</a:t>
            </a:r>
            <a:endParaRPr kumimoji="0" lang="zh-CN" altLang="en-US" sz="4000" kern="1200" cap="none" spc="0" normalizeH="0" baseline="0" noProof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2070100" y="1654810"/>
            <a:ext cx="7606030" cy="3381375"/>
          </a:xfrm>
          <a:prstGeom prst="wedgeRoundRectCallout">
            <a:avLst>
              <a:gd name="adj1" fmla="val -37431"/>
              <a:gd name="adj2" fmla="val 66370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70100" y="1654810"/>
            <a:ext cx="760603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我发现本单元的课文都很长,而且都是分成几个部分来写的。《小英雄雨来》用序号来标示每个部分,《我们家的男子汉》用小标题,《芦花鞋》用空行的方式。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25" y="4934585"/>
            <a:ext cx="1492250" cy="1433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5703348360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4450" y="-22225"/>
            <a:ext cx="12234545" cy="6868795"/>
          </a:xfrm>
          <a:prstGeom prst="rect">
            <a:avLst/>
          </a:prstGeom>
        </p:spPr>
      </p:pic>
      <p:sp>
        <p:nvSpPr>
          <p:cNvPr id="6" name="圆角矩形标注 5"/>
          <p:cNvSpPr/>
          <p:nvPr/>
        </p:nvSpPr>
        <p:spPr>
          <a:xfrm>
            <a:off x="2279650" y="459740"/>
            <a:ext cx="7416800" cy="3571240"/>
          </a:xfrm>
          <a:prstGeom prst="wedgeRoundRectCallout">
            <a:avLst>
              <a:gd name="adj1" fmla="val 36185"/>
              <a:gd name="adj2" fmla="val 71731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67623" y="459423"/>
            <a:ext cx="6840537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这样的写法,能帮助我们比较容易地把握主要内容。只要把每个部分的主要意思连起来,就可以了解课文的主要内容了</a:t>
            </a:r>
            <a:r>
              <a:rPr 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8" name="Picture 6" descr="E:\孙巧灵\2016秋上\上课课件\制作\R一语上\人一语大课堂（正文）\XS139.tif"/>
          <p:cNvPicPr>
            <a:picLocks noChangeAspect="1"/>
          </p:cNvPicPr>
          <p:nvPr/>
        </p:nvPicPr>
        <p:blipFill>
          <a:blip r:embed="rId2"/>
          <a:srcRect t="21463" r="75378" b="24937"/>
          <a:stretch>
            <a:fillRect/>
          </a:stretch>
        </p:blipFill>
        <p:spPr>
          <a:xfrm>
            <a:off x="8810625" y="4572000"/>
            <a:ext cx="1333500" cy="1628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5703348360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3810"/>
            <a:ext cx="12194540" cy="6828155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2783840" y="976630"/>
            <a:ext cx="6840855" cy="3061335"/>
          </a:xfrm>
          <a:prstGeom prst="wedgeRoundRectCallout">
            <a:avLst>
              <a:gd name="adj1" fmla="val -40995"/>
              <a:gd name="adj2" fmla="val 79269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83840" y="1215073"/>
            <a:ext cx="6840538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我在阅读过程中,有时还会停下来,思考一下前面的内容,想想讲了什么。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6" name="Picture 17" descr="E:\孙巧灵\2016秋上\上课课件\制作\R一语上\人一语大课堂（正文）\XS137.tif"/>
          <p:cNvPicPr>
            <a:picLocks noChangeAspect="1"/>
          </p:cNvPicPr>
          <p:nvPr/>
        </p:nvPicPr>
        <p:blipFill>
          <a:blip r:embed="rId2"/>
          <a:srcRect t="17610" r="79568" b="7716"/>
          <a:stretch>
            <a:fillRect/>
          </a:stretch>
        </p:blipFill>
        <p:spPr>
          <a:xfrm>
            <a:off x="2095500" y="4143375"/>
            <a:ext cx="1285875" cy="1984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5703348360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4295" y="-38735"/>
            <a:ext cx="12270105" cy="6871335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2927350" y="1743075"/>
            <a:ext cx="6696075" cy="2481263"/>
          </a:xfrm>
          <a:prstGeom prst="wedgeRoundRectCallout">
            <a:avLst>
              <a:gd name="adj1" fmla="val -40995"/>
              <a:gd name="adj2" fmla="val 79269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27350" y="1922463"/>
            <a:ext cx="68405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有时我忘记了前面的一些内容,就再翻回去看一看。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8" name="Picture 2" descr="r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413" y="3860800"/>
            <a:ext cx="1446212" cy="2416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157033485750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160" y="-6985"/>
            <a:ext cx="12172950" cy="68719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6720" y="1129665"/>
            <a:ext cx="10926445" cy="867410"/>
          </a:xfrm>
        </p:spPr>
        <p:txBody>
          <a:bodyPr/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用学过的修改符号,修改下面这段话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5362" name="Picture 3" descr="边框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" y="126365"/>
            <a:ext cx="2428875" cy="785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731520" y="289560"/>
            <a:ext cx="2004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词句段运用</a:t>
            </a:r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298450" y="2095500"/>
            <a:ext cx="1159573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/>
              <a:t>              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一个风和日丽的一天,我在学校的花丛中发现了一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张蜘蛛网。我仔细一看,上面还有一只蜘蛛在爬呢。然后,我就把一只蚂蚁放到了蜘蛛网上。结果,令人惊奇的事情终于发生了,蚂蚁在蜘蛛网上竟然不能像蜘蛛那样爬行自如。这是为什么呢?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157033485750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525" y="-6985"/>
            <a:ext cx="12172950" cy="6871970"/>
          </a:xfrm>
          <a:prstGeom prst="rect">
            <a:avLst/>
          </a:prstGeom>
        </p:spPr>
      </p:pic>
      <p:sp>
        <p:nvSpPr>
          <p:cNvPr id="25" name="椭圆 24"/>
          <p:cNvSpPr/>
          <p:nvPr/>
        </p:nvSpPr>
        <p:spPr>
          <a:xfrm>
            <a:off x="3258820" y="5692140"/>
            <a:ext cx="459105" cy="33655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378710" y="4376420"/>
            <a:ext cx="1086485" cy="62738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399145" y="3210560"/>
            <a:ext cx="1315085" cy="6731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258820" y="2200910"/>
            <a:ext cx="749935" cy="55118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386965" y="2385060"/>
            <a:ext cx="336550" cy="36703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588510" y="1069340"/>
            <a:ext cx="1193165" cy="58102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82440" y="901700"/>
            <a:ext cx="520065" cy="1987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476240" y="870585"/>
            <a:ext cx="458470" cy="2298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679950" y="583565"/>
            <a:ext cx="1010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早上</a:t>
            </a:r>
            <a:endParaRPr lang="zh-CN" altLang="en-US" sz="2800"/>
          </a:p>
        </p:txBody>
      </p:sp>
      <p:cxnSp>
        <p:nvCxnSpPr>
          <p:cNvPr id="12" name="直接连接符 11"/>
          <p:cNvCxnSpPr/>
          <p:nvPr/>
        </p:nvCxnSpPr>
        <p:spPr>
          <a:xfrm flipH="1" flipV="1">
            <a:off x="2096770" y="1986915"/>
            <a:ext cx="290195" cy="398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2723515" y="1986915"/>
            <a:ext cx="397510" cy="412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386965" y="1757680"/>
            <a:ext cx="6419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3549650" y="1727200"/>
            <a:ext cx="765175" cy="489585"/>
          </a:xfrm>
          <a:custGeom>
            <a:avLst/>
            <a:gdLst>
              <a:gd name="connisteX0" fmla="*/ 0 w 765175"/>
              <a:gd name="connsiteY0" fmla="*/ 489585 h 489585"/>
              <a:gd name="connisteX1" fmla="*/ 60960 w 765175"/>
              <a:gd name="connsiteY1" fmla="*/ 412750 h 489585"/>
              <a:gd name="connisteX2" fmla="*/ 137795 w 765175"/>
              <a:gd name="connsiteY2" fmla="*/ 351790 h 489585"/>
              <a:gd name="connisteX3" fmla="*/ 213995 w 765175"/>
              <a:gd name="connsiteY3" fmla="*/ 336550 h 489585"/>
              <a:gd name="connisteX4" fmla="*/ 290830 w 765175"/>
              <a:gd name="connsiteY4" fmla="*/ 336550 h 489585"/>
              <a:gd name="connisteX5" fmla="*/ 367030 w 765175"/>
              <a:gd name="connsiteY5" fmla="*/ 336550 h 489585"/>
              <a:gd name="connisteX6" fmla="*/ 428625 w 765175"/>
              <a:gd name="connsiteY6" fmla="*/ 412750 h 489585"/>
              <a:gd name="connisteX7" fmla="*/ 351790 w 765175"/>
              <a:gd name="connsiteY7" fmla="*/ 443230 h 489585"/>
              <a:gd name="connisteX8" fmla="*/ 275590 w 765175"/>
              <a:gd name="connsiteY8" fmla="*/ 412750 h 489585"/>
              <a:gd name="connisteX9" fmla="*/ 260350 w 765175"/>
              <a:gd name="connsiteY9" fmla="*/ 336550 h 489585"/>
              <a:gd name="connisteX10" fmla="*/ 275590 w 765175"/>
              <a:gd name="connsiteY10" fmla="*/ 259715 h 489585"/>
              <a:gd name="connisteX11" fmla="*/ 367030 w 765175"/>
              <a:gd name="connsiteY11" fmla="*/ 183515 h 489585"/>
              <a:gd name="connisteX12" fmla="*/ 443865 w 765175"/>
              <a:gd name="connsiteY12" fmla="*/ 168275 h 489585"/>
              <a:gd name="connisteX13" fmla="*/ 520065 w 765175"/>
              <a:gd name="connsiteY13" fmla="*/ 153035 h 489585"/>
              <a:gd name="connisteX14" fmla="*/ 581025 w 765175"/>
              <a:gd name="connsiteY14" fmla="*/ 229235 h 489585"/>
              <a:gd name="connisteX15" fmla="*/ 504825 w 765175"/>
              <a:gd name="connsiteY15" fmla="*/ 259715 h 489585"/>
              <a:gd name="connisteX16" fmla="*/ 428625 w 765175"/>
              <a:gd name="connsiteY16" fmla="*/ 183515 h 489585"/>
              <a:gd name="connisteX17" fmla="*/ 428625 w 765175"/>
              <a:gd name="connsiteY17" fmla="*/ 106680 h 489585"/>
              <a:gd name="connisteX18" fmla="*/ 504825 w 765175"/>
              <a:gd name="connsiteY18" fmla="*/ 76200 h 489585"/>
              <a:gd name="connisteX19" fmla="*/ 581025 w 765175"/>
              <a:gd name="connsiteY19" fmla="*/ 45720 h 489585"/>
              <a:gd name="connisteX20" fmla="*/ 673100 w 765175"/>
              <a:gd name="connsiteY20" fmla="*/ 30480 h 489585"/>
              <a:gd name="connisteX21" fmla="*/ 765175 w 765175"/>
              <a:gd name="connsiteY21" fmla="*/ 0 h 48958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</a:cxnLst>
            <a:rect l="l" t="t" r="r" b="b"/>
            <a:pathLst>
              <a:path w="765175" h="489585">
                <a:moveTo>
                  <a:pt x="0" y="489585"/>
                </a:moveTo>
                <a:cubicBezTo>
                  <a:pt x="10795" y="475615"/>
                  <a:pt x="33655" y="440055"/>
                  <a:pt x="60960" y="412750"/>
                </a:cubicBezTo>
                <a:cubicBezTo>
                  <a:pt x="88265" y="385445"/>
                  <a:pt x="107315" y="367030"/>
                  <a:pt x="137795" y="351790"/>
                </a:cubicBezTo>
                <a:cubicBezTo>
                  <a:pt x="168275" y="336550"/>
                  <a:pt x="183515" y="339725"/>
                  <a:pt x="213995" y="336550"/>
                </a:cubicBezTo>
                <a:cubicBezTo>
                  <a:pt x="244475" y="333375"/>
                  <a:pt x="260350" y="336550"/>
                  <a:pt x="290830" y="336550"/>
                </a:cubicBezTo>
                <a:cubicBezTo>
                  <a:pt x="321310" y="336550"/>
                  <a:pt x="339725" y="321310"/>
                  <a:pt x="367030" y="336550"/>
                </a:cubicBezTo>
                <a:cubicBezTo>
                  <a:pt x="394335" y="351790"/>
                  <a:pt x="431800" y="391160"/>
                  <a:pt x="428625" y="412750"/>
                </a:cubicBezTo>
                <a:cubicBezTo>
                  <a:pt x="425450" y="434340"/>
                  <a:pt x="382270" y="443230"/>
                  <a:pt x="351790" y="443230"/>
                </a:cubicBezTo>
                <a:cubicBezTo>
                  <a:pt x="321310" y="443230"/>
                  <a:pt x="294005" y="434340"/>
                  <a:pt x="275590" y="412750"/>
                </a:cubicBezTo>
                <a:cubicBezTo>
                  <a:pt x="257175" y="391160"/>
                  <a:pt x="260350" y="367030"/>
                  <a:pt x="260350" y="336550"/>
                </a:cubicBezTo>
                <a:cubicBezTo>
                  <a:pt x="260350" y="306070"/>
                  <a:pt x="254000" y="290195"/>
                  <a:pt x="275590" y="259715"/>
                </a:cubicBezTo>
                <a:cubicBezTo>
                  <a:pt x="297180" y="229235"/>
                  <a:pt x="333375" y="201930"/>
                  <a:pt x="367030" y="183515"/>
                </a:cubicBezTo>
                <a:cubicBezTo>
                  <a:pt x="400685" y="165100"/>
                  <a:pt x="413385" y="174625"/>
                  <a:pt x="443865" y="168275"/>
                </a:cubicBezTo>
                <a:cubicBezTo>
                  <a:pt x="474345" y="161925"/>
                  <a:pt x="492760" y="140970"/>
                  <a:pt x="520065" y="153035"/>
                </a:cubicBezTo>
                <a:cubicBezTo>
                  <a:pt x="547370" y="165100"/>
                  <a:pt x="584200" y="207645"/>
                  <a:pt x="581025" y="229235"/>
                </a:cubicBezTo>
                <a:cubicBezTo>
                  <a:pt x="577850" y="250825"/>
                  <a:pt x="535305" y="268605"/>
                  <a:pt x="504825" y="259715"/>
                </a:cubicBezTo>
                <a:cubicBezTo>
                  <a:pt x="474345" y="250825"/>
                  <a:pt x="443865" y="213995"/>
                  <a:pt x="428625" y="183515"/>
                </a:cubicBezTo>
                <a:cubicBezTo>
                  <a:pt x="413385" y="153035"/>
                  <a:pt x="413385" y="128270"/>
                  <a:pt x="428625" y="106680"/>
                </a:cubicBezTo>
                <a:cubicBezTo>
                  <a:pt x="443865" y="85090"/>
                  <a:pt x="474345" y="88265"/>
                  <a:pt x="504825" y="76200"/>
                </a:cubicBezTo>
                <a:cubicBezTo>
                  <a:pt x="535305" y="64135"/>
                  <a:pt x="547370" y="54610"/>
                  <a:pt x="581025" y="45720"/>
                </a:cubicBezTo>
                <a:cubicBezTo>
                  <a:pt x="614680" y="36830"/>
                  <a:pt x="636270" y="39370"/>
                  <a:pt x="673100" y="30480"/>
                </a:cubicBezTo>
                <a:cubicBezTo>
                  <a:pt x="709930" y="21590"/>
                  <a:pt x="748665" y="5715"/>
                  <a:pt x="765175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 202"/>
          <p:cNvSpPr/>
          <p:nvPr/>
        </p:nvSpPr>
        <p:spPr>
          <a:xfrm>
            <a:off x="8964295" y="2813050"/>
            <a:ext cx="627380" cy="351790"/>
          </a:xfrm>
          <a:custGeom>
            <a:avLst/>
            <a:gdLst>
              <a:gd name="connsiteX0" fmla="*/ 0 w 1584176"/>
              <a:gd name="connsiteY0" fmla="*/ 0 h 1584176"/>
              <a:gd name="connsiteX1" fmla="*/ 1584176 w 1584176"/>
              <a:gd name="connsiteY1" fmla="*/ 0 h 1584176"/>
              <a:gd name="connsiteX2" fmla="*/ 1584176 w 1584176"/>
              <a:gd name="connsiteY2" fmla="*/ 187449 h 1584176"/>
              <a:gd name="connsiteX3" fmla="*/ 189611 w 1584176"/>
              <a:gd name="connsiteY3" fmla="*/ 187449 h 1584176"/>
              <a:gd name="connsiteX4" fmla="*/ 189611 w 1584176"/>
              <a:gd name="connsiteY4" fmla="*/ 1584176 h 1584176"/>
              <a:gd name="connsiteX5" fmla="*/ 0 w 1584176"/>
              <a:gd name="connsiteY5" fmla="*/ 1584176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4176" h="1584176">
                <a:moveTo>
                  <a:pt x="0" y="0"/>
                </a:moveTo>
                <a:lnTo>
                  <a:pt x="1584176" y="0"/>
                </a:lnTo>
                <a:lnTo>
                  <a:pt x="1584176" y="187449"/>
                </a:lnTo>
                <a:lnTo>
                  <a:pt x="189611" y="187449"/>
                </a:lnTo>
                <a:lnTo>
                  <a:pt x="189611" y="1584176"/>
                </a:lnTo>
                <a:lnTo>
                  <a:pt x="0" y="1584176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591675" y="2567940"/>
            <a:ext cx="1254760" cy="6426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97815" y="613410"/>
            <a:ext cx="11595735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en-US" altLang="zh-CN"/>
              <a:t>              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一个风和日丽的 一天 ,我在学校的花丛中发现了一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张蜘蛛网 。  我 仔细一看,上面还有一只蜘蛛在爬呢。然后,我就把一只蚂蚁放到了蜘蛛网上。 结果 ,令人惊奇的事情 终于 发生了,蚂蚁在蜘蛛网上竟然不能像蜘蛛那样爬行自如 。 这是为什么呢?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714230" y="2689860"/>
            <a:ext cx="1132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接着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875915" y="3856355"/>
            <a:ext cx="764540" cy="492760"/>
          </a:xfrm>
          <a:custGeom>
            <a:avLst/>
            <a:gdLst>
              <a:gd name="connisteX0" fmla="*/ 0 w 764540"/>
              <a:gd name="connsiteY0" fmla="*/ 489585 h 492553"/>
              <a:gd name="connisteX1" fmla="*/ 76200 w 764540"/>
              <a:gd name="connsiteY1" fmla="*/ 489585 h 492553"/>
              <a:gd name="connisteX2" fmla="*/ 153035 w 764540"/>
              <a:gd name="connsiteY2" fmla="*/ 459105 h 492553"/>
              <a:gd name="connisteX3" fmla="*/ 213995 w 764540"/>
              <a:gd name="connsiteY3" fmla="*/ 382270 h 492553"/>
              <a:gd name="connisteX4" fmla="*/ 290830 w 764540"/>
              <a:gd name="connsiteY4" fmla="*/ 351790 h 492553"/>
              <a:gd name="connisteX5" fmla="*/ 367030 w 764540"/>
              <a:gd name="connsiteY5" fmla="*/ 351790 h 492553"/>
              <a:gd name="connisteX6" fmla="*/ 382270 w 764540"/>
              <a:gd name="connsiteY6" fmla="*/ 428625 h 492553"/>
              <a:gd name="connisteX7" fmla="*/ 306070 w 764540"/>
              <a:gd name="connsiteY7" fmla="*/ 489585 h 492553"/>
              <a:gd name="connisteX8" fmla="*/ 244475 w 764540"/>
              <a:gd name="connsiteY8" fmla="*/ 397510 h 492553"/>
              <a:gd name="connisteX9" fmla="*/ 229235 w 764540"/>
              <a:gd name="connsiteY9" fmla="*/ 321310 h 492553"/>
              <a:gd name="connisteX10" fmla="*/ 259715 w 764540"/>
              <a:gd name="connsiteY10" fmla="*/ 245110 h 492553"/>
              <a:gd name="connisteX11" fmla="*/ 351790 w 764540"/>
              <a:gd name="connsiteY11" fmla="*/ 198755 h 492553"/>
              <a:gd name="connisteX12" fmla="*/ 427990 w 764540"/>
              <a:gd name="connsiteY12" fmla="*/ 198755 h 492553"/>
              <a:gd name="connisteX13" fmla="*/ 504825 w 764540"/>
              <a:gd name="connsiteY13" fmla="*/ 183515 h 492553"/>
              <a:gd name="connisteX14" fmla="*/ 581025 w 764540"/>
              <a:gd name="connsiteY14" fmla="*/ 168275 h 492553"/>
              <a:gd name="connisteX15" fmla="*/ 627380 w 764540"/>
              <a:gd name="connsiteY15" fmla="*/ 245110 h 492553"/>
              <a:gd name="connisteX16" fmla="*/ 550545 w 764540"/>
              <a:gd name="connsiteY16" fmla="*/ 306070 h 492553"/>
              <a:gd name="connisteX17" fmla="*/ 474345 w 764540"/>
              <a:gd name="connsiteY17" fmla="*/ 275590 h 492553"/>
              <a:gd name="connisteX18" fmla="*/ 474345 w 764540"/>
              <a:gd name="connsiteY18" fmla="*/ 198755 h 492553"/>
              <a:gd name="connisteX19" fmla="*/ 504825 w 764540"/>
              <a:gd name="connsiteY19" fmla="*/ 122555 h 492553"/>
              <a:gd name="connisteX20" fmla="*/ 596265 w 764540"/>
              <a:gd name="connsiteY20" fmla="*/ 61595 h 492553"/>
              <a:gd name="connisteX21" fmla="*/ 673100 w 764540"/>
              <a:gd name="connsiteY21" fmla="*/ 30480 h 492553"/>
              <a:gd name="connisteX22" fmla="*/ 764540 w 764540"/>
              <a:gd name="connsiteY22" fmla="*/ 0 h 49255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</a:cxnLst>
            <a:rect l="l" t="t" r="r" b="b"/>
            <a:pathLst>
              <a:path w="764540" h="492554">
                <a:moveTo>
                  <a:pt x="0" y="489585"/>
                </a:moveTo>
                <a:cubicBezTo>
                  <a:pt x="13970" y="490220"/>
                  <a:pt x="45720" y="495935"/>
                  <a:pt x="76200" y="489585"/>
                </a:cubicBezTo>
                <a:cubicBezTo>
                  <a:pt x="106680" y="483235"/>
                  <a:pt x="125730" y="480695"/>
                  <a:pt x="153035" y="459105"/>
                </a:cubicBezTo>
                <a:cubicBezTo>
                  <a:pt x="180340" y="437515"/>
                  <a:pt x="186690" y="403860"/>
                  <a:pt x="213995" y="382270"/>
                </a:cubicBezTo>
                <a:cubicBezTo>
                  <a:pt x="241300" y="360680"/>
                  <a:pt x="260350" y="358140"/>
                  <a:pt x="290830" y="351790"/>
                </a:cubicBezTo>
                <a:cubicBezTo>
                  <a:pt x="321310" y="345440"/>
                  <a:pt x="348615" y="336550"/>
                  <a:pt x="367030" y="351790"/>
                </a:cubicBezTo>
                <a:cubicBezTo>
                  <a:pt x="385445" y="367030"/>
                  <a:pt x="394335" y="401320"/>
                  <a:pt x="382270" y="428625"/>
                </a:cubicBezTo>
                <a:cubicBezTo>
                  <a:pt x="370205" y="455930"/>
                  <a:pt x="333375" y="495935"/>
                  <a:pt x="306070" y="489585"/>
                </a:cubicBezTo>
                <a:cubicBezTo>
                  <a:pt x="278765" y="483235"/>
                  <a:pt x="259715" y="431165"/>
                  <a:pt x="244475" y="397510"/>
                </a:cubicBezTo>
                <a:cubicBezTo>
                  <a:pt x="229235" y="363855"/>
                  <a:pt x="226060" y="351790"/>
                  <a:pt x="229235" y="321310"/>
                </a:cubicBezTo>
                <a:cubicBezTo>
                  <a:pt x="232410" y="290830"/>
                  <a:pt x="234950" y="269875"/>
                  <a:pt x="259715" y="245110"/>
                </a:cubicBezTo>
                <a:cubicBezTo>
                  <a:pt x="284480" y="220345"/>
                  <a:pt x="318135" y="208280"/>
                  <a:pt x="351790" y="198755"/>
                </a:cubicBezTo>
                <a:cubicBezTo>
                  <a:pt x="385445" y="189230"/>
                  <a:pt x="397510" y="201930"/>
                  <a:pt x="427990" y="198755"/>
                </a:cubicBezTo>
                <a:cubicBezTo>
                  <a:pt x="458470" y="195580"/>
                  <a:pt x="474345" y="189865"/>
                  <a:pt x="504825" y="183515"/>
                </a:cubicBezTo>
                <a:cubicBezTo>
                  <a:pt x="535305" y="177165"/>
                  <a:pt x="556260" y="156210"/>
                  <a:pt x="581025" y="168275"/>
                </a:cubicBezTo>
                <a:cubicBezTo>
                  <a:pt x="605790" y="180340"/>
                  <a:pt x="633730" y="217805"/>
                  <a:pt x="627380" y="245110"/>
                </a:cubicBezTo>
                <a:cubicBezTo>
                  <a:pt x="621030" y="272415"/>
                  <a:pt x="581025" y="299720"/>
                  <a:pt x="550545" y="306070"/>
                </a:cubicBezTo>
                <a:cubicBezTo>
                  <a:pt x="520065" y="312420"/>
                  <a:pt x="489585" y="297180"/>
                  <a:pt x="474345" y="275590"/>
                </a:cubicBezTo>
                <a:cubicBezTo>
                  <a:pt x="459105" y="254000"/>
                  <a:pt x="467995" y="229235"/>
                  <a:pt x="474345" y="198755"/>
                </a:cubicBezTo>
                <a:cubicBezTo>
                  <a:pt x="480695" y="168275"/>
                  <a:pt x="480695" y="149860"/>
                  <a:pt x="504825" y="122555"/>
                </a:cubicBezTo>
                <a:cubicBezTo>
                  <a:pt x="528955" y="95250"/>
                  <a:pt x="562610" y="80010"/>
                  <a:pt x="596265" y="61595"/>
                </a:cubicBezTo>
                <a:cubicBezTo>
                  <a:pt x="629920" y="43180"/>
                  <a:pt x="639445" y="42545"/>
                  <a:pt x="673100" y="30480"/>
                </a:cubicBezTo>
                <a:cubicBezTo>
                  <a:pt x="706755" y="18415"/>
                  <a:pt x="748030" y="5715"/>
                  <a:pt x="764540" y="0"/>
                </a:cubicBezTo>
              </a:path>
            </a:pathLst>
          </a:cu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 flipV="1">
            <a:off x="2769235" y="5370830"/>
            <a:ext cx="489585" cy="3213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3611245" y="5248910"/>
            <a:ext cx="397510" cy="443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258820" y="5170170"/>
            <a:ext cx="5664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5703348777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5960" y="-1905"/>
            <a:ext cx="14081125" cy="730504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89660" y="2049145"/>
            <a:ext cx="1099185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鲁爷爷今年八十多岁。他身穿一件黑棉袄，戴一顶旧棉帽，仍旧保持着艰苦朴素。在解放战争时期，他推起小车为前线运送小米、小麦和粮食，不知走过多少城市和村庄？他曾经被评为“支前模范”的光荣称号。他经常对我们说：“他经历过两个新旧社会，深知今天辛福生活来得不容易，你们一定要爱护它啊！”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6755" y="824865"/>
            <a:ext cx="51104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练习运用修改符号修改一段话</a:t>
            </a:r>
            <a:r>
              <a:rPr lang="zh-CN" altLang="zh-CN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157033483607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8255" y="-27940"/>
            <a:ext cx="12209145" cy="69132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155" y="426720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读下面两组例句,体会加点部分表达的不同感情,照样子改写后两个句子。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5365" y="1752600"/>
            <a:ext cx="10509250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妈妈还是死命追着不放,到底追上了,可是雨来浑身光溜溜的像条小泥鳅,怎么也抓不住。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雨来像小鸭子一样抖着头上的水,用手抹一下眼睛和鼻子,嘴里吹着气,望着妈妈笑。</a:t>
            </a: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菱形 7"/>
          <p:cNvSpPr/>
          <p:nvPr/>
        </p:nvSpPr>
        <p:spPr>
          <a:xfrm flipV="1">
            <a:off x="586740" y="2144395"/>
            <a:ext cx="428625" cy="335915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菱形 8"/>
          <p:cNvSpPr/>
          <p:nvPr/>
        </p:nvSpPr>
        <p:spPr>
          <a:xfrm>
            <a:off x="556260" y="4513580"/>
            <a:ext cx="459105" cy="367030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endParaRPr lang="zh-CN" altLang="en-US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13835" y="3194050"/>
            <a:ext cx="28905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</a:rPr>
              <a:t>∙  ∙  ∙ 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∙ 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</a:rPr>
              <a:t>∙</a:t>
            </a:r>
            <a:endParaRPr lang="zh-CN" altLang="en-US" sz="4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73775" y="2587625"/>
            <a:ext cx="1070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qiū</a:t>
            </a:r>
            <a:endParaRPr lang="zh-CN" altLang="en-US" sz="2400"/>
          </a:p>
        </p:txBody>
      </p:sp>
      <p:sp>
        <p:nvSpPr>
          <p:cNvPr id="17" name="文本框 16"/>
          <p:cNvSpPr txBox="1"/>
          <p:nvPr/>
        </p:nvSpPr>
        <p:spPr>
          <a:xfrm>
            <a:off x="1871345" y="4666615"/>
            <a:ext cx="47726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</a:rPr>
              <a:t>∙  ∙  ∙  ∙  ∙  ∙</a:t>
            </a:r>
            <a:endParaRPr lang="zh-CN" altLang="en-US" sz="4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  <p:tag name="KSO_WM_UNIT_TYPE" val="a"/>
  <p:tag name="KSO_WM_UNIT_INDEX" val="1"/>
  <p:tag name="KSO_WM_UNIT_ID" val="custom20184553_1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空白演示"/>
</p:tagLst>
</file>

<file path=ppt/tags/tag14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1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  <p:tag name="KSO_WM_UNIT_TYPE" val="a"/>
  <p:tag name="KSO_WM_UNIT_INDEX" val="1"/>
  <p:tag name="KSO_WM_UNIT_ID" val="custom20184553_1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空白演示"/>
</p:tagLst>
</file>

<file path=ppt/tags/tag5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14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1365</Words>
  <Application>WPS 演示</Application>
  <PresentationFormat>宽屏</PresentationFormat>
  <Paragraphs>91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黑体</vt:lpstr>
      <vt:lpstr>楷体</vt:lpstr>
      <vt:lpstr>Calibri</vt:lpstr>
      <vt:lpstr>微软雅黑</vt:lpstr>
      <vt:lpstr>Arial Unicode MS</vt:lpstr>
      <vt:lpstr>Office 主题</vt:lpstr>
      <vt:lpstr>自定义设计方案</vt:lpstr>
      <vt:lpstr>空白演示</vt:lpstr>
      <vt:lpstr>PowerPoint 演示文稿</vt:lpstr>
      <vt:lpstr>PowerPoint 演示文稿</vt:lpstr>
      <vt:lpstr>PowerPoint 演示文稿</vt:lpstr>
      <vt:lpstr>PowerPoint 演示文稿</vt:lpstr>
      <vt:lpstr>用学过的修改符号,修改下面这段话。</vt:lpstr>
      <vt:lpstr>PowerPoint 演示文稿</vt:lpstr>
      <vt:lpstr>PowerPoint 演示文稿</vt:lpstr>
      <vt:lpstr>读下面两组例句,体会加点部分表达的不同感情,照样子改写后两个句子。</vt:lpstr>
      <vt:lpstr>PowerPoint 演示文稿</vt:lpstr>
      <vt:lpstr>PowerPoint 演示文稿</vt:lpstr>
      <vt:lpstr>PowerPoint 演示文稿</vt:lpstr>
      <vt:lpstr>空白演示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8</cp:revision>
  <dcterms:created xsi:type="dcterms:W3CDTF">2018-03-01T02:03:00Z</dcterms:created>
  <dcterms:modified xsi:type="dcterms:W3CDTF">2021-10-22T06:06:35Z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460A2C2879B648BBA2A0E94F09A9F0B2</vt:lpwstr>
  </property>
</Properties>
</file>