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338" r:id="rId3"/>
    <p:sldId id="359" r:id="rId5"/>
    <p:sldId id="288" r:id="rId6"/>
    <p:sldId id="293" r:id="rId7"/>
    <p:sldId id="290" r:id="rId8"/>
    <p:sldId id="360" r:id="rId9"/>
    <p:sldId id="294" r:id="rId10"/>
    <p:sldId id="295" r:id="rId11"/>
    <p:sldId id="296" r:id="rId12"/>
    <p:sldId id="297" r:id="rId13"/>
    <p:sldId id="299" r:id="rId14"/>
    <p:sldId id="300" r:id="rId15"/>
    <p:sldId id="301" r:id="rId16"/>
    <p:sldId id="302" r:id="rId17"/>
    <p:sldId id="303" r:id="rId18"/>
    <p:sldId id="308" r:id="rId19"/>
    <p:sldId id="378" r:id="rId20"/>
    <p:sldId id="34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napToObjects="1">
      <p:cViewPr varScale="1">
        <p:scale>
          <a:sx n="114" d="100"/>
          <a:sy n="114" d="100"/>
        </p:scale>
        <p:origin x="540" y="108"/>
      </p:cViewPr>
      <p:guideLst>
        <p:guide orient="horz" pos="2157"/>
        <p:guide pos="3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1.png"/><Relationship Id="rId22" Type="http://schemas.openxmlformats.org/officeDocument/2006/relationships/tags" Target="../tags/tag61.xml"/><Relationship Id="rId21" Type="http://schemas.openxmlformats.org/officeDocument/2006/relationships/tags" Target="../tags/tag60.xml"/><Relationship Id="rId20" Type="http://schemas.openxmlformats.org/officeDocument/2006/relationships/tags" Target="../tags/tag59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8.xml"/><Relationship Id="rId18" Type="http://schemas.openxmlformats.org/officeDocument/2006/relationships/tags" Target="../tags/tag57.xml"/><Relationship Id="rId17" Type="http://schemas.openxmlformats.org/officeDocument/2006/relationships/tags" Target="../tags/tag56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3"/>
          <a:srcRect t="42315" b="32796"/>
          <a:stretch>
            <a:fillRect/>
          </a:stretch>
        </p:blipFill>
        <p:spPr>
          <a:xfrm>
            <a:off x="15875" y="5843270"/>
            <a:ext cx="12056110" cy="1009015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12" name="文本框 11"/>
          <p:cNvSpPr txBox="1"/>
          <p:nvPr userDrawn="1"/>
        </p:nvSpPr>
        <p:spPr>
          <a:xfrm>
            <a:off x="391795" y="117475"/>
            <a:ext cx="2779395" cy="368300"/>
          </a:xfrm>
          <a:prstGeom prst="rect">
            <a:avLst/>
          </a:prstGeom>
          <a:gradFill>
            <a:gsLst>
              <a:gs pos="40000">
                <a:srgbClr val="00B0F0"/>
              </a:gs>
              <a:gs pos="77000">
                <a:schemeClr val="bg1">
                  <a:alpha val="59000"/>
                </a:schemeClr>
              </a:gs>
            </a:gsLst>
            <a:lin ang="0" scaled="0"/>
          </a:gradFill>
        </p:spPr>
        <p:txBody>
          <a:bodyPr wrap="square" rtlCol="0">
            <a:spAutoFit/>
          </a:bodyPr>
          <a:lstStyle/>
          <a:p>
            <a:r>
              <a:rPr lang="en-US" altLang="zh-CN"/>
              <a:t>21  </a:t>
            </a:r>
            <a:r>
              <a:rPr lang="zh-CN" altLang="en-US"/>
              <a:t>塞下曲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.GIF"/><Relationship Id="rId2" Type="http://schemas.openxmlformats.org/officeDocument/2006/relationships/hyperlink" Target="&#22235;&#19979;&#29983;&#23383;&#35270;&#39057;21&#21476;&#35799;&#19977;&#39318;&#9313;.mp4" TargetMode="Externa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>
            <a:lum/>
          </a:blip>
          <a:srcRect l="1070"/>
          <a:stretch>
            <a:fillRect/>
          </a:stretch>
        </p:blipFill>
        <p:spPr bwMode="auto">
          <a:xfrm>
            <a:off x="0" y="-19051"/>
            <a:ext cx="12327467" cy="689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文本框 2"/>
          <p:cNvSpPr txBox="1"/>
          <p:nvPr/>
        </p:nvSpPr>
        <p:spPr>
          <a:xfrm>
            <a:off x="1938020" y="585470"/>
            <a:ext cx="8937625" cy="1198880"/>
          </a:xfrm>
          <a:prstGeom prst="rect">
            <a:avLst/>
          </a:prstGeom>
          <a:noFill/>
          <a:effectLst/>
        </p:spPr>
        <p:txBody>
          <a:bodyPr wrap="square" rtlCol="0" anchor="t">
            <a:spAutoFit/>
          </a:bodyPr>
          <a:lstStyle/>
          <a:p>
            <a:r>
              <a:rPr kumimoji="1"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学习古诗的四步骤</a:t>
            </a:r>
            <a:endParaRPr kumimoji="1" lang="zh-CN" altLang="en-US" sz="7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9" name="TextBox 48"/>
          <p:cNvSpPr txBox="1"/>
          <p:nvPr/>
        </p:nvSpPr>
        <p:spPr>
          <a:xfrm>
            <a:off x="866140" y="2120900"/>
            <a:ext cx="9191625" cy="3046095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91440" tIns="45720" rIns="91440" bIns="45720" rtlCol="0">
            <a:spAutoFit/>
          </a:bodyPr>
          <a:lstStyle/>
          <a:p>
            <a:pPr algn="l"/>
            <a:r>
              <a:rPr lang="en-US" altLang="zh-CN" sz="4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   </a:t>
            </a:r>
            <a:r>
              <a:rPr lang="en-US" altLang="zh-CN" sz="4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1</a:t>
            </a:r>
            <a:r>
              <a:rPr lang="zh-CN" altLang="en-US" sz="4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、知诗人</a:t>
            </a:r>
            <a:endParaRPr lang="zh-CN" altLang="en-US" sz="48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4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    2</a:t>
            </a:r>
            <a:r>
              <a:rPr lang="zh-CN" altLang="en-US" sz="4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、解诗题</a:t>
            </a:r>
            <a:endParaRPr lang="zh-CN" altLang="en-US" sz="4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4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   </a:t>
            </a:r>
            <a:r>
              <a:rPr lang="en-US" altLang="zh-CN" sz="4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3</a:t>
            </a:r>
            <a:r>
              <a:rPr lang="zh-CN" altLang="en-US" sz="4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、明诗意</a:t>
            </a:r>
            <a:endParaRPr lang="zh-CN" altLang="en-US" sz="4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4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    4</a:t>
            </a:r>
            <a:r>
              <a:rPr lang="zh-CN" altLang="en-US" sz="4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、悟诗情</a:t>
            </a:r>
            <a:endParaRPr lang="zh-CN" altLang="en-US" sz="4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398009" y="547177"/>
            <a:ext cx="11209303" cy="945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265" b="1" dirty="0">
                <a:latin typeface="+mn-ea"/>
                <a:cs typeface="黑体" panose="02010609060101010101" pitchFamily="49" charset="-122"/>
              </a:rPr>
              <a:t>    结合图片知道了前两句诗介绍的环境和事件</a:t>
            </a:r>
            <a:endParaRPr lang="zh-CN" altLang="en-US" sz="4265" b="1" dirty="0">
              <a:latin typeface="+mn-ea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7685" y="2275205"/>
            <a:ext cx="6543040" cy="3081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+mn-ea"/>
              </a:rPr>
              <a:t>    </a:t>
            </a:r>
            <a:r>
              <a:rPr lang="zh-CN" altLang="en-US" sz="3735" b="1" dirty="0">
                <a:solidFill>
                  <a:srgbClr val="0066FF"/>
                </a:solidFill>
                <a:latin typeface="+mn-ea"/>
              </a:rPr>
              <a:t>环境：</a:t>
            </a:r>
            <a:r>
              <a:rPr lang="zh-CN" altLang="en-US" sz="3735" b="1" dirty="0">
                <a:solidFill>
                  <a:srgbClr val="FF0000"/>
                </a:solidFill>
                <a:latin typeface="+mn-ea"/>
              </a:rPr>
              <a:t>一个没有月光的夜晚。</a:t>
            </a:r>
            <a:endParaRPr lang="en-US" altLang="zh-CN" sz="3735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3735" b="1" dirty="0">
                <a:solidFill>
                  <a:srgbClr val="0066FF"/>
                </a:solidFill>
                <a:latin typeface="+mn-ea"/>
              </a:rPr>
              <a:t>    </a:t>
            </a:r>
            <a:r>
              <a:rPr lang="zh-CN" altLang="en-US" sz="3735" b="1" dirty="0">
                <a:solidFill>
                  <a:srgbClr val="0066FF"/>
                </a:solidFill>
                <a:latin typeface="+mn-ea"/>
              </a:rPr>
              <a:t>事件：</a:t>
            </a:r>
            <a:r>
              <a:rPr lang="zh-CN" altLang="en-US" sz="3735" b="1" dirty="0">
                <a:solidFill>
                  <a:srgbClr val="FF0000"/>
                </a:solidFill>
                <a:latin typeface="+mn-ea"/>
              </a:rPr>
              <a:t>单于的军队准备乘夜色逃跑，惊起了栖息的大雁飞向高空。</a:t>
            </a:r>
            <a:endParaRPr lang="zh-CN" altLang="en-US" sz="3735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210" y="1830705"/>
            <a:ext cx="4465955" cy="31965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89672" y="1497172"/>
            <a:ext cx="9094893" cy="748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欲将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轻骑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逐，大雪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满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弓刀。</a:t>
            </a:r>
            <a:endParaRPr lang="zh-CN" sz="426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0" name="线形标注 1 19"/>
          <p:cNvSpPr/>
          <p:nvPr/>
        </p:nvSpPr>
        <p:spPr>
          <a:xfrm>
            <a:off x="1487488" y="2660915"/>
            <a:ext cx="1280384" cy="666849"/>
          </a:xfrm>
          <a:prstGeom prst="borderCallout1">
            <a:avLst>
              <a:gd name="adj1" fmla="val 1338"/>
              <a:gd name="adj2" fmla="val 46079"/>
              <a:gd name="adj3" fmla="val -54961"/>
              <a:gd name="adj4" fmla="val 67728"/>
            </a:avLst>
          </a:prstGeom>
          <a:solidFill>
            <a:schemeClr val="accent6">
              <a:lumMod val="20000"/>
              <a:lumOff val="80000"/>
            </a:schemeClr>
          </a:soli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想要</a:t>
            </a:r>
            <a:endParaRPr lang="zh-CN" altLang="en-US" sz="37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线形标注 1 9"/>
          <p:cNvSpPr/>
          <p:nvPr/>
        </p:nvSpPr>
        <p:spPr>
          <a:xfrm>
            <a:off x="7368816" y="2561957"/>
            <a:ext cx="1248139" cy="666849"/>
          </a:xfrm>
          <a:prstGeom prst="borderCallout1">
            <a:avLst>
              <a:gd name="adj1" fmla="val -667"/>
              <a:gd name="adj2" fmla="val 47341"/>
              <a:gd name="adj3" fmla="val -41741"/>
              <a:gd name="adj4" fmla="val 27217"/>
            </a:avLst>
          </a:prstGeom>
          <a:solidFill>
            <a:schemeClr val="accent6">
              <a:lumMod val="20000"/>
              <a:lumOff val="80000"/>
            </a:schemeClr>
          </a:soli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落满</a:t>
            </a:r>
            <a:endParaRPr lang="zh-CN" altLang="en-US" sz="37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线形标注 1 11"/>
          <p:cNvSpPr/>
          <p:nvPr/>
        </p:nvSpPr>
        <p:spPr>
          <a:xfrm>
            <a:off x="4788885" y="727443"/>
            <a:ext cx="3696467" cy="666849"/>
          </a:xfrm>
          <a:prstGeom prst="borderCallout1">
            <a:avLst>
              <a:gd name="adj1" fmla="val 50498"/>
              <a:gd name="adj2" fmla="val -66"/>
              <a:gd name="adj3" fmla="val 125255"/>
              <a:gd name="adj4" fmla="val -13021"/>
            </a:avLst>
          </a:prstGeom>
          <a:solidFill>
            <a:schemeClr val="accent6">
              <a:lumMod val="20000"/>
              <a:lumOff val="80000"/>
            </a:schemeClr>
          </a:soli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轻装快速的骑兵</a:t>
            </a:r>
            <a:endParaRPr lang="zh-CN" altLang="en-US" sz="37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18843" y="1614801"/>
            <a:ext cx="519549" cy="6061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线形标注 1 14"/>
          <p:cNvSpPr/>
          <p:nvPr/>
        </p:nvSpPr>
        <p:spPr>
          <a:xfrm>
            <a:off x="2820517" y="740607"/>
            <a:ext cx="1280384" cy="666849"/>
          </a:xfrm>
          <a:prstGeom prst="borderCallout1">
            <a:avLst>
              <a:gd name="adj1" fmla="val 99535"/>
              <a:gd name="adj2" fmla="val 52564"/>
              <a:gd name="adj3" fmla="val 125911"/>
              <a:gd name="adj4" fmla="val 6689"/>
            </a:avLst>
          </a:prstGeom>
          <a:solidFill>
            <a:schemeClr val="accent6">
              <a:lumMod val="20000"/>
              <a:lumOff val="80000"/>
            </a:schemeClr>
          </a:soli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率领</a:t>
            </a:r>
            <a:endParaRPr lang="zh-CN" altLang="en-US" sz="37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83533" y="1614801"/>
            <a:ext cx="519549" cy="6061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矩形 17"/>
          <p:cNvSpPr/>
          <p:nvPr/>
        </p:nvSpPr>
        <p:spPr>
          <a:xfrm>
            <a:off x="3588603" y="1614801"/>
            <a:ext cx="1056117" cy="6061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矩形 18"/>
          <p:cNvSpPr/>
          <p:nvPr/>
        </p:nvSpPr>
        <p:spPr>
          <a:xfrm>
            <a:off x="7389551" y="1614801"/>
            <a:ext cx="528059" cy="6061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文本框 5"/>
          <p:cNvSpPr txBox="1"/>
          <p:nvPr/>
        </p:nvSpPr>
        <p:spPr>
          <a:xfrm>
            <a:off x="1199456" y="3793691"/>
            <a:ext cx="10150201" cy="1817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735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诗意：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正要带领轻骑兵去追赶，大雪纷飞落满了身上的弓刀。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0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bldLvl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0483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51584" y="1028733"/>
            <a:ext cx="7776864" cy="748030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欲将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轻骑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逐，大雪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满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弓刀。</a:t>
            </a:r>
            <a:endParaRPr lang="zh-CN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43003" y="822559"/>
            <a:ext cx="10149541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 dirty="0">
                <a:latin typeface="+mn-ea"/>
                <a:cs typeface="黑体" panose="02010609060101010101" pitchFamily="49" charset="-122"/>
                <a:sym typeface="+mn-ea"/>
              </a:rPr>
              <a:t> “满”字用在这里，写出了什么？</a:t>
            </a:r>
            <a:endParaRPr lang="en-US" sz="4265" b="1" dirty="0">
              <a:latin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1843" y="2468893"/>
            <a:ext cx="10478733" cy="26803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由“满”感受到突如其来的雪很大，天气严寒，塞外环境恶劣，将士们不顾严寒，英勇无畏的精神品质。</a:t>
            </a:r>
            <a:endParaRPr lang="zh-CN" altLang="en-US" sz="37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03445" y="1028733"/>
            <a:ext cx="10081120" cy="1817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    单于在“逃”和边防守军在“逐”，从这两个字中，你感受到了将士们什么精神？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26529" y="3813043"/>
            <a:ext cx="8900160" cy="7480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4265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守边将士：爱国热情和大无畏的精神</a:t>
            </a:r>
            <a:endParaRPr lang="zh-CN" altLang="en-US" sz="4265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2"/>
          <a:stretch>
            <a:fillRect/>
          </a:stretch>
        </p:blipFill>
        <p:spPr>
          <a:xfrm>
            <a:off x="2216619" y="1316765"/>
            <a:ext cx="8679913" cy="731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33"/>
          <a:stretch>
            <a:fillRect/>
          </a:stretch>
        </p:blipFill>
        <p:spPr>
          <a:xfrm>
            <a:off x="1340388" y="2089108"/>
            <a:ext cx="9317181" cy="7315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623392" y="1478148"/>
            <a:ext cx="11041227" cy="12725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按节奏划分读，后两句读出对将士的赞美之情。快来伴着音乐读一读吧！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48680"/>
            <a:ext cx="1134591" cy="9294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26543" y="2249094"/>
            <a:ext cx="4683664" cy="3542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塞下曲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卢纶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月黑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雁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飞高，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单于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夜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遁逃。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欲将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轻骑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逐，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大雪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弓刀。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纯音乐-钢铁洪流进行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60363" y="582749"/>
            <a:ext cx="812800" cy="812800"/>
          </a:xfrm>
          <a:prstGeom prst="rect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7199657" y="696180"/>
            <a:ext cx="1937751" cy="6819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伴读音乐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2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832485" y="548640"/>
            <a:ext cx="9759315" cy="14452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4265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        </a:t>
            </a:r>
            <a:r>
              <a:rPr lang="zh-CN" altLang="en-US" sz="8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悟诗情</a:t>
            </a:r>
            <a:endParaRPr lang="zh-CN" altLang="en-US" sz="88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95" y="619125"/>
            <a:ext cx="488950" cy="6083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8200" y="2000250"/>
            <a:ext cx="10442575" cy="2680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塞下曲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描写了一个</a:t>
            </a:r>
            <a:r>
              <a:rPr lang="zh-CN" altLang="en-US" sz="3735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735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的夜晚，将军率领</a:t>
            </a:r>
            <a:r>
              <a:rPr lang="zh-CN" altLang="en-US" sz="3735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追击逃敌的情景，充分表现了守边将士的</a:t>
            </a:r>
            <a:r>
              <a:rPr lang="zh-CN" altLang="en-US" sz="3735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热情和</a:t>
            </a:r>
            <a:r>
              <a:rPr lang="zh-CN" altLang="en-US" sz="3735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的精神。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5407660" y="2000250"/>
            <a:ext cx="4512945" cy="95504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月黑  雁飞高</a:t>
            </a:r>
            <a:endParaRPr lang="ko-KR" altLang="en-US" sz="37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1853565" y="2863215"/>
            <a:ext cx="2506345" cy="95440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轻骑兵</a:t>
            </a:r>
            <a:endParaRPr lang="ko-KR" altLang="en-US" sz="37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2723515" y="3607435"/>
            <a:ext cx="6826250" cy="95440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爱国        大无畏</a:t>
            </a:r>
            <a:endParaRPr lang="ko-KR" altLang="en-US" sz="37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722313"/>
            <a:ext cx="30988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952464" y="571480"/>
            <a:ext cx="2959173" cy="7480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11" y="638771"/>
            <a:ext cx="489147" cy="60845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161540" y="2599690"/>
            <a:ext cx="839470" cy="1790065"/>
          </a:xfrm>
          <a:prstGeom prst="rect">
            <a:avLst/>
          </a:prstGeom>
          <a:noFill/>
          <a:effectLst/>
        </p:spPr>
        <p:txBody>
          <a:bodyPr vert="eaVert" wrap="square" lIns="91440" tIns="45720" rIns="91440" bIns="45720" rtlCol="0">
            <a:spAutoFit/>
          </a:bodyPr>
          <a:lstStyle/>
          <a:p>
            <a:pPr algn="l"/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塞下曲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351015" y="1925101"/>
            <a:ext cx="4649909" cy="1905013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环境：夜黑      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  <a:p>
            <a:pPr algn="l"/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  <a:p>
            <a:pPr algn="l"/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事由：逃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20873" y="2837453"/>
            <a:ext cx="3163723" cy="14046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 anchor="t">
            <a:spAutoFit/>
          </a:bodyPr>
          <a:lstStyle/>
          <a:p>
            <a:pPr algn="ctr"/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爱国热情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大无畏精神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388349" y="4389265"/>
            <a:ext cx="4572032" cy="767927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过程：逐   满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双大括号 4"/>
          <p:cNvSpPr/>
          <p:nvPr/>
        </p:nvSpPr>
        <p:spPr>
          <a:xfrm>
            <a:off x="3058273" y="2046896"/>
            <a:ext cx="4669908" cy="2976331"/>
          </a:xfrm>
          <a:prstGeom prst="bracePair">
            <a:avLst>
              <a:gd name="adj" fmla="val 5732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32535" y="1739265"/>
            <a:ext cx="994664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8800" b="1">
                <a:ln w="50800" cmpd="dbl">
                  <a:gradFill>
                    <a:gsLst>
                      <a:gs pos="0">
                        <a:srgbClr val="BDD7EE"/>
                      </a:gs>
                      <a:gs pos="14000">
                        <a:srgbClr val="3F7099"/>
                      </a:gs>
                      <a:gs pos="43000">
                        <a:srgbClr val="A0C5E6"/>
                      </a:gs>
                      <a:gs pos="81000">
                        <a:srgbClr val="3E3B37">
                          <a:alpha val="56000"/>
                        </a:srgbClr>
                      </a:gs>
                      <a:gs pos="27000">
                        <a:srgbClr val="7C9EBE"/>
                      </a:gs>
                      <a:gs pos="68000">
                        <a:srgbClr val="2E75B6"/>
                      </a:gs>
                      <a:gs pos="55000">
                        <a:srgbClr val="354254">
                          <a:alpha val="60000"/>
                        </a:srgbClr>
                      </a:gs>
                    </a:gsLst>
                    <a:lin ang="5400000" scaled="1"/>
                  </a:gradFill>
                  <a:prstDash val="solid"/>
                </a:ln>
                <a:solidFill>
                  <a:srgbClr val="FF0000"/>
                </a:solidFill>
                <a:effectLst>
                  <a:glow rad="76200">
                    <a:srgbClr val="9BD1FF">
                      <a:alpha val="33000"/>
                    </a:srgbClr>
                  </a:glow>
                </a:effectLst>
                <a:sym typeface="+mn-ea"/>
              </a:rPr>
              <a:t>谢谢同学们的聆听</a:t>
            </a:r>
            <a:endParaRPr lang="zh-CN" altLang="en-US" sz="88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93" y="618915"/>
            <a:ext cx="489147" cy="60845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47" y="619761"/>
            <a:ext cx="489147" cy="6084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>
            <a:lum/>
          </a:blip>
          <a:srcRect l="1070"/>
          <a:stretch>
            <a:fillRect/>
          </a:stretch>
        </p:blipFill>
        <p:spPr bwMode="auto">
          <a:xfrm>
            <a:off x="0" y="-19051"/>
            <a:ext cx="12327467" cy="689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48"/>
          <p:cNvSpPr txBox="1"/>
          <p:nvPr/>
        </p:nvSpPr>
        <p:spPr>
          <a:xfrm>
            <a:off x="1026795" y="585470"/>
            <a:ext cx="11127105" cy="3230245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塞下曲</a:t>
            </a:r>
            <a:endParaRPr lang="zh-CN" altLang="en-US" sz="9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/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       【唐】卢纶</a:t>
            </a:r>
            <a:endParaRPr lang="zh-CN" altLang="en-US" sz="66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wedge/>
      </p:transition>
    </mc:Choice>
    <mc:Fallback>
      <p:transition>
        <p:wedg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91635" y="1667510"/>
            <a:ext cx="7112635" cy="4528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265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卢纶</a:t>
            </a:r>
            <a:r>
              <a:rPr lang="zh-CN" altLang="en-US" sz="4265" b="1" dirty="0">
                <a:latin typeface="+mn-ea"/>
                <a:cs typeface="楷体" panose="02010609060101010101" pitchFamily="49" charset="-122"/>
              </a:rPr>
              <a:t>，（</a:t>
            </a:r>
            <a:r>
              <a:rPr lang="en-US" altLang="zh-CN" sz="3735" b="1" dirty="0">
                <a:latin typeface="+mn-ea"/>
                <a:cs typeface="楷体" panose="02010609060101010101" pitchFamily="49" charset="-122"/>
              </a:rPr>
              <a:t>739</a:t>
            </a:r>
            <a:r>
              <a:rPr lang="zh-CN" altLang="en-US" sz="3735" b="1" dirty="0">
                <a:latin typeface="+mn-ea"/>
                <a:cs typeface="楷体" panose="02010609060101010101" pitchFamily="49" charset="-122"/>
              </a:rPr>
              <a:t>年</a:t>
            </a:r>
            <a:r>
              <a:rPr lang="en-US" altLang="zh-CN" sz="3735" b="1" dirty="0">
                <a:latin typeface="+mn-ea"/>
                <a:cs typeface="楷体" panose="02010609060101010101" pitchFamily="49" charset="-122"/>
              </a:rPr>
              <a:t>—799</a:t>
            </a:r>
            <a:r>
              <a:rPr lang="zh-CN" altLang="en-US" sz="3735" b="1" dirty="0">
                <a:latin typeface="+mn-ea"/>
                <a:cs typeface="楷体" panose="02010609060101010101" pitchFamily="49" charset="-122"/>
              </a:rPr>
              <a:t>年），字允言，河中蒲州（今山西永济县）人。唐代诗人，大历十才子之一。</a:t>
            </a:r>
            <a:endParaRPr lang="en-US" altLang="zh-CN" sz="3735" b="1" dirty="0">
              <a:latin typeface="+mn-ea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b="1" dirty="0">
                <a:latin typeface="+mn-ea"/>
                <a:cs typeface="楷体" panose="02010609060101010101" pitchFamily="49" charset="-122"/>
              </a:rPr>
              <a:t>    </a:t>
            </a:r>
            <a:r>
              <a:rPr lang="zh-CN" altLang="en-US" sz="3735" b="1" dirty="0">
                <a:solidFill>
                  <a:srgbClr val="7030A0"/>
                </a:solidFill>
                <a:latin typeface="+mn-ea"/>
                <a:cs typeface="楷体" panose="02010609060101010101" pitchFamily="49" charset="-122"/>
              </a:rPr>
              <a:t>著作：</a:t>
            </a:r>
            <a:r>
              <a:rPr lang="en-US" altLang="zh-CN" sz="3735" b="1" dirty="0">
                <a:latin typeface="+mn-ea"/>
                <a:cs typeface="楷体" panose="02010609060101010101" pitchFamily="49" charset="-122"/>
              </a:rPr>
              <a:t>《</a:t>
            </a:r>
            <a:r>
              <a:rPr lang="zh-CN" altLang="en-US" sz="3735" b="1" dirty="0">
                <a:latin typeface="+mn-ea"/>
                <a:cs typeface="楷体" panose="02010609060101010101" pitchFamily="49" charset="-122"/>
              </a:rPr>
              <a:t>卢户部诗集</a:t>
            </a:r>
            <a:r>
              <a:rPr lang="en-US" altLang="zh-CN" sz="3735" b="1" dirty="0">
                <a:latin typeface="+mn-ea"/>
                <a:cs typeface="楷体" panose="02010609060101010101" pitchFamily="49" charset="-122"/>
              </a:rPr>
              <a:t>》</a:t>
            </a:r>
            <a:r>
              <a:rPr lang="zh-CN" altLang="en-US" sz="3735" b="1" dirty="0">
                <a:latin typeface="+mn-ea"/>
                <a:cs typeface="楷体" panose="02010609060101010101" pitchFamily="49" charset="-122"/>
              </a:rPr>
              <a:t>。</a:t>
            </a:r>
            <a:r>
              <a:rPr lang="en-US" sz="3735" b="1" dirty="0">
                <a:latin typeface="+mn-ea"/>
                <a:cs typeface="楷体" panose="02010609060101010101" pitchFamily="49" charset="-122"/>
              </a:rPr>
              <a:t>  </a:t>
            </a:r>
            <a:endParaRPr sz="3735" b="1" dirty="0">
              <a:latin typeface="+mn-ea"/>
              <a:cs typeface="楷体" panose="02010609060101010101" pitchFamily="49" charset="-122"/>
            </a:endParaRPr>
          </a:p>
        </p:txBody>
      </p:sp>
      <p:pic>
        <p:nvPicPr>
          <p:cNvPr id="55298" name="Picture 2" descr="https://timgsa.baidu.com/timg?image&amp;quality=80&amp;size=b9999_10000&amp;sec=1564665425878&amp;di=ccdaf488a38431625e78072fb6dde726&amp;imgtype=0&amp;src=http%3A%2F%2Fa1.att.hudong.com%2F72%2F49%2F0130000026040112262149050331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1963" y="1238235"/>
            <a:ext cx="3429024" cy="4340537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762000" y="1976120"/>
            <a:ext cx="10758170" cy="38690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339975" y="352425"/>
            <a:ext cx="760222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知诗人</a:t>
            </a:r>
            <a:endParaRPr lang="zh-CN" altLang="en-US" sz="8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457" t="9468" r="4432" b="10868"/>
          <a:stretch>
            <a:fillRect/>
          </a:stretch>
        </p:blipFill>
        <p:spPr>
          <a:xfrm>
            <a:off x="6372013" y="581660"/>
            <a:ext cx="5086773" cy="5738707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6592147" y="931333"/>
            <a:ext cx="4856480" cy="4923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塞下曲</a:t>
            </a:r>
            <a:endParaRPr lang="en-US" altLang="zh-CN" sz="3735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40000"/>
              </a:lnSpc>
            </a:pPr>
            <a:r>
              <a:rPr lang="en-US" altLang="zh-CN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[</a:t>
            </a: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唐</a:t>
            </a:r>
            <a:r>
              <a:rPr lang="en-US" altLang="zh-CN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]</a:t>
            </a: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卢纶</a:t>
            </a:r>
            <a:endParaRPr lang="zh-CN" altLang="en-US" sz="3735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月黑</a:t>
            </a:r>
            <a:r>
              <a:rPr lang="en-US" altLang="zh-CN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雁</a:t>
            </a:r>
            <a:r>
              <a:rPr lang="en-US" altLang="zh-CN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飞高，</a:t>
            </a:r>
            <a:endParaRPr lang="en-US" altLang="zh-CN" sz="3735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单于</a:t>
            </a:r>
            <a:r>
              <a:rPr lang="en-US" altLang="zh-CN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夜</a:t>
            </a:r>
            <a:r>
              <a:rPr lang="en-US" altLang="zh-CN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遁逃。</a:t>
            </a:r>
            <a:endParaRPr lang="en-US" altLang="zh-CN" sz="3735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欲将</a:t>
            </a:r>
            <a:r>
              <a:rPr lang="en-US" altLang="zh-CN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轻骑</a:t>
            </a:r>
            <a:r>
              <a:rPr lang="en-US" altLang="zh-CN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逐，</a:t>
            </a:r>
            <a:endParaRPr lang="en-US" altLang="zh-CN" sz="3735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大雪</a:t>
            </a:r>
            <a:r>
              <a:rPr lang="en-US" altLang="zh-CN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满</a:t>
            </a:r>
            <a:r>
              <a:rPr lang="en-US" altLang="zh-CN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73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弓刀。</a:t>
            </a:r>
            <a:endParaRPr sz="3735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442807" y="1580727"/>
            <a:ext cx="5233247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读古诗，把不认识的字多读几遍。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49" y="4555395"/>
            <a:ext cx="1134591" cy="929468"/>
          </a:xfrm>
          <a:prstGeom prst="rect">
            <a:avLst/>
          </a:prstGeom>
        </p:spPr>
      </p:pic>
      <p:sp>
        <p:nvSpPr>
          <p:cNvPr id="17" name="文本框 10"/>
          <p:cNvSpPr txBox="1"/>
          <p:nvPr/>
        </p:nvSpPr>
        <p:spPr>
          <a:xfrm>
            <a:off x="1139825" y="4081145"/>
            <a:ext cx="6233795" cy="624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6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“单”在这里读</a:t>
            </a:r>
            <a:r>
              <a:rPr lang="en-US" altLang="zh-CN" sz="3465" b="1" dirty="0" err="1">
                <a:solidFill>
                  <a:srgbClr val="0000FF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chán</a:t>
            </a:r>
            <a:r>
              <a:rPr lang="zh-CN" altLang="en-US" sz="346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465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1461" y="2955787"/>
            <a:ext cx="818819" cy="1080135"/>
            <a:chOff x="912943" y="1201103"/>
            <a:chExt cx="614114" cy="810101"/>
          </a:xfrm>
        </p:grpSpPr>
        <p:sp>
          <p:nvSpPr>
            <p:cNvPr id="3" name="椭圆 2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sz="546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单</a:t>
              </a:r>
              <a:endParaRPr lang="zh-CN" altLang="en-US" sz="54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079776" y="1988840"/>
            <a:ext cx="1323975" cy="66611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735" b="1" dirty="0" err="1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chán</a:t>
            </a:r>
            <a:endParaRPr lang="zh-CN" altLang="en-US" sz="3735" b="1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9568" y="4010289"/>
            <a:ext cx="10436860" cy="6661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紫丁香不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独开放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而是几十朵紧簇在一起开放。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03816" y="701676"/>
            <a:ext cx="547441" cy="503555"/>
            <a:chOff x="631825" y="5181600"/>
            <a:chExt cx="1554163" cy="1552575"/>
          </a:xfrm>
        </p:grpSpPr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0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1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3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6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7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8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9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550623" y="575945"/>
            <a:ext cx="2086247" cy="74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33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72999" y="3534036"/>
            <a:ext cx="1408240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en-US" sz="3735" dirty="0" err="1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d</a:t>
            </a:r>
            <a:r>
              <a:rPr lang="en-US" altLang="zh-CN" sz="3735" dirty="0" err="1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ā</a:t>
            </a:r>
            <a:r>
              <a:rPr lang="en-US" altLang="en-US" sz="3735" dirty="0" err="1">
                <a:solidFill>
                  <a:srgbClr val="FF0000"/>
                </a:solidFill>
                <a:latin typeface="汉语拼音" panose="020B0604020202020204" pitchFamily="34" charset="0"/>
                <a:ea typeface="GB Pinyinok-B" pitchFamily="2" charset="-122"/>
                <a:cs typeface="汉语拼音" panose="020B0604020202020204" pitchFamily="34" charset="0"/>
              </a:rPr>
              <a:t>n</a:t>
            </a:r>
            <a:endParaRPr lang="en-US" altLang="en-US" sz="3735" dirty="0">
              <a:solidFill>
                <a:srgbClr val="FF0000"/>
              </a:solidFill>
              <a:latin typeface="汉语拼音" panose="020B0604020202020204" pitchFamily="34" charset="0"/>
              <a:ea typeface="GB Pinyinok-B" pitchFamily="2" charset="-122"/>
              <a:cs typeface="汉语拼音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75283" y="2560344"/>
            <a:ext cx="5905500" cy="6661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月黑雁飞高，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于夜遁逃。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98170" y="659559"/>
            <a:ext cx="1634490" cy="641009"/>
            <a:chOff x="448494" y="566836"/>
            <a:chExt cx="1225867" cy="346522"/>
          </a:xfrm>
        </p:grpSpPr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>
              <a:off x="505168" y="571410"/>
              <a:ext cx="1169193" cy="315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  <a:endPara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547664" y="566836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50" name="矩形 49"/>
            <p:cNvSpPr/>
            <p:nvPr/>
          </p:nvSpPr>
          <p:spPr>
            <a:xfrm flipH="1">
              <a:off x="448494" y="589508"/>
              <a:ext cx="57150" cy="32385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4002583" y="2337647"/>
            <a:ext cx="1372217" cy="1447541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" name="文本框 19"/>
          <p:cNvSpPr txBox="1"/>
          <p:nvPr/>
        </p:nvSpPr>
        <p:spPr>
          <a:xfrm>
            <a:off x="4002583" y="1480391"/>
            <a:ext cx="1525687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en-US" sz="4000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  <a:sym typeface="+mn-ea"/>
              </a:rPr>
              <a:t>y</a:t>
            </a:r>
            <a:r>
              <a:rPr lang="en-US" altLang="zh-CN" sz="4000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  <a:sym typeface="+mn-ea"/>
              </a:rPr>
              <a:t>à</a:t>
            </a:r>
            <a:r>
              <a:rPr lang="en-US" altLang="en-US" sz="4000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  <a:sym typeface="+mn-ea"/>
              </a:rPr>
              <a:t>n</a:t>
            </a:r>
            <a:endParaRPr lang="en-US" altLang="en-US" sz="4000" dirty="0"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4010341" y="2264971"/>
            <a:ext cx="1374987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雁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846892" y="741481"/>
            <a:ext cx="446845" cy="62978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67681" y="763984"/>
            <a:ext cx="1545655" cy="583565"/>
            <a:chOff x="467544" y="1510576"/>
            <a:chExt cx="1159241" cy="437674"/>
          </a:xfrm>
        </p:grpSpPr>
        <p:sp>
          <p:nvSpPr>
            <p:cNvPr id="18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7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  <a:endPara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54766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46754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sp>
        <p:nvSpPr>
          <p:cNvPr id="21" name="线形标注 2 20"/>
          <p:cNvSpPr/>
          <p:nvPr/>
        </p:nvSpPr>
        <p:spPr bwMode="auto">
          <a:xfrm>
            <a:off x="1295467" y="4476469"/>
            <a:ext cx="2979680" cy="776733"/>
          </a:xfrm>
          <a:prstGeom prst="borderCallout1">
            <a:avLst>
              <a:gd name="adj1" fmla="val -1182"/>
              <a:gd name="adj2" fmla="val 49471"/>
              <a:gd name="adj3" fmla="val -101770"/>
              <a:gd name="adj4" fmla="val 89614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735" b="1" dirty="0">
                <a:solidFill>
                  <a:srgbClr val="FF0000"/>
                </a:solidFill>
                <a:latin typeface="+mj-ea"/>
                <a:ea typeface="+mj-ea"/>
              </a:rPr>
              <a:t>半包围结构</a:t>
            </a:r>
            <a:endParaRPr lang="zh-CN" altLang="en-US" sz="3735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2" name="线形标注 2 21"/>
          <p:cNvSpPr/>
          <p:nvPr/>
        </p:nvSpPr>
        <p:spPr>
          <a:xfrm>
            <a:off x="6384032" y="1481028"/>
            <a:ext cx="3168352" cy="762005"/>
          </a:xfrm>
          <a:prstGeom prst="borderCallout2">
            <a:avLst>
              <a:gd name="adj1" fmla="val 52778"/>
              <a:gd name="adj2" fmla="val -1123"/>
              <a:gd name="adj3" fmla="val 145062"/>
              <a:gd name="adj4" fmla="val -26923"/>
              <a:gd name="adj5" fmla="val 215223"/>
              <a:gd name="adj6" fmla="val -46970"/>
            </a:avLst>
          </a:prstGeom>
          <a:solidFill>
            <a:schemeClr val="accent3">
              <a:lumMod val="20000"/>
              <a:lumOff val="80000"/>
            </a:schemeClr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</a:rPr>
              <a:t>这部分有四横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8021" y="2660915"/>
            <a:ext cx="3938899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1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2"/>
          <p:cNvSpPr>
            <a:spLocks noChangeArrowheads="1"/>
          </p:cNvSpPr>
          <p:nvPr/>
        </p:nvSpPr>
        <p:spPr bwMode="gray">
          <a:xfrm>
            <a:off x="440690" y="3268980"/>
            <a:ext cx="11260455" cy="1870710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塞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是边界的意思，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塞下曲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是唐代边塞的一种军歌。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这类作品多是描写边境风光和战争生活。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22650" y="1394222"/>
            <a:ext cx="8231293" cy="10769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4265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如何理解题目 《塞下曲》</a:t>
            </a:r>
            <a:r>
              <a:rPr lang="en-US" altLang="zh-CN" sz="4265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4265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24" y="878007"/>
            <a:ext cx="1472052" cy="21095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85010" y="194310"/>
            <a:ext cx="29260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</a:rPr>
              <a:t>解诗题</a:t>
            </a:r>
            <a:endParaRPr lang="zh-CN" altLang="en-US" sz="72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3020187" y="2372883"/>
            <a:ext cx="7396293" cy="1799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读古诗前两句，说说诗句的意思。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193" y="2343081"/>
            <a:ext cx="1472052" cy="2109555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03910" y="548640"/>
            <a:ext cx="3220720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明诗意</a:t>
            </a:r>
            <a:endParaRPr lang="zh-CN" altLang="en-US" sz="66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25" y="618915"/>
            <a:ext cx="489148" cy="6084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807845" y="1419225"/>
            <a:ext cx="82505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月黑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雁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飞高，单于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夜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遁逃。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9548" y="1419361"/>
            <a:ext cx="1143008" cy="6667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线形标注 1 10"/>
          <p:cNvSpPr/>
          <p:nvPr/>
        </p:nvSpPr>
        <p:spPr>
          <a:xfrm>
            <a:off x="1583690" y="2616835"/>
            <a:ext cx="2225040" cy="663575"/>
          </a:xfrm>
          <a:prstGeom prst="borderCallout1">
            <a:avLst>
              <a:gd name="adj1" fmla="val -6958"/>
              <a:gd name="adj2" fmla="val 38444"/>
              <a:gd name="adj3" fmla="val -48058"/>
              <a:gd name="adj4" fmla="val 33711"/>
            </a:avLst>
          </a:prstGeom>
          <a:solidFill>
            <a:schemeClr val="accent6">
              <a:lumMod val="20000"/>
              <a:lumOff val="80000"/>
            </a:schemeClr>
          </a:soli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没有月光</a:t>
            </a:r>
            <a:endParaRPr lang="zh-CN" altLang="en-US" sz="37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5865" y="1419225"/>
            <a:ext cx="1143000" cy="7016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线形标注 1 13"/>
          <p:cNvSpPr/>
          <p:nvPr/>
        </p:nvSpPr>
        <p:spPr>
          <a:xfrm>
            <a:off x="6078855" y="2617470"/>
            <a:ext cx="2225040" cy="662940"/>
          </a:xfrm>
          <a:prstGeom prst="borderCallout1">
            <a:avLst>
              <a:gd name="adj1" fmla="val -6958"/>
              <a:gd name="adj2" fmla="val 38444"/>
              <a:gd name="adj3" fmla="val -48058"/>
              <a:gd name="adj4" fmla="val 33711"/>
            </a:avLst>
          </a:prstGeom>
          <a:solidFill>
            <a:schemeClr val="accent6">
              <a:lumMod val="20000"/>
              <a:lumOff val="80000"/>
            </a:schemeClr>
          </a:soli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贵族首领</a:t>
            </a:r>
            <a:endParaRPr lang="zh-CN" altLang="en-US" sz="37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96773" y="1454400"/>
            <a:ext cx="1143008" cy="6667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线形标注 1 17"/>
          <p:cNvSpPr/>
          <p:nvPr/>
        </p:nvSpPr>
        <p:spPr>
          <a:xfrm>
            <a:off x="8575040" y="2617470"/>
            <a:ext cx="1264920" cy="662940"/>
          </a:xfrm>
          <a:prstGeom prst="borderCallout1">
            <a:avLst>
              <a:gd name="adj1" fmla="val -6958"/>
              <a:gd name="adj2" fmla="val 38444"/>
              <a:gd name="adj3" fmla="val -48058"/>
              <a:gd name="adj4" fmla="val 33711"/>
            </a:avLst>
          </a:prstGeom>
          <a:solidFill>
            <a:schemeClr val="accent6">
              <a:lumMod val="20000"/>
              <a:lumOff val="80000"/>
            </a:schemeClr>
          </a:soli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逃走</a:t>
            </a:r>
            <a:endParaRPr lang="zh-CN" altLang="en-US" sz="37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5"/>
          <p:cNvSpPr txBox="1"/>
          <p:nvPr/>
        </p:nvSpPr>
        <p:spPr>
          <a:xfrm>
            <a:off x="911225" y="3649345"/>
            <a:ext cx="10205720" cy="1241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735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735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诗意：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没有月光的夜晚，雁群飞得很高，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单于趁黑夜悄悄地逃跑。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7745" y="4931410"/>
            <a:ext cx="9889490" cy="1241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+mn-ea"/>
              </a:rPr>
              <a:t>    从这两句诗中不难看出，单于的溃败与逃跑时的狼狈，可见他们已经全线崩溃。</a:t>
            </a:r>
            <a:endParaRPr lang="zh-CN" altLang="en-US" sz="3735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4" grpId="0" bldLvl="0" animBg="1"/>
      <p:bldP spid="17" grpId="0" bldLvl="0" animBg="1"/>
      <p:bldP spid="18" grpId="0" bldLvl="0" animBg="1"/>
      <p:bldP spid="19" grpId="0"/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SLIDE_MODEL_TYPE" val="cover"/>
</p:tagLst>
</file>

<file path=ppt/tags/tag63.xml><?xml version="1.0" encoding="utf-8"?>
<p:tagLst xmlns:p="http://schemas.openxmlformats.org/presentationml/2006/main">
  <p:tag name="KSO_WM_SLIDE_MODEL_TYPE" val="cover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976</Words>
  <Application>WPS 演示</Application>
  <PresentationFormat>宽屏</PresentationFormat>
  <Paragraphs>137</Paragraphs>
  <Slides>18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楷体</vt:lpstr>
      <vt:lpstr>黑体</vt:lpstr>
      <vt:lpstr>Times New Roman</vt:lpstr>
      <vt:lpstr>汉语拼音</vt:lpstr>
      <vt:lpstr>Segoe Print</vt:lpstr>
      <vt:lpstr>GB Pinyinok-B</vt:lpstr>
      <vt:lpstr>幼圆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Pages>19</Page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6</cp:revision>
  <dcterms:created xsi:type="dcterms:W3CDTF">2020-08-23T03:00:00Z</dcterms:created>
  <dcterms:modified xsi:type="dcterms:W3CDTF">2021-10-24T10:01:47Z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AB76FEE315ED472F984D5243186FAED4</vt:lpwstr>
  </property>
</Properties>
</file>