
<file path=[Content_Types].xml><?xml version="1.0" encoding="utf-8"?>
<Types xmlns="http://schemas.openxmlformats.org/package/2006/content-types">
  <Default Extension="jpeg" ContentType="image/jpeg"/>
  <Default Extension="JPG" ContentType="image/.jpg"/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432" r:id="rId3"/>
    <p:sldId id="420" r:id="rId4"/>
    <p:sldId id="468" r:id="rId5"/>
    <p:sldId id="399" r:id="rId6"/>
    <p:sldId id="404" r:id="rId8"/>
    <p:sldId id="405" r:id="rId9"/>
    <p:sldId id="412" r:id="rId10"/>
    <p:sldId id="447" r:id="rId11"/>
  </p:sldIdLst>
  <p:sldSz cx="12192000" cy="6858000"/>
  <p:notesSz cx="6858000" cy="9144000"/>
  <p:custDataLst>
    <p:tags r:id="rId1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w.xkb1.com" initials="w" lastIdx="0" clrIdx="0"/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7" d="100"/>
          <a:sy n="87" d="100"/>
        </p:scale>
        <p:origin x="24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gs" Target="tags/tag2.xml"/><Relationship Id="rId15" Type="http://schemas.openxmlformats.org/officeDocument/2006/relationships/commentAuthors" Target="commentAuthors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657" y="1143000"/>
            <a:ext cx="5486686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44" y="6356350"/>
            <a:ext cx="2743343" cy="365125"/>
          </a:xfrm>
        </p:spPr>
        <p:txBody>
          <a:bodyPr/>
          <a:lstStyle/>
          <a:p>
            <a:fld id="{27488ED1-95B7-44CE-A12E-9AE24D363BC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810" y="6356350"/>
            <a:ext cx="4115014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1048" y="6356350"/>
            <a:ext cx="2743343" cy="365125"/>
          </a:xfrm>
        </p:spPr>
        <p:txBody>
          <a:bodyPr/>
          <a:lstStyle/>
          <a:p>
            <a:fld id="{93CAEF5B-32AE-4564-9C2B-25E12F42EC3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tiff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523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243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63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83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83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103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823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2.xml"/><Relationship Id="rId3" Type="http://schemas.openxmlformats.org/officeDocument/2006/relationships/tags" Target="../tags/tag1.xml"/><Relationship Id="rId2" Type="http://schemas.openxmlformats.org/officeDocument/2006/relationships/image" Target="../media/image4.png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945005" y="1711960"/>
            <a:ext cx="7339330" cy="2245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8000">
                <a:latin typeface="楷体" panose="02010609060101010101" pitchFamily="49" charset="-122"/>
                <a:ea typeface="楷体" panose="02010609060101010101" pitchFamily="49" charset="-122"/>
              </a:rPr>
              <a:t>墨 梅</a:t>
            </a:r>
            <a:r>
              <a:rPr lang="en-US" altLang="zh-CN" sz="800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endParaRPr lang="en-US" altLang="zh-CN" sz="80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r"/>
            <a:r>
              <a:rPr lang="zh-CN" altLang="en-US" sz="6000">
                <a:latin typeface="楷体" panose="02010609060101010101" pitchFamily="49" charset="-122"/>
                <a:ea typeface="楷体" panose="02010609060101010101" pitchFamily="49" charset="-122"/>
              </a:rPr>
              <a:t>元</a:t>
            </a:r>
            <a:r>
              <a:rPr lang="en-US" altLang="zh-CN" sz="6000">
                <a:latin typeface="楷体" panose="02010609060101010101" pitchFamily="49" charset="-122"/>
                <a:ea typeface="楷体" panose="02010609060101010101" pitchFamily="49" charset="-122"/>
              </a:rPr>
              <a:t>·</a:t>
            </a:r>
            <a:r>
              <a:rPr lang="zh-CN" altLang="en-US" sz="6000">
                <a:latin typeface="楷体" panose="02010609060101010101" pitchFamily="49" charset="-122"/>
                <a:ea typeface="楷体" panose="02010609060101010101" pitchFamily="49" charset="-122"/>
              </a:rPr>
              <a:t>王冕</a:t>
            </a:r>
            <a:endParaRPr lang="zh-CN" altLang="en-US" sz="6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365500" y="5700395"/>
            <a:ext cx="7430770" cy="7067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40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  <a:sym typeface="+mn-ea"/>
              </a:rPr>
              <a:t>志丹县城关小学               刘丹</a:t>
            </a:r>
            <a:endParaRPr lang="zh-CN" altLang="en-US" sz="4000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  <a:cs typeface="+mn-ea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fccbbde8581e484d8d9385d7c99ff6d4"/>
          <p:cNvPicPr>
            <a:picLocks noChangeAspect="1"/>
          </p:cNvPicPr>
          <p:nvPr/>
        </p:nvPicPr>
        <p:blipFill>
          <a:blip r:embed="rId1"/>
          <a:srcRect l="51281" r="393" b="81660"/>
          <a:stretch>
            <a:fillRect/>
          </a:stretch>
        </p:blipFill>
        <p:spPr>
          <a:xfrm>
            <a:off x="6047740" y="266065"/>
            <a:ext cx="6144260" cy="341058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411480" y="1620520"/>
            <a:ext cx="8648700" cy="17710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30000"/>
              </a:lnSpc>
            </a:pPr>
            <a:r>
              <a:rPr lang="en-US" altLang="zh-CN" sz="42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r>
              <a:rPr lang="en-US" altLang="zh-CN" sz="4200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“</a:t>
            </a:r>
            <a:r>
              <a:rPr lang="zh-CN" altLang="en-US" sz="4200" b="1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墨梅</a:t>
            </a:r>
            <a:r>
              <a:rPr lang="en-US" altLang="zh-CN" sz="4200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”</a:t>
            </a:r>
            <a:r>
              <a:rPr lang="zh-CN" altLang="en-US" sz="4200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是什么意思？你知道这是一首什么题材的诗吗？</a:t>
            </a:r>
            <a:endParaRPr lang="zh-CN" altLang="en-US" sz="4200" b="1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77900" y="4193540"/>
            <a:ext cx="9340850" cy="14452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4400" b="1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4400" b="1">
                <a:latin typeface="楷体" panose="02010609060101010101" pitchFamily="49" charset="-122"/>
                <a:ea typeface="楷体" panose="02010609060101010101" pitchFamily="49" charset="-122"/>
              </a:rPr>
              <a:t>诗人王冕为自己画的一幅墨梅题的诗。墨梅就是</a:t>
            </a:r>
            <a:r>
              <a:rPr lang="zh-CN" altLang="en-US" sz="4400" b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用水墨画成的梅花。</a:t>
            </a:r>
            <a:endParaRPr lang="zh-CN" altLang="en-US" sz="4400" b="1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94385" y="5060315"/>
            <a:ext cx="6714490" cy="970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30000"/>
              </a:lnSpc>
            </a:pPr>
            <a:endParaRPr lang="zh-CN" altLang="en-US" sz="4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fccbbde8581e484d8d9385d7c99ff6d4"/>
          <p:cNvPicPr>
            <a:picLocks noChangeAspect="1"/>
          </p:cNvPicPr>
          <p:nvPr/>
        </p:nvPicPr>
        <p:blipFill>
          <a:blip r:embed="rId1"/>
          <a:srcRect l="51281" r="393" b="81660"/>
          <a:stretch>
            <a:fillRect/>
          </a:stretch>
        </p:blipFill>
        <p:spPr>
          <a:xfrm>
            <a:off x="5267325" y="158750"/>
            <a:ext cx="6771005" cy="341058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1275080" y="1793240"/>
            <a:ext cx="10199370" cy="39306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6000" b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墨 梅</a:t>
            </a:r>
            <a:endParaRPr lang="en-US" altLang="zh-CN" sz="4400" b="1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44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［元］王 冕</a:t>
            </a:r>
            <a:endParaRPr lang="zh-CN" altLang="en-US" sz="4400" b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44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我家</a:t>
            </a:r>
            <a:r>
              <a:rPr lang="zh-CN" altLang="en-US" sz="4400" b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/</a:t>
            </a:r>
            <a:r>
              <a:rPr lang="zh-CN" altLang="en-US" sz="44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洗砚</a:t>
            </a:r>
            <a:r>
              <a:rPr lang="zh-CN" altLang="en-US" sz="4400" b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/</a:t>
            </a:r>
            <a:r>
              <a:rPr lang="zh-CN" altLang="en-US" sz="44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池头树，朵朵</a:t>
            </a:r>
            <a:r>
              <a:rPr lang="zh-CN" altLang="en-US" sz="4400" b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/</a:t>
            </a:r>
            <a:r>
              <a:rPr lang="zh-CN" altLang="en-US" sz="44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花开</a:t>
            </a:r>
            <a:r>
              <a:rPr lang="zh-CN" altLang="en-US" sz="4400" b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44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淡墨痕。</a:t>
            </a:r>
            <a:endParaRPr lang="zh-CN" altLang="en-US" sz="4400" b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44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不要</a:t>
            </a:r>
            <a:r>
              <a:rPr lang="zh-CN" altLang="en-US" sz="4400" b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/</a:t>
            </a:r>
            <a:r>
              <a:rPr lang="zh-CN" altLang="en-US" sz="44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人夸</a:t>
            </a:r>
            <a:r>
              <a:rPr lang="zh-CN" altLang="en-US" sz="4400" b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44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好颜色，只留</a:t>
            </a:r>
            <a:r>
              <a:rPr lang="zh-CN" altLang="en-US" sz="4400" b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/</a:t>
            </a:r>
            <a:r>
              <a:rPr lang="zh-CN" altLang="en-US" sz="44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清气</a:t>
            </a:r>
            <a:r>
              <a:rPr lang="zh-CN" altLang="en-US" sz="4400" b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44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满乾坤。</a:t>
            </a:r>
            <a:endParaRPr lang="zh-CN" altLang="en-US" sz="4400" b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云形标注 2"/>
          <p:cNvSpPr/>
          <p:nvPr/>
        </p:nvSpPr>
        <p:spPr>
          <a:xfrm>
            <a:off x="769620" y="770890"/>
            <a:ext cx="4497705" cy="2535555"/>
          </a:xfrm>
          <a:prstGeom prst="cloudCallout">
            <a:avLst>
              <a:gd name="adj1" fmla="val 20730"/>
              <a:gd name="adj2" fmla="val 90326"/>
            </a:avLst>
          </a:prstGeom>
          <a:solidFill>
            <a:srgbClr val="FDC7F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1274445" y="894715"/>
            <a:ext cx="3649345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>
                <a:solidFill>
                  <a:srgbClr val="EF0F69"/>
                </a:solidFill>
              </a:rPr>
              <a:t>        </a:t>
            </a:r>
            <a:r>
              <a:rPr lang="zh-CN" altLang="en-US" sz="4000" b="1">
                <a:solidFill>
                  <a:schemeClr val="tx1"/>
                </a:solidFill>
              </a:rPr>
              <a:t>尝试借助注释，说一说这首诗的意思。</a:t>
            </a:r>
            <a:endParaRPr lang="zh-CN" altLang="en-US" sz="4000" b="1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椭圆 4"/>
          <p:cNvSpPr/>
          <p:nvPr/>
        </p:nvSpPr>
        <p:spPr>
          <a:xfrm>
            <a:off x="3086100" y="1317625"/>
            <a:ext cx="1511935" cy="595630"/>
          </a:xfrm>
          <a:prstGeom prst="ellipse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416560" y="2291715"/>
            <a:ext cx="11614785" cy="2748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6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&lt;</a:t>
            </a:r>
            <a:r>
              <a: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洗砚池：</a:t>
            </a:r>
            <a:r>
              <a:rPr lang="zh-CN" altLang="en-US" sz="36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传说会稽（今浙江绍兴）蕺山下有晋朝大书法家王羲之的洗砚池。由于经常洗笔砚，池塘的水都染黑了。王冕称他家有洗砚池，意思是自己也向王羲之那样勤奋、自励。</a:t>
            </a:r>
            <a:r>
              <a:rPr lang="en-US" altLang="zh-CN" sz="36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&gt;</a:t>
            </a:r>
            <a:endParaRPr lang="en-US" altLang="zh-CN" sz="36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975360" y="257810"/>
            <a:ext cx="5150485" cy="2033905"/>
          </a:xfrm>
          <a:prstGeom prst="rect">
            <a:avLst/>
          </a:prstGeom>
          <a:solidFill>
            <a:schemeClr val="bg1"/>
          </a:solidFill>
          <a:ln w="57150">
            <a:solidFill>
              <a:schemeClr val="bg2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48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微软雅黑" panose="020B0503020204020204" charset="-122"/>
              </a:rPr>
              <a:t>我家</a:t>
            </a:r>
            <a:r>
              <a:rPr lang="zh-CN" altLang="en-US" sz="4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微软雅黑" panose="020B0503020204020204" charset="-122"/>
              </a:rPr>
              <a:t>洗砚池</a:t>
            </a:r>
            <a:r>
              <a:rPr lang="zh-CN" altLang="en-US" sz="48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微软雅黑" panose="020B0503020204020204" charset="-122"/>
              </a:rPr>
              <a:t>头树，</a:t>
            </a:r>
            <a:endParaRPr lang="zh-CN" altLang="en-US" sz="4800" b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微软雅黑" panose="020B0503020204020204" charset="-122"/>
            </a:endParaRPr>
          </a:p>
          <a:p>
            <a:pPr algn="l"/>
            <a:r>
              <a:rPr lang="zh-CN" altLang="en-US" sz="48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微软雅黑" panose="020B0503020204020204" charset="-122"/>
              </a:rPr>
              <a:t>朵朵花开淡墨痕。</a:t>
            </a:r>
            <a:endParaRPr lang="zh-CN" altLang="en-US" sz="4800" b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16560" y="4747260"/>
            <a:ext cx="11404600" cy="27482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6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&lt;</a:t>
            </a:r>
            <a:r>
              <a:rPr lang="en-US" altLang="zh-CN" sz="3600" b="1">
                <a:gradFill>
                  <a:gsLst>
                    <a:gs pos="0">
                      <a:srgbClr val="FE4444"/>
                    </a:gs>
                    <a:gs pos="100000">
                      <a:srgbClr val="832B2B"/>
                    </a:gs>
                  </a:gsLst>
                  <a:lin scaled="0"/>
                </a:gra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淡墨</a:t>
            </a:r>
            <a:r>
              <a:rPr lang="en-US" altLang="zh-CN" sz="36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:水墨画中将墨色分为几种，如，淡墨、浓墨、焦墨。这里是说那朵朵盛开的梅花，是用淡淡的墨迹点化成的。</a:t>
            </a:r>
            <a:r>
              <a:rPr lang="en-US" altLang="zh-CN" sz="36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&gt;</a:t>
            </a:r>
            <a:endParaRPr lang="en-US" altLang="zh-CN" sz="36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endParaRPr lang="en-US" altLang="zh-CN" sz="36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pic>
        <p:nvPicPr>
          <p:cNvPr id="2" name="图片 1" descr="u=522743536,2656472326&amp;fm=26&amp;gp=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40893" t="11565" b="26012"/>
          <a:stretch>
            <a:fillRect/>
          </a:stretch>
        </p:blipFill>
        <p:spPr>
          <a:xfrm>
            <a:off x="6458585" y="141605"/>
            <a:ext cx="5362575" cy="2317750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10172700" y="11836400"/>
            <a:ext cx="0" cy="0"/>
          </a:xfrm>
          <a:prstGeom prst="rect">
            <a:avLst/>
          </a:prstGeom>
          <a:ln>
            <a:noFill/>
          </a:ln>
        </p:spPr>
      </p:pic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fccbbde8581e484d8d9385d7c99ff6d4"/>
          <p:cNvPicPr>
            <a:picLocks noChangeAspect="1"/>
          </p:cNvPicPr>
          <p:nvPr/>
        </p:nvPicPr>
        <p:blipFill>
          <a:blip r:embed="rId1"/>
          <a:srcRect l="51281" r="393" b="81660"/>
          <a:stretch>
            <a:fillRect/>
          </a:stretch>
        </p:blipFill>
        <p:spPr>
          <a:xfrm>
            <a:off x="5267325" y="158750"/>
            <a:ext cx="6771005" cy="3410585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1069975" y="731520"/>
            <a:ext cx="5285105" cy="2110740"/>
          </a:xfrm>
          <a:prstGeom prst="rect">
            <a:avLst/>
          </a:prstGeom>
          <a:solidFill>
            <a:schemeClr val="bg1"/>
          </a:solidFill>
          <a:ln w="57150">
            <a:solidFill>
              <a:schemeClr val="bg2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48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微软雅黑" panose="020B0503020204020204" charset="-122"/>
              </a:rPr>
              <a:t>不要人夸好颜色，</a:t>
            </a:r>
            <a:endParaRPr lang="zh-CN" altLang="en-US" sz="4800" b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微软雅黑" panose="020B0503020204020204" charset="-122"/>
            </a:endParaRPr>
          </a:p>
          <a:p>
            <a:pPr algn="l"/>
            <a:r>
              <a:rPr lang="zh-CN" altLang="en-US" sz="48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微软雅黑" panose="020B0503020204020204" charset="-122"/>
              </a:rPr>
              <a:t>只留</a:t>
            </a:r>
            <a:r>
              <a:rPr lang="zh-CN" altLang="en-US" sz="4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微软雅黑" panose="020B0503020204020204" charset="-122"/>
              </a:rPr>
              <a:t>清气</a:t>
            </a:r>
            <a:r>
              <a:rPr lang="zh-CN" altLang="en-US" sz="48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微软雅黑" panose="020B0503020204020204" charset="-122"/>
              </a:rPr>
              <a:t>满</a:t>
            </a:r>
            <a:r>
              <a:rPr lang="zh-CN" altLang="en-US" sz="4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微软雅黑" panose="020B0503020204020204" charset="-122"/>
              </a:rPr>
              <a:t>乾坤</a:t>
            </a:r>
            <a:r>
              <a:rPr lang="zh-CN" altLang="en-US" sz="48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微软雅黑" panose="020B0503020204020204" charset="-122"/>
              </a:rPr>
              <a:t>。</a:t>
            </a:r>
            <a:endParaRPr lang="zh-CN" altLang="en-US" sz="4800" b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20115" y="4490720"/>
            <a:ext cx="512953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40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&lt;</a:t>
            </a:r>
            <a:r>
              <a:rPr lang="zh-CN" altLang="en-US" sz="4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乾坤：</a:t>
            </a:r>
            <a:r>
              <a:rPr lang="zh-CN" altLang="en-US" sz="40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天地间。</a:t>
            </a:r>
            <a:r>
              <a:rPr lang="en-US" altLang="zh-CN" sz="40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&gt;</a:t>
            </a:r>
            <a:endParaRPr lang="en-US" altLang="zh-CN" sz="40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19480" y="3130550"/>
            <a:ext cx="11106785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40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&lt;</a:t>
            </a:r>
            <a:r>
              <a:rPr lang="zh-CN" altLang="en-US" sz="4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清气：</a:t>
            </a:r>
            <a:r>
              <a:rPr lang="zh-CN" altLang="en-US" sz="40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清香之气。这里指纯洁的人品，高尚的节操</a:t>
            </a:r>
            <a:r>
              <a:rPr lang="zh-CN" altLang="en-US" sz="4000" b="1">
                <a:solidFill>
                  <a:srgbClr val="000099"/>
                </a:solidFill>
                <a:latin typeface="楷体_GB2312" panose="02010609030101010101" pitchFamily="1" charset="-122"/>
                <a:ea typeface="楷体_GB2312" panose="02010609030101010101" pitchFamily="1" charset="-122"/>
                <a:sym typeface="+mn-ea"/>
              </a:rPr>
              <a:t>。</a:t>
            </a:r>
            <a:r>
              <a:rPr lang="zh-CN" altLang="en-US" sz="4000" b="1">
                <a:latin typeface="楷体_GB2312" panose="02010609030101010101" pitchFamily="1" charset="-122"/>
                <a:ea typeface="楷体_GB2312" panose="02010609030101010101" pitchFamily="1" charset="-122"/>
                <a:sym typeface="+mn-ea"/>
              </a:rPr>
              <a:t> </a:t>
            </a:r>
            <a:r>
              <a:rPr lang="en-US" altLang="zh-CN" sz="40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&gt;</a:t>
            </a:r>
            <a:endParaRPr lang="en-US" altLang="zh-CN" sz="40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fccbbde8581e484d8d9385d7c99ff6d4"/>
          <p:cNvPicPr>
            <a:picLocks noChangeAspect="1"/>
          </p:cNvPicPr>
          <p:nvPr/>
        </p:nvPicPr>
        <p:blipFill>
          <a:blip r:embed="rId1"/>
          <a:srcRect l="51281" r="393" b="81660"/>
          <a:stretch>
            <a:fillRect/>
          </a:stretch>
        </p:blipFill>
        <p:spPr>
          <a:xfrm>
            <a:off x="5282565" y="158750"/>
            <a:ext cx="6771005" cy="258635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593725" y="915035"/>
            <a:ext cx="5687695" cy="4411980"/>
          </a:xfrm>
          <a:prstGeom prst="rect">
            <a:avLst/>
          </a:prstGeom>
          <a:noFill/>
          <a:ln w="28575">
            <a:solidFill>
              <a:srgbClr val="EF0F69"/>
            </a:solidFill>
          </a:ln>
        </p:spPr>
        <p:txBody>
          <a:bodyPr wrap="square" rtlCol="0" anchor="t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3600" b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墨 梅</a:t>
            </a:r>
            <a:endParaRPr lang="en-US" altLang="zh-CN" sz="3600" b="1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   ［元］王 冕</a:t>
            </a:r>
            <a:endParaRPr lang="zh-CN" altLang="en-US" sz="3600" b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我家</a:t>
            </a:r>
            <a:r>
              <a:rPr lang="zh-CN" altLang="en-US" sz="3600" b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/</a:t>
            </a: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洗砚</a:t>
            </a:r>
            <a:r>
              <a:rPr lang="zh-CN" altLang="en-US" sz="3600" b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/</a:t>
            </a: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池头树，</a:t>
            </a:r>
            <a:endParaRPr lang="zh-CN" altLang="en-US" sz="3600" b="1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 algn="ctr">
              <a:lnSpc>
                <a:spcPct val="130000"/>
              </a:lnSpc>
            </a:pP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朵朵</a:t>
            </a:r>
            <a:r>
              <a:rPr lang="zh-CN" altLang="en-US" sz="3600" b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/</a:t>
            </a: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花开</a:t>
            </a:r>
            <a:r>
              <a:rPr lang="zh-CN" altLang="en-US" sz="3600" b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/</a:t>
            </a: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淡墨痕。</a:t>
            </a:r>
            <a:endParaRPr lang="zh-CN" altLang="en-US" sz="3600" b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不要</a:t>
            </a:r>
            <a:r>
              <a:rPr lang="zh-CN" altLang="en-US" sz="3600" b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/</a:t>
            </a: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人夸</a:t>
            </a:r>
            <a:r>
              <a:rPr lang="zh-CN" altLang="en-US" sz="3600" b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/</a:t>
            </a: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好颜色，</a:t>
            </a:r>
            <a:endParaRPr lang="zh-CN" altLang="en-US" sz="3600" b="1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 algn="ctr">
              <a:lnSpc>
                <a:spcPct val="130000"/>
              </a:lnSpc>
            </a:pP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只留</a:t>
            </a:r>
            <a:r>
              <a:rPr lang="zh-CN" altLang="en-US" sz="3600" b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/</a:t>
            </a: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清气</a:t>
            </a:r>
            <a:r>
              <a:rPr lang="zh-CN" altLang="en-US" sz="3600" b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/</a:t>
            </a: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满乾坤。</a:t>
            </a:r>
            <a:endParaRPr lang="zh-CN" altLang="en-US" sz="3600" b="1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9" name="云形标注 8"/>
          <p:cNvSpPr/>
          <p:nvPr/>
        </p:nvSpPr>
        <p:spPr>
          <a:xfrm rot="960000">
            <a:off x="6874510" y="2068830"/>
            <a:ext cx="5227320" cy="3708400"/>
          </a:xfrm>
          <a:prstGeom prst="cloudCallout">
            <a:avLst>
              <a:gd name="adj1" fmla="val -46870"/>
              <a:gd name="adj2" fmla="val 56423"/>
            </a:avLst>
          </a:prstGeom>
          <a:solidFill>
            <a:srgbClr val="FDC7F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7298055" y="2479675"/>
            <a:ext cx="4381500" cy="25533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/>
              <a:t>     </a:t>
            </a:r>
            <a:r>
              <a:rPr lang="en-US" altLang="zh-CN" sz="4000">
                <a:solidFill>
                  <a:schemeClr val="tx1"/>
                </a:solidFill>
              </a:rPr>
              <a:t>   </a:t>
            </a:r>
            <a:r>
              <a:rPr lang="zh-CN" altLang="en-US" sz="4000" b="1">
                <a:solidFill>
                  <a:schemeClr val="tx1"/>
                </a:solidFill>
              </a:rPr>
              <a:t>王冕为什么如此钟情于梅花，又是怎样把梅花的品格写出来的呢？</a:t>
            </a:r>
            <a:endParaRPr lang="zh-CN" altLang="en-US" sz="4000" b="1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rcRect r="314" b="11380"/>
          <a:stretch>
            <a:fillRect/>
          </a:stretch>
        </p:blipFill>
        <p:spPr>
          <a:xfrm>
            <a:off x="0" y="0"/>
            <a:ext cx="7400290" cy="345757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7495540" y="795020"/>
            <a:ext cx="4399915" cy="17157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4200" b="1"/>
              <a:t>	</a:t>
            </a:r>
            <a:r>
              <a:rPr lang="en-US" altLang="zh-CN" sz="4400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lang="zh-CN" altLang="en-US" sz="4400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诗人仅仅是在赞美墨梅吗？</a:t>
            </a:r>
            <a:endParaRPr lang="zh-CN" altLang="en-US" sz="4400" b="1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81990" y="3150870"/>
            <a:ext cx="11212830" cy="34512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4200" b="1">
                <a:solidFill>
                  <a:schemeClr val="accent6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元朝的达官贵人们千金向他求画，王冕拒绝了。</a:t>
            </a:r>
            <a:endParaRPr lang="en-US" altLang="zh-CN" sz="4200" b="1">
              <a:solidFill>
                <a:schemeClr val="accent6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4200" b="1">
                <a:solidFill>
                  <a:schemeClr val="accent6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老朋友泰不华举荐他做官，王冕谢绝了。</a:t>
            </a:r>
            <a:endParaRPr lang="en-US" altLang="zh-CN" sz="4200" b="1">
              <a:solidFill>
                <a:schemeClr val="accent6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4200" b="1">
                <a:solidFill>
                  <a:schemeClr val="accent6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明朝开国皇帝朱元璋赏识他的才华，决定重用他，王冕选择了退隐山林。</a:t>
            </a:r>
            <a:r>
              <a:rPr lang="en-US" altLang="zh-CN" sz="4200" b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en-US" altLang="zh-CN" sz="4200" b="1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312545" y="1120775"/>
            <a:ext cx="4217035" cy="5077460"/>
          </a:xfrm>
          <a:prstGeom prst="rect">
            <a:avLst/>
          </a:prstGeom>
          <a:solidFill>
            <a:srgbClr val="0D7365"/>
          </a:solidFill>
          <a:ln w="76200">
            <a:solidFill>
              <a:schemeClr val="accent4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zh-CN" altLang="en-US" sz="3600" b="1">
                <a:solidFill>
                  <a:schemeClr val="bg1"/>
                </a:solidFill>
              </a:rPr>
              <a:t>竹石</a:t>
            </a:r>
            <a:endParaRPr lang="zh-CN" altLang="en-US" sz="3600" b="1">
              <a:solidFill>
                <a:schemeClr val="bg1"/>
              </a:solidFill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3600" b="1">
                <a:solidFill>
                  <a:schemeClr val="bg1"/>
                </a:solidFill>
              </a:rPr>
              <a:t>       （清）</a:t>
            </a:r>
            <a:r>
              <a:rPr lang="zh-CN" altLang="en-US" sz="3600" b="1">
                <a:solidFill>
                  <a:schemeClr val="bg1"/>
                </a:solidFill>
                <a:sym typeface="+mn-ea"/>
              </a:rPr>
              <a:t>郑燮</a:t>
            </a:r>
            <a:endParaRPr lang="zh-CN" altLang="en-US" sz="3600" b="1">
              <a:solidFill>
                <a:schemeClr val="bg1"/>
              </a:solidFill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3600" b="1">
                <a:solidFill>
                  <a:schemeClr val="bg1"/>
                </a:solidFill>
              </a:rPr>
              <a:t>咬定青山不放松，立根原在破岩中。</a:t>
            </a:r>
            <a:endParaRPr lang="zh-CN" altLang="en-US" sz="3600" b="1">
              <a:solidFill>
                <a:schemeClr val="bg1"/>
              </a:solidFill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3600" b="1">
                <a:solidFill>
                  <a:schemeClr val="bg1"/>
                </a:solidFill>
              </a:rPr>
              <a:t>千磨万击还坚劲，任尔东西南北风。</a:t>
            </a:r>
            <a:endParaRPr lang="zh-CN" altLang="en-US" sz="3600" b="1">
              <a:solidFill>
                <a:schemeClr val="bg1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569075" y="1120775"/>
            <a:ext cx="4448175" cy="5077460"/>
          </a:xfrm>
          <a:prstGeom prst="rect">
            <a:avLst/>
          </a:prstGeom>
          <a:solidFill>
            <a:srgbClr val="117869"/>
          </a:solidFill>
          <a:ln w="76200">
            <a:solidFill>
              <a:schemeClr val="accent4">
                <a:lumMod val="75000"/>
              </a:schemeClr>
            </a:solidFill>
          </a:ln>
        </p:spPr>
        <p:txBody>
          <a:bodyPr wrap="square" rtlCol="0" anchor="t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zh-CN" altLang="en-US" sz="3600" b="1">
                <a:solidFill>
                  <a:schemeClr val="bg1"/>
                </a:solidFill>
                <a:sym typeface="+mn-ea"/>
              </a:rPr>
              <a:t>马诗</a:t>
            </a:r>
            <a:endParaRPr lang="zh-CN" altLang="en-US" sz="3600" b="1">
              <a:solidFill>
                <a:schemeClr val="bg1"/>
              </a:solidFill>
              <a:sym typeface="+mn-ea"/>
            </a:endParaRPr>
          </a:p>
          <a:p>
            <a:pPr algn="ctr" fontAlgn="auto">
              <a:lnSpc>
                <a:spcPct val="150000"/>
              </a:lnSpc>
            </a:pPr>
            <a:r>
              <a:rPr lang="zh-CN" altLang="en-US" sz="3600" b="1">
                <a:solidFill>
                  <a:schemeClr val="bg1"/>
                </a:solidFill>
                <a:sym typeface="+mn-ea"/>
              </a:rPr>
              <a:t>（唐）李贺</a:t>
            </a:r>
            <a:endParaRPr lang="zh-CN" altLang="en-US" sz="3600" b="1">
              <a:solidFill>
                <a:schemeClr val="bg1"/>
              </a:solidFill>
              <a:sym typeface="+mn-ea"/>
            </a:endParaRPr>
          </a:p>
          <a:p>
            <a:pPr algn="ctr" fontAlgn="auto">
              <a:lnSpc>
                <a:spcPct val="150000"/>
              </a:lnSpc>
            </a:pPr>
            <a:r>
              <a:rPr lang="zh-CN" altLang="en-US" sz="3600" b="1">
                <a:solidFill>
                  <a:schemeClr val="bg1"/>
                </a:solidFill>
                <a:sym typeface="+mn-ea"/>
              </a:rPr>
              <a:t>大漠沙如雪，</a:t>
            </a:r>
            <a:endParaRPr lang="zh-CN" altLang="en-US" sz="3600" b="1">
              <a:solidFill>
                <a:schemeClr val="bg1"/>
              </a:solidFill>
              <a:sym typeface="+mn-ea"/>
            </a:endParaRPr>
          </a:p>
          <a:p>
            <a:pPr algn="ctr" fontAlgn="auto">
              <a:lnSpc>
                <a:spcPct val="150000"/>
              </a:lnSpc>
            </a:pPr>
            <a:r>
              <a:rPr lang="zh-CN" altLang="en-US" sz="3600" b="1">
                <a:solidFill>
                  <a:schemeClr val="bg1"/>
                </a:solidFill>
                <a:sym typeface="+mn-ea"/>
              </a:rPr>
              <a:t>燕山月似钩。</a:t>
            </a:r>
            <a:endParaRPr lang="zh-CN" altLang="en-US" sz="3600" b="1">
              <a:solidFill>
                <a:schemeClr val="bg1"/>
              </a:solidFill>
              <a:sym typeface="+mn-ea"/>
            </a:endParaRPr>
          </a:p>
          <a:p>
            <a:pPr algn="ctr" fontAlgn="auto">
              <a:lnSpc>
                <a:spcPct val="150000"/>
              </a:lnSpc>
            </a:pPr>
            <a:r>
              <a:rPr lang="zh-CN" altLang="en-US" sz="3600" b="1">
                <a:solidFill>
                  <a:schemeClr val="bg1"/>
                </a:solidFill>
                <a:sym typeface="+mn-ea"/>
              </a:rPr>
              <a:t>何当金络脑，</a:t>
            </a:r>
            <a:endParaRPr lang="zh-CN" altLang="en-US" sz="3600" b="1">
              <a:solidFill>
                <a:schemeClr val="bg1"/>
              </a:solidFill>
              <a:sym typeface="+mn-ea"/>
            </a:endParaRPr>
          </a:p>
          <a:p>
            <a:pPr algn="ctr" fontAlgn="auto">
              <a:lnSpc>
                <a:spcPct val="150000"/>
              </a:lnSpc>
            </a:pPr>
            <a:r>
              <a:rPr lang="zh-CN" altLang="en-US" sz="3600" b="1">
                <a:solidFill>
                  <a:schemeClr val="bg1"/>
                </a:solidFill>
                <a:sym typeface="+mn-ea"/>
              </a:rPr>
              <a:t>快走踏清秋。</a:t>
            </a:r>
            <a:endParaRPr lang="zh-CN" altLang="en-US" sz="3600" b="1">
              <a:solidFill>
                <a:schemeClr val="bg1"/>
              </a:solidFill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</p:sld>
</file>

<file path=ppt/tags/tag1.xml><?xml version="1.0" encoding="utf-8"?>
<p:tagLst xmlns:p="http://schemas.openxmlformats.org/presentationml/2006/main">
  <p:tag name="GENSWF_ADVANCE_TIME" val="5"/>
  <p:tag name="ISPRING_CUSTOM_TIMING_USED" val="1"/>
  <p:tag name="ISPRING_SLIDE_ID_2" val="{1CA094BE-B88A-4BA9-B456-AF7DD6297AE9}"/>
</p:tagLst>
</file>

<file path=ppt/tags/tag2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KSO_WM_DOC_GUID" val="{b1ce41f3-8dc0-4402-a048-2067caadf888}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632</Words>
  <Application>WPS 演示</Application>
  <PresentationFormat/>
  <Paragraphs>58</Paragraphs>
  <Slides>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20" baseType="lpstr">
      <vt:lpstr>Arial</vt:lpstr>
      <vt:lpstr>宋体</vt:lpstr>
      <vt:lpstr>Wingdings</vt:lpstr>
      <vt:lpstr>楷体</vt:lpstr>
      <vt:lpstr>黑体</vt:lpstr>
      <vt:lpstr>微软雅黑</vt:lpstr>
      <vt:lpstr>楷体_GB2312</vt:lpstr>
      <vt:lpstr>新宋体</vt:lpstr>
      <vt:lpstr>Arial Unicode MS</vt:lpstr>
      <vt:lpstr>Calibri Light</vt:lpstr>
      <vt:lpstr>Calibri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2021-09-27T21:54:00Z</cp:lastPrinted>
  <dcterms:created xsi:type="dcterms:W3CDTF">2021-09-27T21:54:00Z</dcterms:created>
  <dcterms:modified xsi:type="dcterms:W3CDTF">2021-10-24T10:05:21Z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46119E4AE89B49058961841FFF62DB41</vt:lpwstr>
  </property>
  <property fmtid="{D5CDD505-2E9C-101B-9397-08002B2CF9AE}" pid="7" name="KSOProductBuildVer">
    <vt:lpwstr>2052-11.1.0.10938</vt:lpwstr>
  </property>
</Properties>
</file>