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0" r:id="rId3"/>
    <p:sldId id="258" r:id="rId4"/>
    <p:sldId id="259" r:id="rId5"/>
    <p:sldId id="261" r:id="rId6"/>
    <p:sldId id="302" r:id="rId7"/>
    <p:sldId id="301" r:id="rId8"/>
    <p:sldId id="282" r:id="rId9"/>
    <p:sldId id="303" r:id="rId10"/>
    <p:sldId id="284" r:id="rId11"/>
    <p:sldId id="304" r:id="rId12"/>
    <p:sldId id="306" r:id="rId13"/>
    <p:sldId id="307" r:id="rId14"/>
    <p:sldId id="315" r:id="rId15"/>
    <p:sldId id="291" r:id="rId16"/>
    <p:sldId id="269" r:id="rId17"/>
  </p:sldIdLst>
  <p:sldSz cx="12192000" cy="6858000"/>
  <p:notesSz cx="7103745" cy="10234295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144"/>
      </p:cViewPr>
      <p:guideLst>
        <p:guide orient="horz" pos="222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>
                <a:solidFill>
                  <a:srgbClr val="898989"/>
                </a:solidFill>
                <a:latin typeface="Calibri" panose="020F0502020204030204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>
                <a:solidFill>
                  <a:srgbClr val="898989"/>
                </a:solidFill>
                <a:latin typeface="Calibri" panose="020F0502020204030204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>
                <a:solidFill>
                  <a:srgbClr val="898989"/>
                </a:solidFill>
                <a:latin typeface="Calibri" panose="020F0502020204030204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>
                <a:solidFill>
                  <a:srgbClr val="898989"/>
                </a:solidFill>
                <a:latin typeface="Calibri" panose="020F0502020204030204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5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>
                <a:solidFill>
                  <a:srgbClr val="898989"/>
                </a:solidFill>
                <a:latin typeface="Calibri" panose="020F0502020204030204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/Users/ADMINI~1/AppData/Local/Temp/kaimatting/20210104113934/output_aiMatting_20210104114001.pngoutput_aiMatting_20210104114001"/>
          <p:cNvPicPr>
            <a:picLocks noChangeAspect="1"/>
          </p:cNvPicPr>
          <p:nvPr/>
        </p:nvPicPr>
        <p:blipFill>
          <a:blip r:embed="rId1"/>
          <a:srcRect r="140" b="1505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9375" y="359410"/>
            <a:ext cx="4020185" cy="11982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62585" y="391795"/>
            <a:ext cx="40551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>
                <a:latin typeface="楷体" panose="02010609060101010101" charset="-122"/>
                <a:ea typeface="楷体" panose="02010609060101010101" charset="-122"/>
              </a:rPr>
              <a:t> 25.</a:t>
            </a:r>
            <a:r>
              <a:rPr lang="zh-CN" altLang="en-US" sz="4800" b="1">
                <a:latin typeface="楷体" panose="02010609060101010101" charset="-122"/>
                <a:ea typeface="楷体" panose="02010609060101010101" charset="-122"/>
              </a:rPr>
              <a:t>挑山工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62585" y="1048385"/>
            <a:ext cx="3448050" cy="6159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副标题 2"/>
          <p:cNvSpPr txBox="1"/>
          <p:nvPr/>
        </p:nvSpPr>
        <p:spPr bwMode="auto">
          <a:xfrm>
            <a:off x="812800" y="1120775"/>
            <a:ext cx="4558665" cy="43688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部编版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·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四年级下册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3023062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0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精读课文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0" name="图片 9" descr="71bOOOPIC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4334" y="2319106"/>
            <a:ext cx="3461385" cy="258318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412569" y="2488016"/>
            <a:ext cx="7116351" cy="1641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600" b="1">
                <a:solidFill>
                  <a:srgbClr val="401BC0"/>
                </a:solidFill>
              </a:rPr>
              <a:t>        </a:t>
            </a:r>
            <a:r>
              <a:rPr lang="zh-CN" altLang="zh-CN" sz="3600" b="1">
                <a:solidFill>
                  <a:srgbClr val="401BC0"/>
                </a:solidFill>
              </a:rPr>
              <a:t>默读</a:t>
            </a:r>
            <a:r>
              <a:rPr lang="en-US" altLang="zh-CN" sz="3600" b="1">
                <a:solidFill>
                  <a:srgbClr val="401BC0"/>
                </a:solidFill>
              </a:rPr>
              <a:t>6</a:t>
            </a:r>
            <a:r>
              <a:rPr lang="zh-CN" altLang="en-US" sz="3600" b="1">
                <a:solidFill>
                  <a:srgbClr val="401BC0"/>
                </a:solidFill>
              </a:rPr>
              <a:t>、</a:t>
            </a:r>
            <a:r>
              <a:rPr lang="en-US" altLang="zh-CN" sz="3600" b="1">
                <a:solidFill>
                  <a:srgbClr val="401BC0"/>
                </a:solidFill>
              </a:rPr>
              <a:t>7</a:t>
            </a:r>
            <a:r>
              <a:rPr lang="zh-CN" altLang="zh-CN" sz="3600" b="1">
                <a:solidFill>
                  <a:srgbClr val="401BC0"/>
                </a:solidFill>
              </a:rPr>
              <a:t>自然段，画出最令你感动的句子，然后读给大家听</a:t>
            </a:r>
            <a:r>
              <a:rPr lang="zh-CN" altLang="en-US" sz="3600" b="1">
                <a:solidFill>
                  <a:srgbClr val="401BC0"/>
                </a:solidFill>
              </a:rPr>
              <a:t>。</a:t>
            </a:r>
            <a:endParaRPr lang="zh-CN" altLang="en-US" sz="3600" b="1">
              <a:solidFill>
                <a:srgbClr val="401BC0"/>
              </a:solidFill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3023062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007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精读理解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" name="图片 3" descr="14-1511110949340-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2265" y="2147887"/>
            <a:ext cx="3884295" cy="25622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541395" y="1468113"/>
            <a:ext cx="769112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zh-CN" sz="2800" b="1">
                <a:cs typeface="宋体" panose="02010600030101010101" pitchFamily="2" charset="-122"/>
              </a:rPr>
              <a:t>想想山民的话中包蕴着什么意味深长的哲理，作者为什么把画着挑山工的画一直挂在书桌前</a:t>
            </a:r>
            <a:endParaRPr lang="zh-CN" altLang="en-US" sz="2800" b="1"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98704" y="2728254"/>
            <a:ext cx="4265930" cy="1076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挑山工的精神激励作者</a:t>
            </a:r>
            <a:endParaRPr lang="zh-CN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endParaRPr lang="zh-CN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534795" y="1221740"/>
            <a:ext cx="925513" cy="95313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</a:rPr>
              <a:t>探讨思考</a:t>
            </a:r>
            <a:endParaRPr lang="zh-CN" altLang="en-US" sz="2800" b="1">
              <a:solidFill>
                <a:srgbClr val="FF3300"/>
              </a:solidFill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460625" y="1781493"/>
            <a:ext cx="950913" cy="885825"/>
          </a:xfrm>
          <a:custGeom>
            <a:avLst/>
            <a:gdLst>
              <a:gd name="G0" fmla="+- 0 0 0"/>
              <a:gd name="G1" fmla="+- -9869751 0 0"/>
              <a:gd name="G2" fmla="+- 0 0 -9869751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9869751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9869751"/>
              <a:gd name="G36" fmla="sin G34 -9869751"/>
              <a:gd name="G37" fmla="+/ -9869751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3540 w 21600"/>
              <a:gd name="T5" fmla="*/ 353 h 21600"/>
              <a:gd name="T6" fmla="*/ 3743 w 21600"/>
              <a:gd name="T7" fmla="*/ 6823 h 21600"/>
              <a:gd name="T8" fmla="*/ 12170 w 21600"/>
              <a:gd name="T9" fmla="*/ 5576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8850" y="5399"/>
                  <a:pt x="7052" y="6450"/>
                  <a:pt x="6095" y="8149"/>
                </a:cubicBezTo>
                <a:lnTo>
                  <a:pt x="1390" y="5498"/>
                </a:lnTo>
                <a:cubicBezTo>
                  <a:pt x="3304" y="2101"/>
                  <a:pt x="6901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60466" y="2603597"/>
            <a:ext cx="8595360" cy="1863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00025">
              <a:lnSpc>
                <a:spcPct val="120000"/>
              </a:lnSpc>
            </a:pPr>
            <a:r>
              <a:rPr lang="en-US" altLang="zh-CN" sz="3200" b="1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   </a:t>
            </a:r>
            <a:r>
              <a:rPr lang="zh-CN" altLang="zh-CN" sz="3200" b="1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我们要学习挑山工身上的精神.在日常生活中， 还有哪些人身上有这种精神?</a:t>
            </a:r>
            <a:endParaRPr lang="zh-CN" altLang="zh-CN" sz="3200" b="1">
              <a:solidFill>
                <a:srgbClr val="000000"/>
              </a:solidFill>
              <a:latin typeface="+mn-ea"/>
              <a:cs typeface="宋体" panose="02010600030101010101" pitchFamily="2" charset="-122"/>
            </a:endParaRPr>
          </a:p>
          <a:p>
            <a:pPr indent="200025">
              <a:lnSpc>
                <a:spcPct val="120000"/>
              </a:lnSpc>
            </a:pPr>
            <a:endParaRPr lang="zh-CN" altLang="zh-CN" sz="3200" b="1">
              <a:solidFill>
                <a:srgbClr val="000000"/>
              </a:solidFill>
              <a:latin typeface="+mn-ea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72796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488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板书设计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31620" y="1361440"/>
            <a:ext cx="10195560" cy="4431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25* 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挑山工</a:t>
            </a:r>
            <a:endParaRPr lang="zh-CN" sz="4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路况：  路程长 路线曲折</a:t>
            </a:r>
            <a:endParaRPr lang="zh-CN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到达：挑山工更早到达山顶</a:t>
            </a:r>
            <a:endParaRPr lang="zh-CN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不同：游人  一路上东看西看  玩玩闹闹  总得停下来</a:t>
            </a:r>
            <a:endParaRPr lang="zh-CN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挑山工  每一步都踩实  一个劲往前走</a:t>
            </a:r>
            <a:endParaRPr lang="zh-CN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精神：脚踏实地、勇往直前</a:t>
            </a:r>
            <a:endParaRPr lang="zh-CN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72796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488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课时作业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66960" y="5387340"/>
            <a:ext cx="1981200" cy="147828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43840" y="1232535"/>
            <a:ext cx="11068685" cy="5093970"/>
          </a:xfrm>
          <a:prstGeom prst="rect">
            <a:avLst/>
          </a:prstGeom>
          <a:solidFill>
            <a:schemeClr val="accent6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0000"/>
              </a:lnSpc>
              <a:spcAft>
                <a:spcPct val="0"/>
              </a:spcAft>
            </a:pPr>
            <a:endParaRPr lang="en-US" altLang="zh-CN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10000"/>
              </a:lnSpc>
              <a:spcAft>
                <a:spcPct val="0"/>
              </a:spcAft>
            </a:pPr>
            <a:r>
              <a:rPr lang="zh-CN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一、下列加点字的读音有错误的是（ 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）。</a:t>
            </a:r>
            <a:endParaRPr lang="zh-CN" altLang="zh-CN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>
              <a:buNone/>
            </a:pP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    A. </a:t>
            </a:r>
            <a:r>
              <a:rPr 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拐杖（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zhàng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）    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   B. </a:t>
            </a:r>
            <a:r>
              <a:rPr 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敞开（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hàng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）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 </a:t>
            </a:r>
            <a:endParaRPr lang="en-US" altLang="zh-CN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Calibri" panose="020F0502020204030204" charset="0"/>
            </a:endParaRPr>
          </a:p>
          <a:p>
            <a:pPr indent="0">
              <a:buNone/>
            </a:pP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    C. </a:t>
            </a:r>
            <a:r>
              <a:rPr 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拘束（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jū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）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          D.</a:t>
            </a:r>
            <a:r>
              <a:rPr 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包蕴（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yùn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）</a:t>
            </a:r>
            <a:endParaRPr lang="en-US" altLang="zh-CN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Calibri" panose="020F0502020204030204" charset="0"/>
            </a:endParaRPr>
          </a:p>
          <a:p>
            <a:pPr marL="514350" indent="-514350">
              <a:buAutoNum type="alphaUcPeriod"/>
            </a:pPr>
            <a:endParaRPr lang="en-US" altLang="zh-CN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Calibri" panose="020F0502020204030204" charset="0"/>
            </a:endParaRPr>
          </a:p>
          <a:p>
            <a:pPr algn="just">
              <a:lnSpc>
                <a:spcPct val="110000"/>
              </a:lnSpc>
              <a:spcAft>
                <a:spcPct val="0"/>
              </a:spcAft>
            </a:pPr>
            <a:r>
              <a:rPr lang="zh-CN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二</a:t>
            </a:r>
            <a:r>
              <a:rPr lang="zh-CN" altLang="zh-CN" sz="28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zh-CN" altLang="zh-CN" sz="28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朗读课文中令你感动的段落。</a:t>
            </a:r>
            <a:endParaRPr lang="en-US" altLang="zh-CN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10000"/>
              </a:lnSpc>
              <a:spcAft>
                <a:spcPct val="0"/>
              </a:spcAft>
            </a:pPr>
            <a:endParaRPr lang="zh-CN" altLang="zh-CN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328255-131223141I0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20140" y="577215"/>
            <a:ext cx="9951720" cy="57042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621280" y="3276600"/>
            <a:ext cx="5257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今天的你们很棒哟！明天继续加油！！</a:t>
            </a:r>
            <a:endParaRPr lang="zh-CN" altLang="en-US" sz="48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293600" y="110871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2727960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48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课时目标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4885" y="1536700"/>
            <a:ext cx="1120711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3200" b="1">
                <a:latin typeface="楷体_GB2312" panose="02010609030101010101" pitchFamily="49" charset="-122"/>
                <a:ea typeface="楷体_GB2312" panose="02010609030101010101" pitchFamily="49" charset="-122"/>
                <a:cs typeface="+mn-ea"/>
              </a:rPr>
              <a:t>1.</a:t>
            </a:r>
            <a:r>
              <a:rPr lang="zh-CN" altLang="en-US" sz="3200" b="1">
                <a:latin typeface="楷体_GB2312" panose="02010609030101010101" pitchFamily="49" charset="-122"/>
                <a:ea typeface="楷体_GB2312" panose="02010609030101010101" pitchFamily="49" charset="-122"/>
                <a:cs typeface="+mn-ea"/>
              </a:rPr>
              <a:t>会</a:t>
            </a:r>
            <a:r>
              <a:rPr lang="zh-CN" altLang="zh-CN" sz="3200" b="1">
                <a:ea typeface="楷体_GB2312" panose="02010609030101010101" pitchFamily="49" charset="-122"/>
                <a:cs typeface="+mn-ea"/>
              </a:rPr>
              <a:t>认</a:t>
            </a:r>
            <a:r>
              <a:rPr lang="zh-CN" sz="3200" b="1">
                <a:ea typeface="楷体_GB2312" panose="02010609030101010101" pitchFamily="49" charset="-122"/>
                <a:cs typeface="+mn-ea"/>
              </a:rPr>
              <a:t>课文</a:t>
            </a:r>
            <a:r>
              <a:rPr lang="zh-CN" altLang="zh-CN" sz="3200" b="1">
                <a:ea typeface="楷体_GB2312" panose="02010609030101010101" pitchFamily="49" charset="-122"/>
                <a:cs typeface="+mn-ea"/>
              </a:rPr>
              <a:t>生字，结合上下文理解词语意思。</a:t>
            </a:r>
            <a:endParaRPr lang="zh-CN" altLang="zh-CN" sz="3200" b="1">
              <a:ea typeface="楷体_GB2312" panose="02010609030101010101" pitchFamily="49" charset="-122"/>
              <a:cs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b="1">
                <a:ea typeface="楷体_GB2312" panose="02010609030101010101" pitchFamily="49" charset="-122"/>
                <a:cs typeface="+mn-ea"/>
              </a:rPr>
              <a:t>2.</a:t>
            </a:r>
            <a:r>
              <a:rPr lang="zh-CN" altLang="en-US" sz="3200" b="1">
                <a:ea typeface="楷体_GB2312" panose="02010609030101010101" pitchFamily="49" charset="-122"/>
                <a:cs typeface="+mn-ea"/>
              </a:rPr>
              <a:t>正确、流利、有感情地朗读课文。学习课文通过写事来表现人物品质的方法。</a:t>
            </a:r>
            <a:endParaRPr sz="3200" b="1">
              <a:latin typeface="楷体_GB2312" panose="02010609030101010101" pitchFamily="49" charset="-122"/>
              <a:ea typeface="楷体_GB2312" panose="02010609030101010101" pitchFamily="49" charset="-122"/>
              <a:cs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sz="3200" b="1">
                <a:latin typeface="楷体_GB2312" panose="02010609030101010101" pitchFamily="49" charset="-122"/>
                <a:ea typeface="楷体_GB2312" panose="02010609030101010101" pitchFamily="49" charset="-122"/>
                <a:cs typeface="+mn-ea"/>
              </a:rPr>
              <a:t>3.</a:t>
            </a:r>
            <a:r>
              <a:rPr lang="zh-CN" altLang="zh-CN" sz="3200" b="1">
                <a:ea typeface="楷体_GB2312" panose="02010609030101010101" pitchFamily="49" charset="-122"/>
                <a:cs typeface="+mn-ea"/>
              </a:rPr>
              <a:t>理解课文内容和文章说明的道理。了解挑山工，感受其脚踏实地、勇往直前的精神。</a:t>
            </a:r>
            <a:endParaRPr lang="zh-CN" sz="32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+mn-ea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545580" y="2699385"/>
            <a:ext cx="40233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>
                <a:latin typeface="楷体" panose="02010609060101010101" charset="-122"/>
                <a:ea typeface="楷体" panose="02010609060101010101" charset="-122"/>
              </a:rPr>
              <a:t> 一课时</a:t>
            </a:r>
            <a:endParaRPr lang="zh-CN" altLang="en-US" sz="6000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 descr="F:\UC\u=803535566,4189723491&amp;fm=26&amp;gp=0.jpgu=803535566,4189723491&amp;fm=26&amp;gp=0"/>
          <p:cNvPicPr>
            <a:picLocks noChangeAspect="1"/>
          </p:cNvPicPr>
          <p:nvPr/>
        </p:nvPicPr>
        <p:blipFill>
          <a:blip r:embed="rId1"/>
          <a:srcRect l="15239" t="2608" r="30734" b="2210"/>
          <a:stretch>
            <a:fillRect/>
          </a:stretch>
        </p:blipFill>
        <p:spPr>
          <a:xfrm>
            <a:off x="1079500" y="944245"/>
            <a:ext cx="3761105" cy="496951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8785" y="1095375"/>
            <a:ext cx="9525635" cy="5180965"/>
          </a:xfrm>
          <a:prstGeom prst="rect">
            <a:avLst/>
          </a:prstGeom>
        </p:spPr>
      </p:pic>
      <p:sp>
        <p:nvSpPr>
          <p:cNvPr id="8" name="虚尾箭头 7"/>
          <p:cNvSpPr/>
          <p:nvPr/>
        </p:nvSpPr>
        <p:spPr>
          <a:xfrm>
            <a:off x="518160" y="295275"/>
            <a:ext cx="3106189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54381" y="531495"/>
            <a:ext cx="2321328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谈话导入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3023062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007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检查预习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" name="Picture 58" descr="图片9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3773805" y="2033905"/>
            <a:ext cx="1259205" cy="125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9" descr="图片9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010150" y="2040255"/>
            <a:ext cx="1258570" cy="125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0" descr="图片9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6246495" y="2040255"/>
            <a:ext cx="1259205" cy="125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1" descr="图片9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7473315" y="2046605"/>
            <a:ext cx="1252220" cy="124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70"/>
          <p:cNvSpPr>
            <a:spLocks noChangeArrowheads="1"/>
          </p:cNvSpPr>
          <p:nvPr/>
        </p:nvSpPr>
        <p:spPr bwMode="auto">
          <a:xfrm>
            <a:off x="3852548" y="2046427"/>
            <a:ext cx="1101090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7200" b="1">
                <a:latin typeface="楷体" panose="02010609060101010101" charset="-122"/>
                <a:ea typeface="楷体" panose="02010609060101010101" charset="-122"/>
              </a:rPr>
              <a:t>泰</a:t>
            </a:r>
            <a:endParaRPr lang="zh-CN" altLang="en-US" sz="7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Text Box 71"/>
          <p:cNvSpPr txBox="1">
            <a:spLocks noChangeArrowheads="1"/>
          </p:cNvSpPr>
          <p:nvPr/>
        </p:nvSpPr>
        <p:spPr bwMode="auto">
          <a:xfrm>
            <a:off x="5083495" y="2068106"/>
            <a:ext cx="1101090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7200" b="1">
                <a:latin typeface="楷体" panose="02010609060101010101" charset="-122"/>
                <a:ea typeface="楷体" panose="02010609060101010101" charset="-122"/>
              </a:rPr>
              <a:t>杖</a:t>
            </a:r>
            <a:endParaRPr lang="zh-CN" altLang="en-US" sz="7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Text Box 72"/>
          <p:cNvSpPr txBox="1">
            <a:spLocks noChangeArrowheads="1"/>
          </p:cNvSpPr>
          <p:nvPr/>
        </p:nvSpPr>
        <p:spPr bwMode="auto">
          <a:xfrm>
            <a:off x="6268722" y="2070011"/>
            <a:ext cx="1101090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7200" b="1">
                <a:latin typeface="楷体" panose="02010609060101010101" charset="-122"/>
                <a:ea typeface="楷体" panose="02010609060101010101" charset="-122"/>
              </a:rPr>
              <a:t>敞</a:t>
            </a:r>
            <a:endParaRPr lang="zh-CN" altLang="en-US" sz="7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Rectangle 73"/>
          <p:cNvSpPr>
            <a:spLocks noChangeArrowheads="1"/>
          </p:cNvSpPr>
          <p:nvPr/>
        </p:nvSpPr>
        <p:spPr bwMode="auto">
          <a:xfrm>
            <a:off x="7473316" y="2068423"/>
            <a:ext cx="1022350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7200" b="1">
                <a:latin typeface="楷体" panose="02010609060101010101" charset="-122"/>
                <a:ea typeface="楷体" panose="02010609060101010101" charset="-122"/>
              </a:rPr>
              <a:t>拘</a:t>
            </a:r>
            <a:endParaRPr lang="zh-CN" altLang="en-US" sz="7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5" name="虚尾箭头 34"/>
          <p:cNvSpPr/>
          <p:nvPr/>
        </p:nvSpPr>
        <p:spPr>
          <a:xfrm>
            <a:off x="503555" y="280670"/>
            <a:ext cx="3023062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39775" y="516890"/>
            <a:ext cx="2250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检查识字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8" name="Picture 61" descr="图片9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8725535" y="2047240"/>
            <a:ext cx="1252220" cy="124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0"/>
          <p:cNvSpPr>
            <a:spLocks noChangeArrowheads="1"/>
          </p:cNvSpPr>
          <p:nvPr/>
        </p:nvSpPr>
        <p:spPr bwMode="auto">
          <a:xfrm>
            <a:off x="8801103" y="2070557"/>
            <a:ext cx="1101090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7200" b="1">
                <a:latin typeface="楷体" panose="02010609060101010101" charset="-122"/>
                <a:ea typeface="楷体" panose="02010609060101010101" charset="-122"/>
              </a:rPr>
              <a:t>蕴</a:t>
            </a:r>
            <a:endParaRPr lang="zh-CN" altLang="en-US" sz="72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虚尾箭头 34"/>
          <p:cNvSpPr/>
          <p:nvPr/>
        </p:nvSpPr>
        <p:spPr>
          <a:xfrm>
            <a:off x="503555" y="280670"/>
            <a:ext cx="3023062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39775" y="516890"/>
            <a:ext cx="225007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5" name="Text Box 5"/>
          <p:cNvSpPr txBox="1"/>
          <p:nvPr/>
        </p:nvSpPr>
        <p:spPr>
          <a:xfrm>
            <a:off x="3945890" y="548227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66" name="文本框 1"/>
          <p:cNvSpPr txBox="1"/>
          <p:nvPr/>
        </p:nvSpPr>
        <p:spPr>
          <a:xfrm>
            <a:off x="929005" y="1453515"/>
            <a:ext cx="9938385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      1.</a:t>
            </a:r>
            <a:r>
              <a:rPr lang="zh-CN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迅速浏览课文，思考：这篇课文主要讲了一件什么事？作者是按什么顺序来描写的？</a:t>
            </a:r>
            <a:endParaRPr lang="zh-CN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3754" y="3984951"/>
            <a:ext cx="10128885" cy="1630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     2.</a:t>
            </a:r>
            <a:r>
              <a:rPr lang="en-US" altLang="zh-CN"/>
              <a:t> </a:t>
            </a:r>
            <a:r>
              <a:rPr lang="zh-CN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作者登泰山了解了挑山工，挑山工是怎样的登山的?挑山工走路和游人走路有什么不一样?</a:t>
            </a:r>
            <a:endParaRPr lang="zh-CN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48000" y="3221251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1909" y="2658803"/>
            <a:ext cx="10128885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</a:t>
            </a:r>
            <a:r>
              <a:rPr altLang="zh-CN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这篇课文按事情发展的顺序记叙，主要讲了作者登泰山时发现挑山工登山的路程，虽然比游人多一倍，但速度却不比游人慢，经过交谈得知他们速度不慢的原因在于专心登山，脚步踏实</a:t>
            </a:r>
            <a:endParaRPr altLang="zh-CN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endParaRPr altLang="zh-CN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3023062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0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精读课文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0" name="图片 9" descr="71bOOOPIC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039" y="2643591"/>
            <a:ext cx="3461385" cy="25831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041775" y="839470"/>
            <a:ext cx="6938010" cy="319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600" b="1">
                <a:solidFill>
                  <a:srgbClr val="401BC0"/>
                </a:solidFill>
              </a:rPr>
              <a:t>学习第</a:t>
            </a:r>
            <a:r>
              <a:rPr lang="en-US" altLang="zh-CN" sz="3600" b="1">
                <a:solidFill>
                  <a:srgbClr val="401BC0"/>
                </a:solidFill>
              </a:rPr>
              <a:t>1</a:t>
            </a:r>
            <a:r>
              <a:rPr lang="zh-CN" altLang="en-US" sz="3600" b="1">
                <a:solidFill>
                  <a:srgbClr val="401BC0"/>
                </a:solidFill>
              </a:rPr>
              <a:t>、</a:t>
            </a:r>
            <a:r>
              <a:rPr lang="en-US" altLang="zh-CN" sz="3600" b="1">
                <a:solidFill>
                  <a:srgbClr val="401BC0"/>
                </a:solidFill>
              </a:rPr>
              <a:t>2</a:t>
            </a:r>
            <a:r>
              <a:rPr lang="zh-CN" altLang="en-US" sz="3600" b="1">
                <a:solidFill>
                  <a:srgbClr val="401BC0"/>
                </a:solidFill>
              </a:rPr>
              <a:t>自然段：</a:t>
            </a:r>
            <a:endParaRPr lang="en-US" altLang="zh-CN" sz="3600" b="1">
              <a:solidFill>
                <a:srgbClr val="401BC0"/>
              </a:solidFill>
            </a:endParaRPr>
          </a:p>
          <a:p>
            <a:pPr>
              <a:lnSpc>
                <a:spcPct val="140000"/>
              </a:lnSpc>
            </a:pPr>
            <a:r>
              <a:rPr lang="zh-CN" altLang="en-US" sz="3600" b="1"/>
              <a:t>        </a:t>
            </a:r>
            <a:r>
              <a:rPr sz="3600" b="1"/>
              <a:t>你能看出挑山工上山的路是什么样子的?</a:t>
            </a:r>
            <a:endParaRPr sz="3600" b="1"/>
          </a:p>
          <a:p>
            <a:pPr>
              <a:lnSpc>
                <a:spcPct val="140000"/>
              </a:lnSpc>
            </a:pPr>
            <a:endParaRPr sz="3600" b="1"/>
          </a:p>
        </p:txBody>
      </p:sp>
      <p:sp>
        <p:nvSpPr>
          <p:cNvPr id="3" name="矩形 2"/>
          <p:cNvSpPr/>
          <p:nvPr/>
        </p:nvSpPr>
        <p:spPr>
          <a:xfrm>
            <a:off x="11168862" y="839222"/>
            <a:ext cx="744220" cy="55079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路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程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长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路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线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曲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折</a:t>
            </a:r>
            <a:endParaRPr lang="zh-CN" altLang="en-US" sz="44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3023062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0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精读课文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0" name="图片 9" descr="71bOOOPIC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3764" y="2075266"/>
            <a:ext cx="3461385" cy="25831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329857" y="2672394"/>
            <a:ext cx="6862143" cy="786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600" b="1">
                <a:solidFill>
                  <a:srgbClr val="401BC0"/>
                </a:solidFill>
              </a:rPr>
              <a:t>自由学习第</a:t>
            </a:r>
            <a:r>
              <a:rPr lang="en-US" altLang="zh-CN" sz="3600" b="1">
                <a:solidFill>
                  <a:srgbClr val="401BC0"/>
                </a:solidFill>
              </a:rPr>
              <a:t>3</a:t>
            </a:r>
            <a:r>
              <a:rPr lang="zh-CN" altLang="en-US" sz="3600" b="1">
                <a:solidFill>
                  <a:srgbClr val="401BC0"/>
                </a:solidFill>
              </a:rPr>
              <a:t>、</a:t>
            </a:r>
            <a:r>
              <a:rPr lang="en-US" altLang="zh-CN" sz="3600" b="1">
                <a:solidFill>
                  <a:srgbClr val="401BC0"/>
                </a:solidFill>
              </a:rPr>
              <a:t>4</a:t>
            </a:r>
            <a:r>
              <a:rPr lang="zh-CN" altLang="en-US" sz="3600" b="1">
                <a:solidFill>
                  <a:srgbClr val="401BC0"/>
                </a:solidFill>
              </a:rPr>
              <a:t>自然段</a:t>
            </a:r>
            <a:endParaRPr lang="en-US" altLang="zh-CN" sz="3600" b="1">
              <a:solidFill>
                <a:srgbClr val="401BC0"/>
              </a:solidFill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518160" y="295275"/>
            <a:ext cx="3023062" cy="1172845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54380" y="531495"/>
            <a:ext cx="225007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精读理解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" name="图片 3" descr="14-1511110949340-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0665" y="2147887"/>
            <a:ext cx="3884295" cy="25622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124961" y="1613046"/>
            <a:ext cx="7965439" cy="1290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>
                <a:latin typeface="+mj-ea"/>
                <a:ea typeface="+mj-ea"/>
              </a:rPr>
              <a:t>1.</a:t>
            </a:r>
            <a:r>
              <a:rPr altLang="zh-CN" sz="2800" b="1"/>
              <a:t>山工与游人谁更早到达山顶?</a:t>
            </a:r>
            <a:endParaRPr altLang="zh-CN" sz="2800" b="1"/>
          </a:p>
          <a:p>
            <a:pPr>
              <a:lnSpc>
                <a:spcPct val="130000"/>
              </a:lnSpc>
            </a:pPr>
            <a:endParaRPr altLang="zh-CN" sz="2800" b="1"/>
          </a:p>
        </p:txBody>
      </p:sp>
      <p:sp>
        <p:nvSpPr>
          <p:cNvPr id="2" name="矩形 1"/>
          <p:cNvSpPr/>
          <p:nvPr/>
        </p:nvSpPr>
        <p:spPr>
          <a:xfrm>
            <a:off x="3722370" y="2714668"/>
            <a:ext cx="7620000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</a:t>
            </a:r>
            <a:r>
              <a:rPr lang="zh-CN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</a:t>
            </a:r>
            <a:r>
              <a:rPr lang="zh-CN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挑山工更早到达山顶</a:t>
            </a:r>
            <a:endParaRPr altLang="zh-CN" b="1">
              <a:solidFill>
                <a:srgbClr val="FF0000"/>
              </a:solidFill>
              <a:cs typeface="宋体" panose="02010600030101010101" pitchFamily="2" charset="-122"/>
            </a:endParaRPr>
          </a:p>
          <a:p>
            <a:endParaRPr altLang="zh-CN" b="1">
              <a:solidFill>
                <a:srgbClr val="FF0000"/>
              </a:solidFill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24960" y="3881113"/>
            <a:ext cx="769112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>
                <a:latin typeface="+mn-ea"/>
                <a:cs typeface="宋体" panose="02010600030101010101" pitchFamily="2" charset="-122"/>
              </a:rPr>
              <a:t>2.</a:t>
            </a:r>
            <a:r>
              <a:rPr lang="zh-CN" altLang="zh-CN" sz="2800" b="1">
                <a:latin typeface="+mn-ea"/>
                <a:cs typeface="宋体" panose="02010600030101010101" pitchFamily="2" charset="-122"/>
              </a:rPr>
              <a:t>挑山工走路与游人走路有什么不同?</a:t>
            </a:r>
            <a:endParaRPr lang="zh-CN" altLang="zh-CN" sz="2800" b="1">
              <a:latin typeface="+mn-ea"/>
              <a:cs typeface="宋体" panose="02010600030101010101" pitchFamily="2" charset="-122"/>
            </a:endParaRPr>
          </a:p>
          <a:p>
            <a:endParaRPr lang="zh-CN" altLang="zh-CN" sz="2800" b="1"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45740" y="4834255"/>
            <a:ext cx="859663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游人走路 一路上东看西看，玩玩闹闹，总得停下来 挑山工走路 每一步都踩实 一个劲往前走</a:t>
            </a:r>
            <a:endParaRPr lang="zh-CN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endParaRPr lang="zh-CN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855</Words>
  <Application>WPS 演示</Application>
  <PresentationFormat/>
  <Paragraphs>107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楷体</vt:lpstr>
      <vt:lpstr>黑体</vt:lpstr>
      <vt:lpstr>楷体_GB2312</vt:lpstr>
      <vt:lpstr>新宋体</vt:lpstr>
      <vt:lpstr>Times New Roman</vt:lpstr>
      <vt:lpstr>Calibri</vt:lpstr>
      <vt:lpstr>微软雅黑</vt:lpstr>
      <vt:lpstr>Arial Unicode MS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2021-03-10T18:47:00Z</cp:lastPrinted>
  <dcterms:created xsi:type="dcterms:W3CDTF">2021-03-10T18:47:00Z</dcterms:created>
  <dcterms:modified xsi:type="dcterms:W3CDTF">2021-10-24T10:13:42Z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877598CF0ECD48D9B5FB7F3E8B569BCF</vt:lpwstr>
  </property>
  <property fmtid="{D5CDD505-2E9C-101B-9397-08002B2CF9AE}" pid="7" name="KSOProductBuildVer">
    <vt:lpwstr>2052-11.1.0.10938</vt:lpwstr>
  </property>
</Properties>
</file>