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62" r:id="rId3"/>
    <p:sldId id="553" r:id="rId4"/>
    <p:sldId id="755" r:id="rId5"/>
    <p:sldId id="792" r:id="rId6"/>
    <p:sldId id="794" r:id="rId7"/>
    <p:sldId id="812" r:id="rId8"/>
    <p:sldId id="813" r:id="rId9"/>
    <p:sldId id="814" r:id="rId10"/>
    <p:sldId id="833" r:id="rId11"/>
    <p:sldId id="834" r:id="rId12"/>
    <p:sldId id="835" r:id="rId13"/>
    <p:sldId id="836" r:id="rId14"/>
    <p:sldId id="790" r:id="rId15"/>
    <p:sldId id="796" r:id="rId16"/>
    <p:sldId id="810" r:id="rId17"/>
    <p:sldId id="775" r:id="rId18"/>
    <p:sldId id="811" r:id="rId19"/>
    <p:sldId id="825" r:id="rId20"/>
    <p:sldId id="804" r:id="rId21"/>
    <p:sldId id="832" r:id="rId2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253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buFontTx/>
            </a:pPr>
            <a:endParaRPr lang="zh-CN" altLang="en-US" sz="1200">
              <a:latin typeface="Calibri" panose="020F0502020204030204"/>
            </a:endParaRPr>
          </a:p>
        </p:txBody>
      </p:sp>
      <p:sp>
        <p:nvSpPr>
          <p:cNvPr id="22531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endParaRPr lang="zh-CN" altLang="en-US" sz="1200">
              <a:latin typeface="Calibri" panose="020F0502020204030204"/>
            </a:endParaRPr>
          </a:p>
        </p:txBody>
      </p:sp>
      <p:sp>
        <p:nvSpPr>
          <p:cNvPr id="22532" name="幻灯片图像占位符 3"/>
          <p:cNvSpPr>
            <a:spLocks noGrp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noFill/>
          </a:ln>
        </p:spPr>
      </p:sp>
      <p:sp>
        <p:nvSpPr>
          <p:cNvPr id="22533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2534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>
              <a:latin typeface="Calibri" panose="020F0502020204030204"/>
            </a:endParaRPr>
          </a:p>
        </p:txBody>
      </p:sp>
      <p:sp>
        <p:nvSpPr>
          <p:cNvPr id="22535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Calibri" panose="020F0502020204030204"/>
              </a:rPr>
            </a:fld>
            <a:endParaRPr lang="en-US" altLang="en-US" sz="1200">
              <a:latin typeface="Calibri" panose="020F05020202040302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600" b="1" i="0" u="none" baseline="0">
          <a:solidFill>
            <a:schemeClr val="bg1"/>
          </a:solidFill>
          <a:effectLst/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baseline="0">
          <a:solidFill>
            <a:schemeClr val="tx1"/>
          </a:solidFill>
          <a:effectLst/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baseline="0">
          <a:solidFill>
            <a:schemeClr val="tx1"/>
          </a:solidFill>
          <a:effectLst/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Rectangle 9"/>
          <p:cNvSpPr/>
          <p:nvPr/>
        </p:nvSpPr>
        <p:spPr>
          <a:xfrm>
            <a:off x="2357438" y="2857500"/>
            <a:ext cx="4786312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en-US" sz="4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语文园地</a:t>
            </a:r>
            <a:endParaRPr lang="en-US" altLang="en-US" sz="4800" b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1" name="标题 7"/>
          <p:cNvSpPr>
            <a:spLocks noGrp="1"/>
          </p:cNvSpPr>
          <p:nvPr>
            <p:ph type="title" idx="4294967295"/>
          </p:nvPr>
        </p:nvSpPr>
        <p:spPr>
          <a:xfrm>
            <a:off x="5857875" y="63500"/>
            <a:ext cx="3540125" cy="2746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r>
              <a:rPr lang="zh-CN" altLang="en-US">
                <a:solidFill>
                  <a:srgbClr val="000000"/>
                </a:solidFill>
              </a:rPr>
              <a:t>部编四年级下册教学课件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052" name="Rectangle 9"/>
          <p:cNvSpPr/>
          <p:nvPr/>
        </p:nvSpPr>
        <p:spPr>
          <a:xfrm>
            <a:off x="3365500" y="1619250"/>
            <a:ext cx="2663825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en-US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第七单元</a:t>
            </a:r>
            <a:endParaRPr lang="en-US" altLang="en-US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620713"/>
            <a:ext cx="8866187" cy="5189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云形 6"/>
          <p:cNvSpPr/>
          <p:nvPr/>
        </p:nvSpPr>
        <p:spPr>
          <a:xfrm>
            <a:off x="63500" y="549275"/>
            <a:ext cx="914400" cy="914400"/>
          </a:xfrm>
          <a:solidFill>
            <a:srgbClr val="4F81BD"/>
          </a:solidFill>
          <a:ln w="25400" cap="flat" cmpd="sng">
            <a:solidFill>
              <a:srgbClr val="385D8A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文本框 1"/>
          <p:cNvSpPr/>
          <p:nvPr/>
        </p:nvSpPr>
        <p:spPr>
          <a:xfrm>
            <a:off x="684213" y="1557338"/>
            <a:ext cx="8012112" cy="2554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>
                <a:solidFill>
                  <a:srgbClr val="FF0000"/>
                </a:solidFill>
              </a:rPr>
              <a:t>想一想：</a:t>
            </a:r>
            <a:endParaRPr lang="en-US" altLang="zh-CN" sz="3200" b="1">
              <a:solidFill>
                <a:srgbClr val="FF0000"/>
              </a:solidFill>
            </a:endParaRPr>
          </a:p>
          <a:p>
            <a:endParaRPr lang="en-US" altLang="zh-CN" sz="3200" b="1">
              <a:solidFill>
                <a:srgbClr val="FF0000"/>
              </a:solidFill>
            </a:endParaRPr>
          </a:p>
          <a:p>
            <a:r>
              <a:rPr lang="zh-CN" altLang="en-US" sz="3200" b="1">
                <a:solidFill>
                  <a:srgbClr val="FF0000"/>
                </a:solidFill>
              </a:rPr>
              <a:t>添加文字和移动文字的修改符号有什么特点</a:t>
            </a:r>
            <a:endParaRPr lang="en-US" altLang="zh-CN" sz="3200" b="1">
              <a:solidFill>
                <a:srgbClr val="FF0000"/>
              </a:solidFill>
            </a:endParaRPr>
          </a:p>
          <a:p>
            <a:endParaRPr lang="en-US" altLang="zh-CN" sz="3200" b="1">
              <a:solidFill>
                <a:srgbClr val="FF0000"/>
              </a:solidFill>
            </a:endParaRPr>
          </a:p>
          <a:p>
            <a:endParaRPr lang="zh-CN" alt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56" descr="删除号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8300" y="2108200"/>
            <a:ext cx="2714625" cy="1149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图片 57" descr="删除号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15138" y="2370138"/>
            <a:ext cx="1423987" cy="85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Rectangle 1"/>
          <p:cNvSpPr/>
          <p:nvPr/>
        </p:nvSpPr>
        <p:spPr>
          <a:xfrm>
            <a:off x="1143000" y="571500"/>
            <a:ext cx="2928938" cy="584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304800"/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我来改一改。</a:t>
            </a:r>
            <a:endParaRPr lang="zh-CN" altLang="en-US" sz="32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317" name="图片 11" descr="删除号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4825" y="3208338"/>
            <a:ext cx="2000250" cy="928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椭圆 2"/>
          <p:cNvSpPr/>
          <p:nvPr/>
        </p:nvSpPr>
        <p:spPr>
          <a:xfrm>
            <a:off x="1311275" y="1998663"/>
            <a:ext cx="606425" cy="290512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C0504D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latin typeface="Calibri" panose="020F0502020204030204"/>
            </a:endParaRPr>
          </a:p>
        </p:txBody>
      </p:sp>
      <p:sp>
        <p:nvSpPr>
          <p:cNvPr id="13319" name="椭圆 1"/>
          <p:cNvSpPr/>
          <p:nvPr/>
        </p:nvSpPr>
        <p:spPr>
          <a:xfrm>
            <a:off x="763588" y="1460500"/>
            <a:ext cx="649287" cy="315913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C0504D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latin typeface="Calibri" panose="020F0502020204030204"/>
            </a:endParaRPr>
          </a:p>
        </p:txBody>
      </p:sp>
      <p:cxnSp>
        <p:nvCxnSpPr>
          <p:cNvPr id="13320" name="直接连接符 21"/>
          <p:cNvCxnSpPr>
            <a:endCxn id="13319" idx="5"/>
          </p:cNvCxnSpPr>
          <p:nvPr/>
        </p:nvCxnSpPr>
        <p:spPr>
          <a:xfrm flipH="1" flipV="1">
            <a:off x="1317625" y="1730375"/>
            <a:ext cx="31750" cy="268288"/>
          </a:xfrm>
          <a:prstGeom prst="line">
            <a:avLst/>
          </a:prstGeom>
          <a:ln w="9525" cap="flat" cmpd="sng">
            <a:solidFill>
              <a:srgbClr val="BE4B48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3321" name="文本框 3"/>
          <p:cNvSpPr/>
          <p:nvPr/>
        </p:nvSpPr>
        <p:spPr>
          <a:xfrm>
            <a:off x="882650" y="1435100"/>
            <a:ext cx="41275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solidFill>
                  <a:srgbClr val="FF0000"/>
                </a:solidFill>
              </a:rPr>
              <a:t>功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3322" name="矩形 52"/>
          <p:cNvSpPr/>
          <p:nvPr/>
        </p:nvSpPr>
        <p:spPr>
          <a:xfrm>
            <a:off x="1412875" y="1460500"/>
            <a:ext cx="6437313" cy="267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我特别喜欢游泳，每天都坚持练习。工夫不负有心人，今年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六一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儿童节前，学校组织了一次游泳竞赛，同学们都忍不住情不自禁地为我鼓掌，我果然获得了一等奖。老师告诉我们，好成绩的取得，跟是否勤学苦练有很大的关系。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323" name="肘形连接符 17"/>
          <p:cNvCxnSpPr>
            <a:endCxn id="13319" idx="5"/>
          </p:cNvCxnSpPr>
          <p:nvPr/>
        </p:nvCxnSpPr>
        <p:spPr>
          <a:xfrm>
            <a:off x="1619250" y="2852738"/>
            <a:ext cx="5905500" cy="360362"/>
          </a:xfrm>
          <a:prstGeom prst="bentConnector3">
            <a:avLst>
              <a:gd name="adj1" fmla="val 79264"/>
            </a:avLst>
          </a:prstGeom>
          <a:ln w="9525" cap="flat" cmpd="sng">
            <a:solidFill>
              <a:srgbClr val="BE4B48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13324" name="直接连接符 4"/>
          <p:cNvCxnSpPr>
            <a:endCxn id="13319" idx="5"/>
          </p:cNvCxnSpPr>
          <p:nvPr/>
        </p:nvCxnSpPr>
        <p:spPr>
          <a:xfrm>
            <a:off x="1403350" y="3573463"/>
            <a:ext cx="2376488" cy="0"/>
          </a:xfrm>
          <a:prstGeom prst="line">
            <a:avLst/>
          </a:prstGeom>
          <a:ln w="9525" cap="flat" cmpd="sng">
            <a:solidFill>
              <a:srgbClr val="BE4B48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3325" name="直接连接符 5"/>
          <p:cNvCxnSpPr>
            <a:endCxn id="13319" idx="5"/>
          </p:cNvCxnSpPr>
          <p:nvPr/>
        </p:nvCxnSpPr>
        <p:spPr>
          <a:xfrm>
            <a:off x="6530975" y="2370138"/>
            <a:ext cx="1136650" cy="15875"/>
          </a:xfrm>
          <a:prstGeom prst="line">
            <a:avLst/>
          </a:prstGeom>
          <a:ln w="9525" cap="flat" cmpd="sng">
            <a:solidFill>
              <a:srgbClr val="BE4B48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 fill="hold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8" grpId="0" animBg="1"/>
      <p:bldP spid="13319" grpId="0" animBg="1"/>
      <p:bldP spid="133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文本框 3"/>
          <p:cNvSpPr/>
          <p:nvPr/>
        </p:nvSpPr>
        <p:spPr>
          <a:xfrm>
            <a:off x="893763" y="476250"/>
            <a:ext cx="7172325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Wingdings" panose="05000000000000000000" pitchFamily="2" charset="2"/>
              <a:buChar char="l"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仿照下面的例句，选一种情况写一组连续的动作。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39" name="Rectangle 1"/>
          <p:cNvSpPr/>
          <p:nvPr/>
        </p:nvSpPr>
        <p:spPr>
          <a:xfrm>
            <a:off x="407988" y="928688"/>
            <a:ext cx="7500937" cy="26765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304800"/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）他勇敢地抓住窗框，两只脚有力地蹬着车厢，攀上了窗口。</a:t>
            </a:r>
            <a:endParaRPr lang="en-US" altLang="zh-CN" sz="2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04800"/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罗盛教听到孩子们的哭喊声，知道有孩子落水了，就急忙向河边跑过去。他一边飞奔，一边脱棉衣。冰窟窿里泛着水花，罗盛教猛地跳了下去。他在水里摸了好一阵，也没摸到。他钻出水面吸了口气，立刻又钻了下去。</a:t>
            </a:r>
            <a:endParaRPr lang="zh-CN" altLang="zh-CN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0" name="TextBox 13"/>
          <p:cNvSpPr/>
          <p:nvPr/>
        </p:nvSpPr>
        <p:spPr>
          <a:xfrm>
            <a:off x="5078413" y="2935288"/>
            <a:ext cx="40163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.  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1" name="TextBox 14"/>
          <p:cNvSpPr/>
          <p:nvPr/>
        </p:nvSpPr>
        <p:spPr>
          <a:xfrm>
            <a:off x="6196013" y="989013"/>
            <a:ext cx="7858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. . 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2" name="TextBox 16"/>
          <p:cNvSpPr/>
          <p:nvPr/>
        </p:nvSpPr>
        <p:spPr>
          <a:xfrm>
            <a:off x="2843213" y="989013"/>
            <a:ext cx="71437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. . 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3" name="矩形 17"/>
          <p:cNvSpPr/>
          <p:nvPr/>
        </p:nvSpPr>
        <p:spPr>
          <a:xfrm>
            <a:off x="546100" y="1376363"/>
            <a:ext cx="650875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. .</a:t>
            </a:r>
            <a:endParaRPr lang="zh-CN" altLang="en-US"/>
          </a:p>
        </p:txBody>
      </p:sp>
      <p:sp>
        <p:nvSpPr>
          <p:cNvPr id="14344" name="流程图: 决策 19"/>
          <p:cNvSpPr/>
          <p:nvPr/>
        </p:nvSpPr>
        <p:spPr>
          <a:xfrm>
            <a:off x="546100" y="4387850"/>
            <a:ext cx="2143125" cy="857250"/>
          </a:xfrm>
          <a:prstGeom prst="flowChartDecision">
            <a:avLst/>
          </a:prstGeom>
          <a:solidFill>
            <a:srgbClr val="4F81BD"/>
          </a:solidFill>
          <a:ln w="25400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24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蝴蝶飞舞</a:t>
            </a:r>
            <a:endParaRPr lang="zh-CN" altLang="en-US" sz="240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5" name="流程图: 决策 20"/>
          <p:cNvSpPr/>
          <p:nvPr/>
        </p:nvSpPr>
        <p:spPr>
          <a:xfrm>
            <a:off x="2765425" y="4279900"/>
            <a:ext cx="2959100" cy="1071563"/>
          </a:xfrm>
          <a:prstGeom prst="flowChartDecision">
            <a:avLst/>
          </a:prstGeom>
          <a:solidFill>
            <a:srgbClr val="4F81BD"/>
          </a:solidFill>
          <a:ln w="25400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24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小男孩在打羽毛球</a:t>
            </a:r>
            <a:endParaRPr lang="zh-CN" altLang="en-US" sz="240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6" name="流程图: 决策 21"/>
          <p:cNvSpPr/>
          <p:nvPr/>
        </p:nvSpPr>
        <p:spPr>
          <a:xfrm>
            <a:off x="5724525" y="4279900"/>
            <a:ext cx="3228975" cy="1000125"/>
          </a:xfrm>
          <a:prstGeom prst="flowChartDecision">
            <a:avLst/>
          </a:prstGeom>
          <a:solidFill>
            <a:srgbClr val="4F81BD"/>
          </a:solidFill>
          <a:ln w="25400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24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妈妈下班回到家</a:t>
            </a:r>
            <a:endParaRPr lang="zh-CN" altLang="en-US" sz="240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7" name="文本框 1"/>
          <p:cNvSpPr/>
          <p:nvPr/>
        </p:nvSpPr>
        <p:spPr>
          <a:xfrm>
            <a:off x="6618288" y="2111375"/>
            <a:ext cx="2651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8" name="文本框 1"/>
          <p:cNvSpPr/>
          <p:nvPr/>
        </p:nvSpPr>
        <p:spPr>
          <a:xfrm>
            <a:off x="5399088" y="2111375"/>
            <a:ext cx="27463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9" name="文本框 1"/>
          <p:cNvSpPr/>
          <p:nvPr/>
        </p:nvSpPr>
        <p:spPr>
          <a:xfrm>
            <a:off x="4787900" y="2474913"/>
            <a:ext cx="29051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50" name="文本框 1"/>
          <p:cNvSpPr/>
          <p:nvPr/>
        </p:nvSpPr>
        <p:spPr>
          <a:xfrm>
            <a:off x="7564438" y="2474913"/>
            <a:ext cx="2651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51" name="文本框 1"/>
          <p:cNvSpPr/>
          <p:nvPr/>
        </p:nvSpPr>
        <p:spPr>
          <a:xfrm>
            <a:off x="7564438" y="2878138"/>
            <a:ext cx="2651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40" grpId="0" animBg="1"/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1"/>
          <p:cNvSpPr/>
          <p:nvPr/>
        </p:nvSpPr>
        <p:spPr>
          <a:xfrm>
            <a:off x="500063" y="844550"/>
            <a:ext cx="2928937" cy="584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304800"/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我来写一写。</a:t>
            </a:r>
            <a:endParaRPr lang="zh-CN" altLang="en-US" sz="32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3" name="Rectangle 1"/>
          <p:cNvSpPr/>
          <p:nvPr/>
        </p:nvSpPr>
        <p:spPr>
          <a:xfrm>
            <a:off x="357188" y="1858963"/>
            <a:ext cx="7286625" cy="952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304800"/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 妈妈下班回到家，放下手提包，换上拖鞋，系上围裙，钻进厨房，就开始做饭了。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4" name="Picture 8" descr="http://pic.51yuansu.com/pic3/cover/01/34/13/592489a3990a6_610.jpg"/>
          <p:cNvPicPr>
            <a:picLocks noChangeAspect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>
          <a:xfrm>
            <a:off x="357188" y="3311525"/>
            <a:ext cx="3265487" cy="2730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文本框 1"/>
          <p:cNvSpPr/>
          <p:nvPr/>
        </p:nvSpPr>
        <p:spPr>
          <a:xfrm>
            <a:off x="4906963" y="3379788"/>
            <a:ext cx="3827462" cy="95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同学们，仿照示例来写写其他的两种情况吧！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 fill="hold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  <p:bldP spid="1536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86" name="组合 19"/>
          <p:cNvGrpSpPr/>
          <p:nvPr/>
        </p:nvGrpSpPr>
        <p:grpSpPr>
          <a:xfrm>
            <a:off x="-63500" y="123825"/>
            <a:ext cx="2957513" cy="690563"/>
            <a:chOff x="-87954" y="-10228"/>
            <a:chExt cx="3530347" cy="692697"/>
          </a:xfrm>
        </p:grpSpPr>
        <p:pic>
          <p:nvPicPr>
            <p:cNvPr id="16387" name="组合 20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-84922" y="-12139"/>
              <a:ext cx="2779707" cy="697092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6388" name="组合 2"/>
            <p:cNvGrpSpPr/>
            <p:nvPr/>
          </p:nvGrpSpPr>
          <p:grpSpPr>
            <a:xfrm>
              <a:off x="-42475" y="-10228"/>
              <a:ext cx="2690872" cy="648109"/>
              <a:chOff x="-469295" y="792241"/>
              <a:chExt cx="2845702" cy="648109"/>
            </a:xfrm>
          </p:grpSpPr>
          <p:sp>
            <p:nvSpPr>
              <p:cNvPr id="16389" name="流程图: 准备 9"/>
              <p:cNvSpPr/>
              <p:nvPr/>
            </p:nvSpPr>
            <p:spPr>
              <a:xfrm>
                <a:off x="-469295" y="792241"/>
                <a:ext cx="2845701" cy="648110"/>
              </a:xfrm>
              <a:prstGeom prst="flowChartPreparation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16390" name="矩形 10"/>
              <p:cNvSpPr/>
              <p:nvPr/>
            </p:nvSpPr>
            <p:spPr>
              <a:xfrm rot="16200000">
                <a:off x="1761354" y="643763"/>
                <a:ext cx="466576" cy="763529"/>
              </a:xfrm>
              <a:prstGeom prst="rect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16391" name="矩形 11"/>
              <p:cNvSpPr/>
              <p:nvPr/>
            </p:nvSpPr>
            <p:spPr>
              <a:xfrm rot="16200000">
                <a:off x="-320818" y="643764"/>
                <a:ext cx="466576" cy="763530"/>
              </a:xfrm>
              <a:prstGeom prst="rect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6392" name="TextBox 3"/>
            <p:cNvSpPr/>
            <p:nvPr/>
          </p:nvSpPr>
          <p:spPr>
            <a:xfrm>
              <a:off x="374175" y="54687"/>
              <a:ext cx="3068218" cy="57149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r>
                <a:rPr lang="zh-CN" altLang="en-US" sz="2800" b="1">
                  <a:latin typeface="黑体" panose="02010609060101010101" pitchFamily="49" charset="-122"/>
                  <a:ea typeface="黑体" panose="02010609060101010101" pitchFamily="49" charset="-122"/>
                </a:rPr>
                <a:t>日积月累</a:t>
              </a:r>
              <a:endParaRPr lang="zh-CN" altLang="en-US" sz="2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6393" name="矩形 16"/>
          <p:cNvSpPr/>
          <p:nvPr/>
        </p:nvSpPr>
        <p:spPr>
          <a:xfrm>
            <a:off x="714375" y="1428750"/>
            <a:ext cx="7929563" cy="2060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天行健，君子以自强不息。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—— 《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周易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胜人者有力，自胜者强。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老子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不怨天，不尤人。 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论语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生于忧患而死于安乐。  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孟子》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94" name="Picture 12" descr="http://n.sinaimg.cn/front/223/w640h383/20190201/vEMS-hsmkfyn0719954.jpg"/>
          <p:cNvPicPr>
            <a:picLocks noChangeAspect="1"/>
          </p:cNvPicPr>
          <p:nvPr/>
        </p:nvPicPr>
        <p:blipFill>
          <a:blip r:embed="rId2">
            <a:lum contrast="40000"/>
          </a:blip>
          <a:stretch>
            <a:fillRect/>
          </a:stretch>
        </p:blipFill>
        <p:spPr>
          <a:xfrm>
            <a:off x="1928813" y="3643313"/>
            <a:ext cx="4524375" cy="2708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Box 3"/>
          <p:cNvSpPr/>
          <p:nvPr/>
        </p:nvSpPr>
        <p:spPr>
          <a:xfrm>
            <a:off x="1214438" y="714375"/>
            <a:ext cx="2135187" cy="644525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en-US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句子理解</a:t>
            </a:r>
            <a:endParaRPr lang="en-US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1" name="内容占位符 2"/>
          <p:cNvSpPr/>
          <p:nvPr/>
        </p:nvSpPr>
        <p:spPr>
          <a:xfrm>
            <a:off x="1428750" y="1571625"/>
            <a:ext cx="4429125" cy="6429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天行健，君子以自强不息。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2" name="矩形 6"/>
          <p:cNvSpPr/>
          <p:nvPr/>
        </p:nvSpPr>
        <p:spPr>
          <a:xfrm>
            <a:off x="642938" y="2286000"/>
            <a:ext cx="3857625" cy="1816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    语出周文王姬昌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周易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。意思是宇宙不停运转，人应效法天地，永远不断地前进。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13" name="Picture 5" descr="http://5b0988e595225.cdn.sohucs.com/images/20190915/057554f6a9e74143bd0f2cf91ca0ab22.jpeg"/>
          <p:cNvPicPr>
            <a:picLocks noChangeAspect="1"/>
          </p:cNvPicPr>
          <p:nvPr/>
        </p:nvPicPr>
        <p:blipFill>
          <a:blip r:embed="rId1">
            <a:lum contrast="30000"/>
          </a:blip>
          <a:stretch>
            <a:fillRect/>
          </a:stretch>
        </p:blipFill>
        <p:spPr>
          <a:xfrm>
            <a:off x="4929188" y="2357438"/>
            <a:ext cx="3071812" cy="4029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 fill="hold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1" grpId="0" animBg="1" build="p"/>
      <p:bldP spid="174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内容占位符 2"/>
          <p:cNvSpPr/>
          <p:nvPr/>
        </p:nvSpPr>
        <p:spPr>
          <a:xfrm>
            <a:off x="785813" y="1143000"/>
            <a:ext cx="4429125" cy="6429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胜人者有力，自胜者强。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5" name="矩形 8"/>
          <p:cNvSpPr/>
          <p:nvPr/>
        </p:nvSpPr>
        <p:spPr>
          <a:xfrm>
            <a:off x="0" y="1857375"/>
            <a:ext cx="7286625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    能战胜别人是有力的，能克制自己的弱点才算刚强。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436" name="Picture 8" descr="http://p0.ssl.qhimgs4.com/t018a51c24fc1416a7f.jpg"/>
          <p:cNvPicPr>
            <a:picLocks noChangeAspect="1"/>
          </p:cNvPicPr>
          <p:nvPr/>
        </p:nvPicPr>
        <p:blipFill>
          <a:blip r:embed="rId1">
            <a:lum contrast="40000"/>
          </a:blip>
          <a:srcRect r="391" b="11658"/>
          <a:stretch>
            <a:fillRect/>
          </a:stretch>
        </p:blipFill>
        <p:spPr>
          <a:xfrm>
            <a:off x="2071688" y="2786063"/>
            <a:ext cx="6072187" cy="35004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 build="p"/>
      <p:bldP spid="184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内容占位符 2"/>
          <p:cNvSpPr/>
          <p:nvPr/>
        </p:nvSpPr>
        <p:spPr>
          <a:xfrm>
            <a:off x="1071563" y="785813"/>
            <a:ext cx="3143250" cy="6429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不怨天，不尤人。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59" name="矩形 2"/>
          <p:cNvSpPr/>
          <p:nvPr/>
        </p:nvSpPr>
        <p:spPr>
          <a:xfrm>
            <a:off x="928688" y="1500188"/>
            <a:ext cx="40719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指不抱怨天，不责怪人。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0" name="内容占位符 2"/>
          <p:cNvSpPr/>
          <p:nvPr/>
        </p:nvSpPr>
        <p:spPr>
          <a:xfrm>
            <a:off x="1000125" y="2214563"/>
            <a:ext cx="3571875" cy="6429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生于忧患而死于安乐。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1" name="矩形 4"/>
          <p:cNvSpPr/>
          <p:nvPr/>
        </p:nvSpPr>
        <p:spPr>
          <a:xfrm>
            <a:off x="285750" y="2928938"/>
            <a:ext cx="6286500" cy="95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   忧患使人得以生存发展，安逸享乐使人萎靡死亡。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462" name="Picture 2" descr="http://txt15.book118.com/2017/0425/book102225/102224543.jpg"/>
          <p:cNvPicPr>
            <a:picLocks noChangeAspect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>
          <a:xfrm>
            <a:off x="5070475" y="3500438"/>
            <a:ext cx="3487738" cy="2616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 fill="hold"/>
                                        <p:tgtEl>
                                          <p:spTgt spid="19458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 fill="hold"/>
                                        <p:tgtEl>
                                          <p:spTgt spid="1946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 fill="hold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 build="p"/>
      <p:bldP spid="19459" grpId="0" animBg="1"/>
      <p:bldP spid="19460" grpId="0" animBg="1" build="p"/>
      <p:bldP spid="1946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Box 1"/>
          <p:cNvSpPr/>
          <p:nvPr/>
        </p:nvSpPr>
        <p:spPr>
          <a:xfrm>
            <a:off x="714375" y="571500"/>
            <a:ext cx="25717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拓展阅读。</a:t>
            </a:r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3" name="矩形 2"/>
          <p:cNvSpPr/>
          <p:nvPr/>
        </p:nvSpPr>
        <p:spPr>
          <a:xfrm>
            <a:off x="841375" y="1217613"/>
            <a:ext cx="8131175" cy="4616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非淡泊无以明志，非宁静无以致远。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——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诸葛亮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富贵不能淫，贫贱不能移，威武不能屈，此之谓大丈夫。                    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孟子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人而不仁，如礼何？人而不仁，如乐何？                                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孔子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14" descr="http://pic.51yuansu.com/pic3/cover/01/28/20/59235880b5a43_610.jpg"/>
          <p:cNvPicPr>
            <a:picLocks noChangeAspect="1"/>
          </p:cNvPicPr>
          <p:nvPr/>
        </p:nvPicPr>
        <p:blipFill>
          <a:blip r:embed="rId1">
            <a:lum contrast="20000"/>
          </a:blip>
          <a:stretch>
            <a:fillRect/>
          </a:stretch>
        </p:blipFill>
        <p:spPr>
          <a:xfrm>
            <a:off x="0" y="3400425"/>
            <a:ext cx="3571875" cy="28146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75" name="组合 19"/>
          <p:cNvGrpSpPr/>
          <p:nvPr/>
        </p:nvGrpSpPr>
        <p:grpSpPr>
          <a:xfrm>
            <a:off x="-63500" y="123825"/>
            <a:ext cx="2957513" cy="690563"/>
            <a:chOff x="-87954" y="-10228"/>
            <a:chExt cx="3530347" cy="692697"/>
          </a:xfrm>
        </p:grpSpPr>
        <p:pic>
          <p:nvPicPr>
            <p:cNvPr id="3076" name="组合 20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-84922" y="-12139"/>
              <a:ext cx="2779707" cy="697092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3077" name="组合 2"/>
            <p:cNvGrpSpPr/>
            <p:nvPr/>
          </p:nvGrpSpPr>
          <p:grpSpPr>
            <a:xfrm>
              <a:off x="-41780" y="-10025"/>
              <a:ext cx="2690020" cy="649017"/>
              <a:chOff x="-468560" y="792444"/>
              <a:chExt cx="2844801" cy="649017"/>
            </a:xfrm>
          </p:grpSpPr>
          <p:sp>
            <p:nvSpPr>
              <p:cNvPr id="3078" name="流程图: 准备 27"/>
              <p:cNvSpPr/>
              <p:nvPr/>
            </p:nvSpPr>
            <p:spPr>
              <a:xfrm>
                <a:off x="-469295" y="792241"/>
                <a:ext cx="2845701" cy="648109"/>
              </a:xfrm>
              <a:prstGeom prst="flowChartPreparation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079" name="矩形 30"/>
              <p:cNvSpPr/>
              <p:nvPr/>
            </p:nvSpPr>
            <p:spPr>
              <a:xfrm rot="16200000">
                <a:off x="1761355" y="643764"/>
                <a:ext cx="466575" cy="763529"/>
              </a:xfrm>
              <a:prstGeom prst="rect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080" name="矩形 31"/>
              <p:cNvSpPr/>
              <p:nvPr/>
            </p:nvSpPr>
            <p:spPr>
              <a:xfrm rot="16200000">
                <a:off x="-320816" y="643764"/>
                <a:ext cx="466575" cy="763530"/>
              </a:xfrm>
              <a:prstGeom prst="rect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3081" name="TextBox 3"/>
            <p:cNvSpPr/>
            <p:nvPr/>
          </p:nvSpPr>
          <p:spPr>
            <a:xfrm>
              <a:off x="374175" y="54687"/>
              <a:ext cx="3068218" cy="57149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r>
                <a:rPr lang="zh-CN" altLang="en-US" sz="2800" b="1">
                  <a:latin typeface="黑体" panose="02010609060101010101" pitchFamily="49" charset="-122"/>
                  <a:ea typeface="黑体" panose="02010609060101010101" pitchFamily="49" charset="-122"/>
                </a:rPr>
                <a:t>交流平台</a:t>
              </a:r>
              <a:endParaRPr lang="zh-CN" altLang="en-US" sz="2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082" name="矩形标注 14"/>
          <p:cNvSpPr/>
          <p:nvPr/>
        </p:nvSpPr>
        <p:spPr>
          <a:xfrm>
            <a:off x="3286125" y="1214438"/>
            <a:ext cx="4929188" cy="1643062"/>
          </a:xfrm>
          <a:prstGeom prst="wedgeRectCallout">
            <a:avLst>
              <a:gd name="adj1" fmla="val -40954"/>
              <a:gd name="adj2" fmla="val 86602"/>
            </a:avLst>
          </a:prstGeom>
          <a:solidFill>
            <a:srgbClr val="FFFFFF"/>
          </a:solidFill>
          <a:ln w="25400" cap="flat" cmpd="sng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en-US" altLang="en-US" sz="2800">
                <a:solidFill>
                  <a:srgbClr val="1F497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在文学作品中，如何表现一个人物的特点呢？我们通过课文中的语句来交流一下。</a:t>
            </a:r>
            <a:endParaRPr lang="en-US" altLang="en-US" sz="2800">
              <a:solidFill>
                <a:srgbClr val="1F497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TextBox 1"/>
          <p:cNvSpPr/>
          <p:nvPr/>
        </p:nvSpPr>
        <p:spPr>
          <a:xfrm>
            <a:off x="492125" y="434975"/>
            <a:ext cx="1236663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大意</a:t>
            </a:r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07" name="矩形 2"/>
          <p:cNvSpPr/>
          <p:nvPr/>
        </p:nvSpPr>
        <p:spPr>
          <a:xfrm>
            <a:off x="601663" y="1079500"/>
            <a:ext cx="8239125" cy="4616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不恬静寡欲无法明确志向，不排除外来干扰无法达成远大目标。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在富贵时，能使自己节制而不挥霍；在贫贱时不改变自己的志向；在强权下不改变自己的态度，这样才是大丈夫。                      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孔子说：“一个人没有仁爱之心，礼仪有什么用？一个人没有仁爱之心，礼乐又有什么用？”</a:t>
            </a:r>
            <a:endParaRPr lang="zh-CN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08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60300" y="12026900"/>
            <a:ext cx="3302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0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矩形标注 6"/>
          <p:cNvSpPr/>
          <p:nvPr/>
        </p:nvSpPr>
        <p:spPr>
          <a:xfrm>
            <a:off x="642938" y="785813"/>
            <a:ext cx="6929437" cy="1785937"/>
          </a:xfrm>
          <a:prstGeom prst="wedgeRectCallout">
            <a:avLst>
              <a:gd name="adj1" fmla="val 36519"/>
              <a:gd name="adj2" fmla="val 89292"/>
            </a:avLst>
          </a:prstGeom>
          <a:solidFill>
            <a:srgbClr val="FFFFFF"/>
          </a:solidFill>
          <a:ln w="25400" cap="flat" cmpd="sng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    哈尔威船长站在指挥台上，大声吼喝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全体安静，注意听命令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把救生艇放下去。妇女先走，其他乘客跟上，船员断后。必须把六十人救出去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9" name="图片 5" descr="u=1312830724,413210810&amp;fm=15&amp;gp=0.jpg"/>
          <p:cNvPicPr>
            <a:picLocks noChangeAspect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>
          <a:xfrm>
            <a:off x="6072188" y="3500438"/>
            <a:ext cx="2857500" cy="2857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矩形标注 14"/>
          <p:cNvSpPr/>
          <p:nvPr/>
        </p:nvSpPr>
        <p:spPr>
          <a:xfrm>
            <a:off x="1500188" y="1071563"/>
            <a:ext cx="7429500" cy="1500187"/>
          </a:xfrm>
          <a:prstGeom prst="wedgeRectCallout">
            <a:avLst>
              <a:gd name="adj1" fmla="val -42199"/>
              <a:gd name="adj2" fmla="val 103713"/>
            </a:avLst>
          </a:prstGeom>
          <a:solidFill>
            <a:srgbClr val="FFFFFF"/>
          </a:solidFill>
          <a:ln w="25400" cap="flat" cmpd="sng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en-US" sz="28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他张开双臂，向喷射着火舌的火力点猛扑上去，用自己的胸膛堵住了敌人的枪口。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5123" name="Picture 9" descr="http://d.youth.cn/shrgch/201612/W020161228533163696129.jpg"/>
          <p:cNvPicPr>
            <a:picLocks noChangeAspect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>
          <a:xfrm>
            <a:off x="0" y="3571875"/>
            <a:ext cx="3687763" cy="27670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矩形标注 1"/>
          <p:cNvSpPr/>
          <p:nvPr/>
        </p:nvSpPr>
        <p:spPr>
          <a:xfrm>
            <a:off x="714375" y="1285875"/>
            <a:ext cx="7358063" cy="1571625"/>
          </a:xfrm>
          <a:prstGeom prst="wedgeRectCallout">
            <a:avLst>
              <a:gd name="adj1" fmla="val -15454"/>
              <a:gd name="adj2" fmla="val 49514"/>
            </a:avLst>
          </a:prstGeom>
          <a:solidFill>
            <a:srgbClr val="FFFFFF"/>
          </a:solidFill>
          <a:ln w="25400" cap="flat" cmpd="sng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    第一个语段，从语言描写可以看出人物的一些特点；第二个语段，从人物的动作可以感受到人物的品质。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矩形 13"/>
          <p:cNvSpPr/>
          <p:nvPr/>
        </p:nvSpPr>
        <p:spPr>
          <a:xfrm>
            <a:off x="579438" y="1312863"/>
            <a:ext cx="8143875" cy="2060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en-US" altLang="zh-CN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 和  蔼     慷  慨    贤惠     悲戚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</a:t>
            </a:r>
            <a:endParaRPr lang="en-US" altLang="zh-CN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临危不惧  彬彬有礼  焦躁不安  心急如焚</a:t>
            </a:r>
            <a:endParaRPr lang="en-US" altLang="zh-CN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171" name="组合 19"/>
          <p:cNvGrpSpPr/>
          <p:nvPr/>
        </p:nvGrpSpPr>
        <p:grpSpPr>
          <a:xfrm>
            <a:off x="-63500" y="123825"/>
            <a:ext cx="2882900" cy="690563"/>
            <a:chOff x="-87954" y="-10228"/>
            <a:chExt cx="3441478" cy="692697"/>
          </a:xfrm>
        </p:grpSpPr>
        <p:pic>
          <p:nvPicPr>
            <p:cNvPr id="7172" name="组合 20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-84922" y="-12139"/>
              <a:ext cx="2779865" cy="697092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73" name="组合 2"/>
            <p:cNvGrpSpPr/>
            <p:nvPr/>
          </p:nvGrpSpPr>
          <p:grpSpPr>
            <a:xfrm>
              <a:off x="-41780" y="-10025"/>
              <a:ext cx="2690020" cy="649017"/>
              <a:chOff x="-468560" y="792444"/>
              <a:chExt cx="2844801" cy="649017"/>
            </a:xfrm>
          </p:grpSpPr>
          <p:sp>
            <p:nvSpPr>
              <p:cNvPr id="7174" name="流程图: 准备 27"/>
              <p:cNvSpPr/>
              <p:nvPr/>
            </p:nvSpPr>
            <p:spPr>
              <a:xfrm>
                <a:off x="-469292" y="792241"/>
                <a:ext cx="2845863" cy="648109"/>
              </a:xfrm>
              <a:prstGeom prst="flowChartPreparation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7175" name="矩形 30"/>
              <p:cNvSpPr/>
              <p:nvPr/>
            </p:nvSpPr>
            <p:spPr>
              <a:xfrm rot="16200000">
                <a:off x="1761496" y="643741"/>
                <a:ext cx="466575" cy="763572"/>
              </a:xfrm>
              <a:prstGeom prst="rect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7176" name="矩形 31"/>
              <p:cNvSpPr/>
              <p:nvPr/>
            </p:nvSpPr>
            <p:spPr>
              <a:xfrm rot="16200000">
                <a:off x="-320792" y="643742"/>
                <a:ext cx="466575" cy="763574"/>
              </a:xfrm>
              <a:prstGeom prst="rect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7177" name="TextBox 3"/>
            <p:cNvSpPr/>
            <p:nvPr/>
          </p:nvSpPr>
          <p:spPr>
            <a:xfrm>
              <a:off x="158356" y="54687"/>
              <a:ext cx="3195168" cy="57149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r>
                <a:rPr lang="zh-CN" altLang="en-US" sz="2800" b="1">
                  <a:latin typeface="黑体" panose="02010609060101010101" pitchFamily="49" charset="-122"/>
                  <a:ea typeface="黑体" panose="02010609060101010101" pitchFamily="49" charset="-122"/>
                </a:rPr>
                <a:t>识字加油站</a:t>
              </a:r>
              <a:endParaRPr lang="zh-CN" altLang="en-US" sz="2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7178" name="文本框 3"/>
          <p:cNvSpPr/>
          <p:nvPr/>
        </p:nvSpPr>
        <p:spPr>
          <a:xfrm>
            <a:off x="2954338" y="1555750"/>
            <a:ext cx="18065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kāng  kǎi</a:t>
            </a:r>
            <a:endParaRPr lang="en-US" altLang="zh-CN" sz="2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9" name="文本框 4"/>
          <p:cNvSpPr/>
          <p:nvPr/>
        </p:nvSpPr>
        <p:spPr>
          <a:xfrm>
            <a:off x="5057775" y="1539875"/>
            <a:ext cx="18081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xián</a:t>
            </a:r>
            <a:endParaRPr lang="en-US" altLang="zh-CN" sz="2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80" name="文本框 5"/>
          <p:cNvSpPr/>
          <p:nvPr/>
        </p:nvSpPr>
        <p:spPr>
          <a:xfrm>
            <a:off x="1870075" y="2500313"/>
            <a:ext cx="6905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jù</a:t>
            </a:r>
            <a:endParaRPr lang="en-US" altLang="zh-CN" sz="2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81" name="文本框 6"/>
          <p:cNvSpPr/>
          <p:nvPr/>
        </p:nvSpPr>
        <p:spPr>
          <a:xfrm>
            <a:off x="2611438" y="2470150"/>
            <a:ext cx="6905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bīn</a:t>
            </a:r>
            <a:endParaRPr lang="en-US" altLang="zh-CN" sz="2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82" name="文本框 7"/>
          <p:cNvSpPr/>
          <p:nvPr/>
        </p:nvSpPr>
        <p:spPr>
          <a:xfrm>
            <a:off x="5057775" y="2500313"/>
            <a:ext cx="6905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zào </a:t>
            </a:r>
            <a:endParaRPr lang="en-US" altLang="zh-CN" sz="2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83" name="文本框 8"/>
          <p:cNvSpPr/>
          <p:nvPr/>
        </p:nvSpPr>
        <p:spPr>
          <a:xfrm>
            <a:off x="7889875" y="2476500"/>
            <a:ext cx="8159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fén</a:t>
            </a:r>
            <a:endParaRPr lang="en-US" altLang="zh-CN" sz="2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84" name="文本框 9"/>
          <p:cNvSpPr/>
          <p:nvPr/>
        </p:nvSpPr>
        <p:spPr>
          <a:xfrm>
            <a:off x="1743075" y="1477963"/>
            <a:ext cx="763588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ǎi</a:t>
            </a:r>
            <a:endParaRPr lang="en-US" altLang="zh-CN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7185" name="文本框 1"/>
          <p:cNvSpPr/>
          <p:nvPr/>
        </p:nvSpPr>
        <p:spPr>
          <a:xfrm>
            <a:off x="7385050" y="1477963"/>
            <a:ext cx="8286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qī</a:t>
            </a:r>
            <a:endParaRPr lang="en-US" altLang="zh-CN" sz="2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 animBg="1"/>
      <p:bldP spid="7179" grpId="0" animBg="1"/>
      <p:bldP spid="7180" grpId="0" animBg="1"/>
      <p:bldP spid="7181" grpId="0" animBg="1"/>
      <p:bldP spid="7182" grpId="0" animBg="1"/>
      <p:bldP spid="7183" grpId="0" animBg="1"/>
      <p:bldP spid="7184" grpId="0" animBg="1"/>
      <p:bldP spid="718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矩形标注 1"/>
          <p:cNvSpPr/>
          <p:nvPr/>
        </p:nvSpPr>
        <p:spPr>
          <a:xfrm>
            <a:off x="928688" y="1214438"/>
            <a:ext cx="5857875" cy="928687"/>
          </a:xfrm>
          <a:prstGeom prst="wedgeRectCallout">
            <a:avLst>
              <a:gd name="adj1" fmla="val -3463"/>
              <a:gd name="adj2" fmla="val 167375"/>
            </a:avLst>
          </a:prstGeom>
          <a:solidFill>
            <a:srgbClr val="FFFFFF"/>
          </a:solidFill>
          <a:ln w="25400" cap="flat" cmpd="sng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    可以用这些词来表现人的品质、心情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Box 54"/>
          <p:cNvSpPr/>
          <p:nvPr/>
        </p:nvSpPr>
        <p:spPr>
          <a:xfrm>
            <a:off x="714375" y="571500"/>
            <a:ext cx="25717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我来认一认。</a:t>
            </a:r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219" name="组合 7"/>
          <p:cNvGrpSpPr/>
          <p:nvPr/>
        </p:nvGrpSpPr>
        <p:grpSpPr>
          <a:xfrm>
            <a:off x="1857375" y="2124075"/>
            <a:ext cx="836613" cy="850900"/>
            <a:chOff x="2437" y="2032"/>
            <a:chExt cx="1244" cy="1264"/>
          </a:xfrm>
        </p:grpSpPr>
        <p:sp>
          <p:nvSpPr>
            <p:cNvPr id="922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cxnSp>
          <p:nvCxnSpPr>
            <p:cNvPr id="922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22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223" name="组合 7"/>
          <p:cNvGrpSpPr/>
          <p:nvPr/>
        </p:nvGrpSpPr>
        <p:grpSpPr>
          <a:xfrm>
            <a:off x="2941638" y="2124075"/>
            <a:ext cx="836612" cy="850900"/>
            <a:chOff x="2437" y="2032"/>
            <a:chExt cx="1244" cy="1264"/>
          </a:xfrm>
        </p:grpSpPr>
        <p:sp>
          <p:nvSpPr>
            <p:cNvPr id="922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cxnSp>
          <p:nvCxnSpPr>
            <p:cNvPr id="922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22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227" name="组合 7"/>
          <p:cNvGrpSpPr/>
          <p:nvPr/>
        </p:nvGrpSpPr>
        <p:grpSpPr>
          <a:xfrm>
            <a:off x="4024313" y="2124075"/>
            <a:ext cx="836612" cy="850900"/>
            <a:chOff x="2437" y="2032"/>
            <a:chExt cx="1244" cy="1264"/>
          </a:xfrm>
        </p:grpSpPr>
        <p:sp>
          <p:nvSpPr>
            <p:cNvPr id="922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cxnSp>
          <p:nvCxnSpPr>
            <p:cNvPr id="922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23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231" name="组合 7"/>
          <p:cNvGrpSpPr/>
          <p:nvPr/>
        </p:nvGrpSpPr>
        <p:grpSpPr>
          <a:xfrm>
            <a:off x="5108575" y="2124075"/>
            <a:ext cx="836613" cy="850900"/>
            <a:chOff x="2437" y="2032"/>
            <a:chExt cx="1244" cy="1264"/>
          </a:xfrm>
        </p:grpSpPr>
        <p:sp>
          <p:nvSpPr>
            <p:cNvPr id="923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cxnSp>
          <p:nvCxnSpPr>
            <p:cNvPr id="923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23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235" name="组合 7"/>
          <p:cNvGrpSpPr/>
          <p:nvPr/>
        </p:nvGrpSpPr>
        <p:grpSpPr>
          <a:xfrm>
            <a:off x="1423988" y="3486150"/>
            <a:ext cx="836612" cy="850900"/>
            <a:chOff x="2437" y="2032"/>
            <a:chExt cx="1244" cy="1264"/>
          </a:xfrm>
        </p:grpSpPr>
        <p:sp>
          <p:nvSpPr>
            <p:cNvPr id="923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cxnSp>
          <p:nvCxnSpPr>
            <p:cNvPr id="923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23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239" name="组合 7"/>
          <p:cNvGrpSpPr/>
          <p:nvPr/>
        </p:nvGrpSpPr>
        <p:grpSpPr>
          <a:xfrm>
            <a:off x="2555875" y="3460750"/>
            <a:ext cx="836613" cy="850900"/>
            <a:chOff x="2437" y="2032"/>
            <a:chExt cx="1244" cy="1264"/>
          </a:xfrm>
        </p:grpSpPr>
        <p:sp>
          <p:nvSpPr>
            <p:cNvPr id="924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cxnSp>
          <p:nvCxnSpPr>
            <p:cNvPr id="924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24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243" name="组合 77"/>
          <p:cNvGrpSpPr/>
          <p:nvPr/>
        </p:nvGrpSpPr>
        <p:grpSpPr>
          <a:xfrm>
            <a:off x="3617913" y="3460750"/>
            <a:ext cx="836612" cy="850900"/>
            <a:chOff x="2437" y="2032"/>
            <a:chExt cx="1244" cy="1264"/>
          </a:xfrm>
        </p:grpSpPr>
        <p:sp>
          <p:nvSpPr>
            <p:cNvPr id="924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cxnSp>
          <p:nvCxnSpPr>
            <p:cNvPr id="924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24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247" name="组合 7"/>
          <p:cNvGrpSpPr/>
          <p:nvPr/>
        </p:nvGrpSpPr>
        <p:grpSpPr>
          <a:xfrm>
            <a:off x="4679950" y="3460750"/>
            <a:ext cx="836613" cy="850900"/>
            <a:chOff x="2437" y="2032"/>
            <a:chExt cx="1244" cy="1264"/>
          </a:xfrm>
        </p:grpSpPr>
        <p:sp>
          <p:nvSpPr>
            <p:cNvPr id="924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cxnSp>
          <p:nvCxnSpPr>
            <p:cNvPr id="924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25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9251" name="文本框 64"/>
          <p:cNvSpPr/>
          <p:nvPr/>
        </p:nvSpPr>
        <p:spPr>
          <a:xfrm>
            <a:off x="1831975" y="2146300"/>
            <a:ext cx="811213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蔼</a:t>
            </a:r>
            <a:endParaRPr lang="zh-CN" altLang="en-US" sz="48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52" name="文本框 92"/>
          <p:cNvSpPr/>
          <p:nvPr/>
        </p:nvSpPr>
        <p:spPr>
          <a:xfrm>
            <a:off x="4037013" y="2146300"/>
            <a:ext cx="811212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慨</a:t>
            </a:r>
            <a:endParaRPr lang="zh-CN" altLang="en-US" sz="48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53" name="文本框 64"/>
          <p:cNvSpPr/>
          <p:nvPr/>
        </p:nvSpPr>
        <p:spPr>
          <a:xfrm>
            <a:off x="5116513" y="2146300"/>
            <a:ext cx="811212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贤</a:t>
            </a:r>
            <a:endParaRPr lang="zh-CN" altLang="en-US" sz="48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54" name="文本框 86"/>
          <p:cNvSpPr/>
          <p:nvPr/>
        </p:nvSpPr>
        <p:spPr>
          <a:xfrm>
            <a:off x="1443038" y="3505200"/>
            <a:ext cx="811212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戚</a:t>
            </a:r>
            <a:endParaRPr lang="zh-CN" altLang="en-US" sz="48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55" name="文本框 86"/>
          <p:cNvSpPr/>
          <p:nvPr/>
        </p:nvSpPr>
        <p:spPr>
          <a:xfrm>
            <a:off x="2968625" y="2146300"/>
            <a:ext cx="811213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慷</a:t>
            </a:r>
            <a:endParaRPr lang="zh-CN" altLang="en-US" sz="48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56" name="文本框 64"/>
          <p:cNvSpPr/>
          <p:nvPr/>
        </p:nvSpPr>
        <p:spPr>
          <a:xfrm>
            <a:off x="2560638" y="3470275"/>
            <a:ext cx="811212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惧</a:t>
            </a:r>
            <a:endParaRPr lang="zh-CN" altLang="en-US" sz="48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57" name="文本框 92"/>
          <p:cNvSpPr/>
          <p:nvPr/>
        </p:nvSpPr>
        <p:spPr>
          <a:xfrm>
            <a:off x="4678363" y="3486150"/>
            <a:ext cx="811212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躁</a:t>
            </a:r>
            <a:endParaRPr lang="zh-CN" altLang="en-US" sz="48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58" name="文本框 86"/>
          <p:cNvSpPr/>
          <p:nvPr/>
        </p:nvSpPr>
        <p:spPr>
          <a:xfrm>
            <a:off x="3616325" y="3486150"/>
            <a:ext cx="811213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彬</a:t>
            </a:r>
            <a:endParaRPr lang="zh-CN" altLang="en-US" sz="48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59" name="TextBox 93"/>
          <p:cNvSpPr/>
          <p:nvPr/>
        </p:nvSpPr>
        <p:spPr>
          <a:xfrm>
            <a:off x="2068513" y="1571625"/>
            <a:ext cx="6429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ǎi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60" name="TextBox 94"/>
          <p:cNvSpPr/>
          <p:nvPr/>
        </p:nvSpPr>
        <p:spPr>
          <a:xfrm>
            <a:off x="2925763" y="1609725"/>
            <a:ext cx="928687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kāng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61" name="TextBox 95"/>
          <p:cNvSpPr/>
          <p:nvPr/>
        </p:nvSpPr>
        <p:spPr>
          <a:xfrm>
            <a:off x="4140200" y="1571625"/>
            <a:ext cx="92868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kǎi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62" name="TextBox 96"/>
          <p:cNvSpPr/>
          <p:nvPr/>
        </p:nvSpPr>
        <p:spPr>
          <a:xfrm>
            <a:off x="5140325" y="1571625"/>
            <a:ext cx="928688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xián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63" name="TextBox 97"/>
          <p:cNvSpPr/>
          <p:nvPr/>
        </p:nvSpPr>
        <p:spPr>
          <a:xfrm>
            <a:off x="1425575" y="2933700"/>
            <a:ext cx="100012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qī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64" name="TextBox 98"/>
          <p:cNvSpPr/>
          <p:nvPr/>
        </p:nvSpPr>
        <p:spPr>
          <a:xfrm>
            <a:off x="2640013" y="2952750"/>
            <a:ext cx="7032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jù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65" name="TextBox 99"/>
          <p:cNvSpPr/>
          <p:nvPr/>
        </p:nvSpPr>
        <p:spPr>
          <a:xfrm>
            <a:off x="3663950" y="2971800"/>
            <a:ext cx="100012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bīn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66" name="TextBox 100"/>
          <p:cNvSpPr/>
          <p:nvPr/>
        </p:nvSpPr>
        <p:spPr>
          <a:xfrm>
            <a:off x="4716463" y="2971800"/>
            <a:ext cx="92868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zào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267" name="组合 7"/>
          <p:cNvGrpSpPr/>
          <p:nvPr/>
        </p:nvGrpSpPr>
        <p:grpSpPr>
          <a:xfrm>
            <a:off x="5751513" y="3451225"/>
            <a:ext cx="836612" cy="850900"/>
            <a:chOff x="2437" y="2032"/>
            <a:chExt cx="1244" cy="1264"/>
          </a:xfrm>
        </p:grpSpPr>
        <p:sp>
          <p:nvSpPr>
            <p:cNvPr id="926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cxnSp>
          <p:nvCxnSpPr>
            <p:cNvPr id="926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27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9271" name="文本框 92"/>
          <p:cNvSpPr/>
          <p:nvPr/>
        </p:nvSpPr>
        <p:spPr>
          <a:xfrm>
            <a:off x="5783263" y="3419475"/>
            <a:ext cx="811212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焚</a:t>
            </a:r>
            <a:endParaRPr lang="zh-CN" altLang="en-US" sz="48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72" name="TextBox 106"/>
          <p:cNvSpPr/>
          <p:nvPr/>
        </p:nvSpPr>
        <p:spPr>
          <a:xfrm>
            <a:off x="5759450" y="2962275"/>
            <a:ext cx="92868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fén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51" grpId="0" animBg="1"/>
      <p:bldP spid="9252" grpId="0" animBg="1"/>
      <p:bldP spid="9253" grpId="0" animBg="1"/>
      <p:bldP spid="9254" grpId="0" animBg="1"/>
      <p:bldP spid="9255" grpId="0" animBg="1"/>
      <p:bldP spid="9256" grpId="0" animBg="1"/>
      <p:bldP spid="9257" grpId="0" animBg="1"/>
      <p:bldP spid="9258" grpId="0" animBg="1"/>
      <p:bldP spid="9259" grpId="0" animBg="1"/>
      <p:bldP spid="9260" grpId="0" animBg="1"/>
      <p:bldP spid="9261" grpId="0" animBg="1"/>
      <p:bldP spid="9262" grpId="0" animBg="1"/>
      <p:bldP spid="9263" grpId="0" animBg="1"/>
      <p:bldP spid="9264" grpId="0" animBg="1"/>
      <p:bldP spid="9265" grpId="0" animBg="1"/>
      <p:bldP spid="9266" grpId="0" animBg="1"/>
      <p:bldP spid="9271" grpId="0" animBg="1"/>
      <p:bldP spid="927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2" name="组合 19"/>
          <p:cNvGrpSpPr/>
          <p:nvPr/>
        </p:nvGrpSpPr>
        <p:grpSpPr>
          <a:xfrm>
            <a:off x="-63500" y="123825"/>
            <a:ext cx="2882900" cy="690563"/>
            <a:chOff x="-87954" y="-10228"/>
            <a:chExt cx="3441478" cy="692697"/>
          </a:xfrm>
        </p:grpSpPr>
        <p:pic>
          <p:nvPicPr>
            <p:cNvPr id="10243" name="组合 20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-84922" y="-12139"/>
              <a:ext cx="2779865" cy="697092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0244" name="组合 2"/>
            <p:cNvGrpSpPr/>
            <p:nvPr/>
          </p:nvGrpSpPr>
          <p:grpSpPr>
            <a:xfrm>
              <a:off x="-41780" y="-10025"/>
              <a:ext cx="2690020" cy="649017"/>
              <a:chOff x="-468560" y="792444"/>
              <a:chExt cx="2844801" cy="649017"/>
            </a:xfrm>
          </p:grpSpPr>
          <p:sp>
            <p:nvSpPr>
              <p:cNvPr id="10245" name="流程图: 准备 27"/>
              <p:cNvSpPr/>
              <p:nvPr/>
            </p:nvSpPr>
            <p:spPr>
              <a:xfrm>
                <a:off x="-469292" y="792241"/>
                <a:ext cx="2845863" cy="648109"/>
              </a:xfrm>
              <a:prstGeom prst="flowChartPreparation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10246" name="矩形 30"/>
              <p:cNvSpPr/>
              <p:nvPr/>
            </p:nvSpPr>
            <p:spPr>
              <a:xfrm rot="16200000">
                <a:off x="1761496" y="643741"/>
                <a:ext cx="466575" cy="763572"/>
              </a:xfrm>
              <a:prstGeom prst="rect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10247" name="矩形 31"/>
              <p:cNvSpPr/>
              <p:nvPr/>
            </p:nvSpPr>
            <p:spPr>
              <a:xfrm rot="16200000">
                <a:off x="-320792" y="643742"/>
                <a:ext cx="466575" cy="763574"/>
              </a:xfrm>
              <a:prstGeom prst="rect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0248" name="TextBox 3"/>
            <p:cNvSpPr/>
            <p:nvPr/>
          </p:nvSpPr>
          <p:spPr>
            <a:xfrm>
              <a:off x="158356" y="54687"/>
              <a:ext cx="3195168" cy="57149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r>
                <a:rPr lang="zh-CN" altLang="en-US" sz="2800" b="1">
                  <a:latin typeface="黑体" panose="02010609060101010101" pitchFamily="49" charset="-122"/>
                  <a:ea typeface="黑体" panose="02010609060101010101" pitchFamily="49" charset="-122"/>
                </a:rPr>
                <a:t>词句段运用</a:t>
              </a:r>
              <a:endParaRPr lang="zh-CN" altLang="en-US" sz="2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249" name="文本框 3"/>
          <p:cNvSpPr/>
          <p:nvPr/>
        </p:nvSpPr>
        <p:spPr>
          <a:xfrm>
            <a:off x="500063" y="1285875"/>
            <a:ext cx="8035925" cy="3108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Wingdings" panose="05000000000000000000" pitchFamily="2" charset="2"/>
              <a:buChar char="l"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用学过的修改符号，修改下面这段话。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    我特别喜欢游泳，每天都坚持练习。工夫不负有心人，今年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六一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儿童节前，学校组织了一次游泳竞赛，同学们都忍不住情不自禁的为我鼓掌，我果然获得了一等奖。老师告诉我们，好成绩的取得，跟是否勤学苦练有很大的关系。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l"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nimBg="1"/>
    </p:bldLst>
  </p:timing>
</p:sld>
</file>

<file path=ppt/theme/theme1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1500</Words>
  <Application>WPS 演示</Application>
  <PresentationFormat/>
  <Paragraphs>176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Calibri</vt:lpstr>
      <vt:lpstr>黑体</vt:lpstr>
      <vt:lpstr>楷体</vt:lpstr>
      <vt:lpstr>Arial Unicode MS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2021-03-17T05:49:53Z</cp:lastPrinted>
  <dcterms:created xsi:type="dcterms:W3CDTF">2021-03-17T05:49:53Z</dcterms:created>
  <dcterms:modified xsi:type="dcterms:W3CDTF">2021-10-24T10:22:47Z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00EA365A011445DCB5E69B69EA77FD31</vt:lpwstr>
  </property>
  <property fmtid="{D5CDD505-2E9C-101B-9397-08002B2CF9AE}" pid="7" name="KSOProductBuildVer">
    <vt:lpwstr>2052-11.1.0.10938</vt:lpwstr>
  </property>
</Properties>
</file>