
<file path=[Content_Types].xml><?xml version="1.0" encoding="utf-8"?>
<Types xmlns="http://schemas.openxmlformats.org/package/2006/content-types">
  <Default Extension="wav" ContentType="audio/x-wav"/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17" r:id="rId3"/>
    <p:sldId id="419" r:id="rId5"/>
    <p:sldId id="422" r:id="rId6"/>
    <p:sldId id="425" r:id="rId7"/>
    <p:sldId id="426" r:id="rId8"/>
    <p:sldId id="427" r:id="rId9"/>
    <p:sldId id="428" r:id="rId10"/>
    <p:sldId id="429" r:id="rId11"/>
    <p:sldId id="430" r:id="rId12"/>
    <p:sldId id="431" r:id="rId13"/>
    <p:sldId id="424" r:id="rId14"/>
    <p:sldId id="423" r:id="rId15"/>
    <p:sldId id="432" r:id="rId16"/>
    <p:sldId id="434" r:id="rId17"/>
    <p:sldId id="433" r:id="rId18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 horzBarState="maximized">
    <p:restoredLeft sz="13778"/>
    <p:restoredTop sz="94660"/>
  </p:normalViewPr>
  <p:slideViewPr>
    <p:cSldViewPr snapToGrid="0" showGuides="1">
      <p:cViewPr varScale="1">
        <p:scale>
          <a:sx n="87" d="100"/>
          <a:sy n="87" d="100"/>
        </p:scale>
        <p:origin x="-586" y="-82"/>
      </p:cViewPr>
      <p:guideLst>
        <p:guide orient="horz" pos="2160"/>
        <p:guide pos="3812"/>
      </p:guideLst>
    </p:cSldViewPr>
  </p:slideViewPr>
  <p:notesTextViewPr>
    <p:cViewPr>
      <p:scale>
        <a:sx n="3" d="2"/>
        <a:sy n="3" d="2"/>
      </p:scale>
      <p:origin x="0" y="0"/>
    </p:cViewPr>
  </p:notesTextViewPr>
  <p:sorterViewPr showFormatting="0">
    <p:cViewPr varScale="1">
      <p:scale>
        <a:sx n="100" d="100"/>
        <a:sy n="100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defRPr sz="1200" noProof="1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defRPr sz="1200" noProof="1"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F35974C-6145-4A62-9D58-1D1FABB226F0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52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defRPr sz="1200" noProof="1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4098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  <p:sp>
        <p:nvSpPr>
          <p:cNvPr id="4099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p>
            <a:pPr lvl="0" algn="r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14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p>
            <a:pPr lvl="0" algn="r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98800" y="3560400"/>
            <a:ext cx="9799200" cy="1472400"/>
          </a:xfrm>
        </p:spPr>
        <p:txBody>
          <a:bodyPr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auto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71A77D5-5832-416F-9679-2628FB58295A}" type="datetimeFigureOut">
              <a:rPr kumimoji="0" lang="zh-CN" altLang="en-US" sz="10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71A77D5-5832-416F-9679-2628FB58295A}" type="datetimeFigureOut">
              <a:rPr kumimoji="0" lang="zh-CN" altLang="en-US" sz="10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98800" y="2484000"/>
            <a:ext cx="9799200" cy="1018800"/>
          </a:xfrm>
        </p:spPr>
        <p:txBody>
          <a:bodyPr lIns="90000" tIns="46800" rIns="90000" bIns="46800" rtlCol="0" anchor="t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lang="zh-CN" altLang="en-US"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1198800" y="3560400"/>
            <a:ext cx="9799200" cy="471600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71A77D5-5832-416F-9679-2628FB58295A}" type="datetimeFigureOut">
              <a:rPr kumimoji="0" lang="zh-CN" altLang="en-US" sz="10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400" y="608400"/>
            <a:ext cx="10969200" cy="705600"/>
          </a:xfrm>
        </p:spPr>
        <p:txBody>
          <a:bodyPr lIns="90000" tIns="46800" rIns="90000" bIns="46800" rtlCol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8400" y="1490400"/>
            <a:ext cx="10969200" cy="4759200"/>
          </a:xfrm>
        </p:spPr>
        <p:txBody>
          <a:bodyPr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71A77D5-5832-416F-9679-2628FB58295A}" type="datetimeFigureOut">
              <a:rPr kumimoji="0" lang="zh-CN" altLang="en-US" sz="10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990800" y="4615200"/>
            <a:ext cx="7768800" cy="867600"/>
          </a:xfrm>
        </p:spPr>
        <p:txBody>
          <a:bodyPr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71A77D5-5832-416F-9679-2628FB58295A}" type="datetimeFigureOut">
              <a:rPr kumimoji="0" lang="zh-CN" altLang="en-US" sz="10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400" y="608400"/>
            <a:ext cx="10969200" cy="705600"/>
          </a:xfrm>
        </p:spPr>
        <p:txBody>
          <a:bodyPr lIns="90000" tIns="46800" rIns="90000" bIns="46800" rtlCol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8400" y="1501200"/>
            <a:ext cx="5176800" cy="4748400"/>
          </a:xfrm>
        </p:spPr>
        <p:txBody>
          <a:bodyPr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11600" y="1501200"/>
            <a:ext cx="5176800" cy="4748400"/>
          </a:xfrm>
        </p:spPr>
        <p:txBody>
          <a:bodyPr>
            <a:normAutofit/>
          </a:bodyPr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40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71A77D5-5832-416F-9679-2628FB58295A}" type="datetimeFigureOut">
              <a:rPr kumimoji="0" lang="zh-CN" altLang="en-US" sz="10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400" y="608400"/>
            <a:ext cx="10969200" cy="705600"/>
          </a:xfrm>
        </p:spPr>
        <p:txBody>
          <a:bodyPr lIns="90000" tIns="46800" rIns="90000" bIns="46800" rtlCol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8400" y="1854000"/>
            <a:ext cx="5342400" cy="4395600"/>
          </a:xfrm>
        </p:spPr>
        <p:txBody>
          <a:bodyPr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35750" y="1421729"/>
            <a:ext cx="5342400" cy="381600"/>
          </a:xfrm>
        </p:spPr>
        <p:txBody>
          <a:bodyPr lIns="101600" tIns="38100" rIns="76200" bIns="381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>
                <a:sym typeface="+mn-ea"/>
              </a:rPr>
              <a:t>单击此处编辑母版文本样式</a:t>
            </a:r>
            <a:endParaRPr lang="zh-CN" altLang="en-US" strike="noStrike"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35750" y="1854000"/>
            <a:ext cx="5342400" cy="4395600"/>
          </a:xfrm>
        </p:spPr>
        <p:txBody>
          <a:bodyPr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71A77D5-5832-416F-9679-2628FB58295A}" type="datetimeFigureOut">
              <a:rPr kumimoji="0" lang="zh-CN" altLang="en-US" sz="10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400" y="608400"/>
            <a:ext cx="10969200" cy="705600"/>
          </a:xfrm>
        </p:spPr>
        <p:txBody>
          <a:bodyPr lIns="90000" tIns="46800" rIns="90000" bIns="46800" rtlCol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71A77D5-5832-416F-9679-2628FB58295A}" type="datetimeFigureOut">
              <a:rPr kumimoji="0" lang="zh-CN" altLang="en-US" sz="10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71A77D5-5832-416F-9679-2628FB58295A}" type="datetimeFigureOut">
              <a:rPr kumimoji="0" lang="zh-CN" altLang="en-US" sz="10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08330" y="1555115"/>
            <a:ext cx="5233035" cy="4608195"/>
          </a:xfrm>
        </p:spPr>
        <p:txBody>
          <a:bodyPr vert="horz" wrap="square" lIns="90000" tIns="46800" rIns="90000" bIns="46800" numCol="1" rtlCol="0" anchor="t" anchorCtr="0" compatLnSpc="1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0" i="0" u="none" strike="noStrike" kern="1200" cap="none" spc="0" normalizeH="0" baseline="0" noProof="1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50400" y="1555200"/>
            <a:ext cx="5227200" cy="4608000"/>
          </a:xfrm>
        </p:spPr>
        <p:txBody>
          <a:bodyPr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 defTabSz="914400" eaLnBrk="1" fontAlgn="auto" latinLnBrk="0" hangingPunct="1">
              <a:buNone/>
              <a:tabLst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71A77D5-5832-416F-9679-2628FB58295A}" type="datetimeFigureOut">
              <a:rPr kumimoji="0" lang="zh-CN" altLang="en-US" sz="10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8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lang="zh-CN" altLang="en-US"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914400"/>
            <a:ext cx="9169200" cy="5029200"/>
          </a:xfrm>
        </p:spPr>
        <p:txBody>
          <a:bodyPr vert="eaVert" lIns="46800" rIns="46800"/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71A77D5-5832-416F-9679-2628FB58295A}" type="datetimeFigureOut">
              <a:rPr kumimoji="0" lang="zh-CN" altLang="en-US" sz="10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.xml"/><Relationship Id="rId16" Type="http://schemas.openxmlformats.org/officeDocument/2006/relationships/tags" Target="../tags/tag5.xml"/><Relationship Id="rId15" Type="http://schemas.openxmlformats.org/officeDocument/2006/relationships/tags" Target="../tags/tag4.xml"/><Relationship Id="rId14" Type="http://schemas.openxmlformats.org/officeDocument/2006/relationships/tags" Target="../tags/tag3.xml"/><Relationship Id="rId13" Type="http://schemas.openxmlformats.org/officeDocument/2006/relationships/tags" Target="../tags/tag2.xml"/><Relationship Id="rId12" Type="http://schemas.openxmlformats.org/officeDocument/2006/relationships/tags" Target="../tags/tag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9D9D9"/>
            </a:gs>
          </a:gsLst>
          <a:lin ang="5400000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013" y="608013"/>
            <a:ext cx="10969625" cy="70643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0170" tIns="46990" rIns="90170" bIns="46990"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  <p:custDataLst>
              <p:tags r:id="rId13"/>
            </p:custDataLst>
          </p:nvPr>
        </p:nvSpPr>
        <p:spPr>
          <a:xfrm>
            <a:off x="608013" y="1490663"/>
            <a:ext cx="10969625" cy="475932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0000" tIns="46800" rIns="90000" bIns="46800" anchor="t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2860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775" y="6315075"/>
            <a:ext cx="26987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fontAlgn="auto">
              <a:defRPr sz="1000" baseline="0" noProof="1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71A77D5-5832-416F-9679-2628FB58295A}" type="datetimeFigureOut">
              <a:rPr kumimoji="0" lang="zh-CN" altLang="en-US" sz="10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388" y="6315075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fontAlgn="auto">
              <a:defRPr sz="1000" baseline="0" noProof="1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300" y="6315075"/>
            <a:ext cx="2700338" cy="3159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000">
                <a:solidFill>
                  <a:srgbClr val="898989"/>
                </a:solidFill>
              </a:defRPr>
            </a:lvl1pPr>
          </a:lstStyle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 spc="300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228600" indent="-228600" algn="l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rtl="0" eaLnBrk="0" fontAlgn="base" hangingPunct="0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</a:tabLst>
        <a:defRPr sz="16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rtl="0" eaLnBrk="0" fontAlgn="base" hangingPunct="0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</a:tabLst>
        <a:defRPr sz="16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rtl="0" eaLnBrk="0" fontAlgn="base" hangingPunct="0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pitchFamily="2" charset="2"/>
        <a:buChar char=""/>
        <a:tabLst>
          <a:tab pos="1609725" algn="l"/>
        </a:tabLst>
        <a:defRPr sz="14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rtl="0" eaLnBrk="0" fontAlgn="base" hangingPunct="0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tabLst>
          <a:tab pos="1609725" algn="l"/>
        </a:tabLst>
        <a:defRPr sz="14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16.xml"/><Relationship Id="rId2" Type="http://schemas.openxmlformats.org/officeDocument/2006/relationships/image" Target="../media/image8.png"/><Relationship Id="rId1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7.xml"/><Relationship Id="rId1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1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.xml"/><Relationship Id="rId8" Type="http://schemas.openxmlformats.org/officeDocument/2006/relationships/slideLayout" Target="../slideLayouts/slideLayout7.xml"/><Relationship Id="rId7" Type="http://schemas.openxmlformats.org/officeDocument/2006/relationships/tags" Target="../tags/tag8.xml"/><Relationship Id="rId6" Type="http://schemas.openxmlformats.org/officeDocument/2006/relationships/image" Target="../media/image4.png"/><Relationship Id="rId5" Type="http://schemas.openxmlformats.org/officeDocument/2006/relationships/audio" Target="../media/audio1.wav"/><Relationship Id="rId4" Type="http://schemas.openxmlformats.org/officeDocument/2006/relationships/image" Target="../media/image3.jpeg"/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tags" Target="../tags/tag7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11.xml"/><Relationship Id="rId2" Type="http://schemas.openxmlformats.org/officeDocument/2006/relationships/image" Target="../media/image4.png"/><Relationship Id="rId1" Type="http://schemas.openxmlformats.org/officeDocument/2006/relationships/audio" Target="../media/audio2.wav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12.xml"/><Relationship Id="rId2" Type="http://schemas.openxmlformats.org/officeDocument/2006/relationships/image" Target="../media/image4.png"/><Relationship Id="rId1" Type="http://schemas.openxmlformats.org/officeDocument/2006/relationships/audio" Target="../media/audio3.wav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13.xml"/><Relationship Id="rId2" Type="http://schemas.openxmlformats.org/officeDocument/2006/relationships/image" Target="../media/image4.png"/><Relationship Id="rId1" Type="http://schemas.openxmlformats.org/officeDocument/2006/relationships/audio" Target="../media/audio4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4.xml"/><Relationship Id="rId1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1631950" y="1217613"/>
            <a:ext cx="8828088" cy="11715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anose="020B0502020202020204" pitchFamily="34" charset="0"/>
                <a:ea typeface="冬青黑体简体中文 W3" pitchFamily="34" charset="-122"/>
                <a:cs typeface="+mn-cs"/>
              </a:rPr>
              <a:t>《</a:t>
            </a:r>
            <a:r>
              <a:rPr kumimoji="0" lang="zh-CN" altLang="en-US" sz="5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anose="020B0502020202020204" pitchFamily="34" charset="0"/>
                <a:ea typeface="冬青黑体简体中文 W3" pitchFamily="34" charset="-122"/>
                <a:cs typeface="+mn-cs"/>
              </a:rPr>
              <a:t>宝葫芦的秘密（节选）</a:t>
            </a:r>
            <a:r>
              <a:rPr kumimoji="0" lang="en-US" altLang="zh-CN" sz="5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anose="020B0502020202020204" pitchFamily="34" charset="0"/>
                <a:ea typeface="冬青黑体简体中文 W3" pitchFamily="34" charset="-122"/>
                <a:cs typeface="+mn-cs"/>
              </a:rPr>
              <a:t>》</a:t>
            </a:r>
            <a:endParaRPr kumimoji="0" lang="en-US" altLang="zh-CN" sz="5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anose="020B0502020202020204" pitchFamily="34" charset="0"/>
              <a:ea typeface="冬青黑体简体中文 W3" pitchFamily="34" charset="-122"/>
              <a:cs typeface="+mn-cs"/>
            </a:endParaRPr>
          </a:p>
        </p:txBody>
      </p:sp>
      <p:sp>
        <p:nvSpPr>
          <p:cNvPr id="3074" name="灯片编号占位符 3"/>
          <p:cNvSpPr>
            <a:spLocks noGrp="1"/>
          </p:cNvSpPr>
          <p:nvPr>
            <p:ph type="sldNum" sz="quarter" idx="12"/>
          </p:nvPr>
        </p:nvSpPr>
        <p:spPr>
          <a:noFill/>
          <a:ln>
            <a:noFill/>
          </a:ln>
        </p:spPr>
        <p:txBody>
          <a:bodyPr wrap="square" lIns="91440" tIns="45720" rIns="91440" bIns="45720" anchor="ctr" anchorCtr="0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zh-CN" altLang="en-US" sz="1000" dirty="0">
                <a:solidFill>
                  <a:srgbClr val="898989"/>
                </a:solidFill>
              </a:rPr>
            </a:fld>
            <a:endParaRPr lang="zh-CN" altLang="en-US" sz="1000" dirty="0">
              <a:solidFill>
                <a:srgbClr val="898989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903288" y="3159125"/>
            <a:ext cx="9994900" cy="13716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anose="020B0502020202020204" pitchFamily="34" charset="0"/>
                <a:ea typeface="冬青黑体简体中文 W3" pitchFamily="34" charset="-122"/>
                <a:cs typeface="+mn-cs"/>
              </a:rPr>
              <a:t>难点名称：</a:t>
            </a:r>
            <a:r>
              <a:rPr kumimoji="0" lang="zh-CN" altLang="zh-CN" sz="3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anose="020B0502020202020204" pitchFamily="34" charset="0"/>
                <a:ea typeface="冬青黑体简体中文 W3" pitchFamily="34" charset="-122"/>
                <a:cs typeface="+mn-cs"/>
              </a:rPr>
              <a:t>根据已有内容，展开想象，创编故事，讲给同学听。</a:t>
            </a: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anose="020B0502020202020204" pitchFamily="34" charset="0"/>
              <a:ea typeface="冬青黑体简体中文 W3" pitchFamily="34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9688" y="-53975"/>
            <a:ext cx="2468563" cy="73183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anose="020B0502020202020204" pitchFamily="34" charset="0"/>
                <a:ea typeface="冬青黑体简体中文 W3" pitchFamily="34" charset="-122"/>
                <a:cs typeface="+mn-cs"/>
              </a:rPr>
              <a:t>四年级</a:t>
            </a:r>
            <a:r>
              <a:rPr kumimoji="0" lang="en-US" altLang="zh-CN" sz="16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anose="020B0502020202020204" pitchFamily="34" charset="0"/>
                <a:ea typeface="冬青黑体简体中文 W3" pitchFamily="34" charset="-122"/>
                <a:cs typeface="+mn-cs"/>
              </a:rPr>
              <a:t>-</a:t>
            </a:r>
            <a:r>
              <a:rPr kumimoji="0" lang="zh-CN" altLang="en-US" sz="16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anose="020B0502020202020204" pitchFamily="34" charset="0"/>
                <a:ea typeface="冬青黑体简体中文 W3" pitchFamily="34" charset="-122"/>
                <a:cs typeface="+mn-cs"/>
              </a:rPr>
              <a:t>下册</a:t>
            </a:r>
            <a:r>
              <a:rPr kumimoji="0" lang="en-US" altLang="zh-CN" sz="16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anose="020B0502020202020204" pitchFamily="34" charset="0"/>
                <a:ea typeface="冬青黑体简体中文 W3" pitchFamily="34" charset="-122"/>
                <a:cs typeface="+mn-cs"/>
              </a:rPr>
              <a:t>-</a:t>
            </a:r>
            <a:r>
              <a:rPr kumimoji="0" lang="zh-CN" altLang="en-US" sz="16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anose="020B0502020202020204" pitchFamily="34" charset="0"/>
                <a:ea typeface="冬青黑体简体中文 W3" pitchFamily="34" charset="-122"/>
                <a:cs typeface="+mn-cs"/>
              </a:rPr>
              <a:t>第八单元 </a:t>
            </a:r>
            <a:r>
              <a:rPr kumimoji="0" lang="en-US" altLang="zh-CN" sz="16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anose="020B0502020202020204" pitchFamily="34" charset="0"/>
                <a:ea typeface="冬青黑体简体中文 W3" pitchFamily="34" charset="-122"/>
                <a:cs typeface="+mn-cs"/>
              </a:rPr>
              <a:t>25</a:t>
            </a:r>
            <a:endParaRPr kumimoji="0" lang="en-US" altLang="zh-CN" sz="16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anose="020B0502020202020204" pitchFamily="34" charset="0"/>
              <a:ea typeface="冬青黑体简体中文 W3" pitchFamily="34" charset="-122"/>
              <a:cs typeface="+mn-cs"/>
            </a:endParaRPr>
          </a:p>
        </p:txBody>
      </p:sp>
    </p:spTree>
  </p:cSld>
  <p:clrMapOvr>
    <a:masterClrMapping/>
  </p:clrMapOvr>
  <p:transition spd="slow" advClick="0" advTm="941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7" grpId="0" bldLvl="0" animBg="1"/>
      <p:bldP spid="8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矩形 2"/>
          <p:cNvSpPr/>
          <p:nvPr/>
        </p:nvSpPr>
        <p:spPr>
          <a:xfrm>
            <a:off x="1476375" y="1131888"/>
            <a:ext cx="9217025" cy="2860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50000"/>
              </a:lnSpc>
            </a:pPr>
            <a:r>
              <a:rPr lang="en-US" altLang="zh-CN" sz="3000" b="1" dirty="0">
                <a:latin typeface="黑体" panose="02010609060101010101" charset="-122"/>
                <a:ea typeface="黑体" panose="02010609060101010101" charset="-122"/>
              </a:rPr>
              <a:t> </a:t>
            </a:r>
            <a:r>
              <a:rPr lang="en-US" altLang="zh-CN" sz="4000" b="1" dirty="0">
                <a:latin typeface="黑体" panose="02010609060101010101" charset="-122"/>
                <a:ea typeface="黑体" panose="02010609060101010101" charset="-122"/>
              </a:rPr>
              <a:t>   </a:t>
            </a:r>
            <a:r>
              <a:rPr lang="zh-CN" altLang="en-US" sz="4000" b="1" dirty="0">
                <a:latin typeface="黑体" panose="02010609060101010101" charset="-122"/>
                <a:ea typeface="黑体" panose="02010609060101010101" charset="-122"/>
              </a:rPr>
              <a:t>合作朗读课文第</a:t>
            </a:r>
            <a:r>
              <a:rPr lang="en-US" altLang="zh-CN" sz="4000" b="1" dirty="0">
                <a:latin typeface="黑体" panose="02010609060101010101" charset="-122"/>
                <a:ea typeface="黑体" panose="02010609060101010101" charset="-122"/>
              </a:rPr>
              <a:t>17-21</a:t>
            </a:r>
            <a:r>
              <a:rPr lang="zh-CN" altLang="en-US" sz="4000" b="1" dirty="0">
                <a:latin typeface="黑体" panose="02010609060101010101" charset="-122"/>
                <a:ea typeface="黑体" panose="02010609060101010101" charset="-122"/>
              </a:rPr>
              <a:t>自然段。说一说王葆为什么想得到一个宝葫芦</a:t>
            </a:r>
            <a:r>
              <a:rPr lang="en-US" altLang="zh-CN" sz="4000" b="1" dirty="0">
                <a:latin typeface="黑体" panose="02010609060101010101" charset="-122"/>
                <a:ea typeface="黑体" panose="02010609060101010101" charset="-122"/>
              </a:rPr>
              <a:t>?</a:t>
            </a:r>
            <a:r>
              <a:rPr lang="zh-CN" altLang="en-US" sz="4000" b="1" dirty="0">
                <a:latin typeface="黑体" panose="02010609060101010101" charset="-122"/>
                <a:ea typeface="黑体" panose="02010609060101010101" charset="-122"/>
              </a:rPr>
              <a:t>   </a:t>
            </a:r>
            <a:r>
              <a:rPr lang="zh-CN" altLang="en-US" sz="4000" b="1" dirty="0">
                <a:solidFill>
                  <a:srgbClr val="C00000"/>
                </a:solidFill>
                <a:latin typeface="黑体" panose="02010609060101010101" charset="-122"/>
                <a:ea typeface="黑体" panose="02010609060101010101" charset="-122"/>
              </a:rPr>
              <a:t>（课后第</a:t>
            </a:r>
            <a:r>
              <a:rPr lang="en-US" altLang="zh-CN" sz="4000" b="1" dirty="0">
                <a:solidFill>
                  <a:srgbClr val="C00000"/>
                </a:solidFill>
                <a:latin typeface="黑体" panose="02010609060101010101" charset="-122"/>
                <a:ea typeface="黑体" panose="02010609060101010101" charset="-122"/>
              </a:rPr>
              <a:t>1</a:t>
            </a:r>
            <a:r>
              <a:rPr lang="zh-CN" altLang="en-US" sz="4000" b="1" dirty="0">
                <a:solidFill>
                  <a:srgbClr val="C00000"/>
                </a:solidFill>
                <a:latin typeface="黑体" panose="02010609060101010101" charset="-122"/>
                <a:ea typeface="黑体" panose="02010609060101010101" charset="-122"/>
              </a:rPr>
              <a:t>题）</a:t>
            </a:r>
            <a:endParaRPr lang="zh-CN" altLang="en-US" sz="4000" b="1" dirty="0">
              <a:solidFill>
                <a:srgbClr val="C0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14338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2913" y="1301750"/>
            <a:ext cx="1104900" cy="1581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9" name="文本框 14"/>
          <p:cNvSpPr txBox="1"/>
          <p:nvPr/>
        </p:nvSpPr>
        <p:spPr>
          <a:xfrm>
            <a:off x="623888" y="411163"/>
            <a:ext cx="1931987" cy="56038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合作探究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4340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227" t="14133" r="14149" b="12833"/>
          <a:stretch>
            <a:fillRect/>
          </a:stretch>
        </p:blipFill>
        <p:spPr>
          <a:xfrm>
            <a:off x="9250363" y="4532313"/>
            <a:ext cx="2147887" cy="2030412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  <p:transition spd="slow" advTm="2560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724015" y="616585"/>
            <a:ext cx="4190999" cy="3133725"/>
          </a:xfrm>
          <a:prstGeom prst="round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23863" y="660400"/>
            <a:ext cx="5800725" cy="31686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indent="304800"/>
            <a:r>
              <a:rPr lang="zh-CN" altLang="zh-CN" sz="40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我有几次对着一道算术题发楞，不知道要怎么样列式子，就由“8”字想到了宝葫芦——假如我有这么一个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，</a:t>
            </a:r>
            <a:r>
              <a:rPr lang="zh-CN" altLang="zh-CN" sz="40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那可就省心了。</a:t>
            </a:r>
            <a:endParaRPr lang="zh-CN" altLang="zh-CN" sz="4000" b="1" dirty="0">
              <a:latin typeface="楷体" panose="02010609060101010101" pitchFamily="49" charset="-122"/>
              <a:ea typeface="楷体" panose="02010609060101010101" pitchFamily="49" charset="-122"/>
              <a:sym typeface="微软雅黑" panose="020B0503020204020204" pitchFamily="34" charset="-122"/>
            </a:endParaRPr>
          </a:p>
        </p:txBody>
      </p:sp>
      <p:sp>
        <p:nvSpPr>
          <p:cNvPr id="6" name="TextBox 1"/>
          <p:cNvSpPr txBox="1">
            <a:spLocks noChangeArrowheads="1"/>
          </p:cNvSpPr>
          <p:nvPr/>
        </p:nvSpPr>
        <p:spPr bwMode="auto">
          <a:xfrm rot="16200000">
            <a:off x="5999163" y="2693988"/>
            <a:ext cx="674688" cy="4589463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</a:schemeClr>
              </a:gs>
              <a:gs pos="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eaVert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</a:t>
            </a: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遇到困难时想摆脱困境</a:t>
            </a:r>
            <a:endParaRPr kumimoji="0" lang="zh-CN" altLang="en-US" sz="3200" b="1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  <p:custDataLst>
      <p:tags r:id="rId2"/>
    </p:custDataLst>
  </p:cSld>
  <p:clrMapOvr>
    <a:masterClrMapping/>
  </p:clrMapOvr>
  <p:transition spd="slow" advTm="2437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6" grpId="0" animBg="1"/>
      <p:bldP spid="6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" name="文本框 99"/>
          <p:cNvSpPr txBox="1"/>
          <p:nvPr/>
        </p:nvSpPr>
        <p:spPr>
          <a:xfrm>
            <a:off x="568325" y="863600"/>
            <a:ext cx="10461625" cy="28622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indent="304800"/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zh-CN" sz="36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我和同学们比赛种向日葵，我家里的那几棵长得又瘦又长，上面顶着一个小脑袋，</a:t>
            </a:r>
            <a:r>
              <a:rPr lang="zh-CN" altLang="zh-CN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可怜巴巴</a:t>
            </a:r>
            <a:r>
              <a:rPr lang="zh-CN" altLang="zh-CN" sz="36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的样儿，比谁的也比不上。我就又想到了那个宝贝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：“</a:t>
            </a:r>
            <a:r>
              <a:rPr lang="zh-CN" altLang="zh-CN" sz="36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那，我得要一棵最好最好的向日葵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，</a:t>
            </a:r>
            <a:r>
              <a:rPr lang="zh-CN" altLang="zh-CN" sz="36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长得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不能</a:t>
            </a:r>
            <a:r>
              <a:rPr lang="zh-CN" altLang="zh-CN" sz="36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再棒的向日葵。”</a:t>
            </a:r>
            <a:endParaRPr lang="zh-CN" altLang="zh-CN" sz="3600" b="1" dirty="0">
              <a:latin typeface="楷体" panose="02010609060101010101" pitchFamily="49" charset="-122"/>
              <a:ea typeface="楷体" panose="02010609060101010101" pitchFamily="49" charset="-122"/>
              <a:sym typeface="微软雅黑" panose="020B0503020204020204" pitchFamily="34" charset="-122"/>
            </a:endParaRPr>
          </a:p>
        </p:txBody>
      </p:sp>
      <p:sp>
        <p:nvSpPr>
          <p:cNvPr id="5" name="TextBox 1"/>
          <p:cNvSpPr txBox="1">
            <a:spLocks noChangeArrowheads="1"/>
          </p:cNvSpPr>
          <p:nvPr/>
        </p:nvSpPr>
        <p:spPr bwMode="auto">
          <a:xfrm rot="16200000">
            <a:off x="5461000" y="1900238"/>
            <a:ext cx="676275" cy="5356225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</a:schemeClr>
              </a:gs>
              <a:gs pos="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eaVert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</a:t>
            </a: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比赛种向日葵，渴望宝葫芦</a:t>
            </a:r>
            <a:endParaRPr kumimoji="0" lang="zh-CN" altLang="en-US" sz="3200" b="1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p:transition spd="slow" advTm="3254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100" grpId="1"/>
      <p:bldP spid="5" grpId="0" animBg="1"/>
      <p:bldP spid="5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769938" y="779463"/>
            <a:ext cx="6313487" cy="706437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4000" b="1" dirty="0">
                <a:latin typeface="宋体" panose="02010600030101010101" pitchFamily="2" charset="-122"/>
                <a:ea typeface="宋体" panose="02010600030101010101" pitchFamily="2" charset="-122"/>
              </a:rPr>
              <a:t>词语积累</a:t>
            </a:r>
            <a:r>
              <a:rPr lang="zh-CN" altLang="en-US" sz="40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40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ABCC</a:t>
            </a:r>
            <a:r>
              <a:rPr lang="zh-CN" altLang="en-US" sz="40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式的词语）</a:t>
            </a:r>
            <a:endParaRPr lang="zh-CN" altLang="en-US" sz="40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366838" y="2335213"/>
            <a:ext cx="8682037" cy="208438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80000"/>
              </a:lnSpc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可怜巴巴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 怒气冲冲    白发苍苍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8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生机勃勃    议论纷纷    行色匆匆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ransition spd="slow" advTm="1844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/>
      <p:bldP spid="4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" name="文本框 99"/>
          <p:cNvSpPr txBox="1"/>
          <p:nvPr/>
        </p:nvSpPr>
        <p:spPr>
          <a:xfrm>
            <a:off x="987425" y="661988"/>
            <a:ext cx="10218738" cy="25527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indent="812800"/>
            <a:r>
              <a:rPr lang="zh-CN" altLang="zh-CN" sz="40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可那只不过是幻想罢了。</a:t>
            </a:r>
            <a:endParaRPr lang="en-US" altLang="zh-CN" sz="4000" b="1" dirty="0">
              <a:latin typeface="楷体" panose="02010609060101010101" pitchFamily="49" charset="-122"/>
              <a:ea typeface="楷体" panose="02010609060101010101" pitchFamily="49" charset="-122"/>
              <a:sym typeface="微软雅黑" panose="020B0503020204020204" pitchFamily="34" charset="-122"/>
            </a:endParaRPr>
          </a:p>
          <a:p>
            <a:pPr indent="812800"/>
            <a:r>
              <a:rPr lang="zh-CN" altLang="zh-CN" sz="40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可我总还是要想到它。那一天我和科学小组的同学闹翻了，我又想到了它。 “要是我有那么一个葫芦，那</a:t>
            </a:r>
            <a:r>
              <a:rPr lang="zh-CN" altLang="zh-CN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……</a:t>
            </a:r>
            <a:r>
              <a:rPr lang="zh-CN" altLang="zh-CN" sz="40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”</a:t>
            </a:r>
            <a:endParaRPr lang="zh-CN" altLang="zh-CN" sz="4000" b="1" dirty="0">
              <a:latin typeface="楷体" panose="02010609060101010101" pitchFamily="49" charset="-122"/>
              <a:ea typeface="楷体" panose="02010609060101010101" pitchFamily="49" charset="-122"/>
              <a:sym typeface="微软雅黑" panose="020B0503020204020204" pitchFamily="34" charset="-122"/>
            </a:endParaRPr>
          </a:p>
        </p:txBody>
      </p:sp>
      <p:sp>
        <p:nvSpPr>
          <p:cNvPr id="5" name="TextBox 1"/>
          <p:cNvSpPr txBox="1">
            <a:spLocks noChangeArrowheads="1"/>
          </p:cNvSpPr>
          <p:nvPr/>
        </p:nvSpPr>
        <p:spPr bwMode="auto">
          <a:xfrm rot="16200000">
            <a:off x="5512594" y="143669"/>
            <a:ext cx="1166813" cy="8486775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</a:schemeClr>
              </a:gs>
              <a:gs pos="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eaVert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</a:t>
            </a: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省略号表示王葆对宝葫芦还有很多很多的幻想和渴望。</a:t>
            </a:r>
            <a:endParaRPr kumimoji="0" lang="zh-CN" altLang="en-US" sz="3200" b="1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p:transition spd="slow" advTm="5347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100" grpId="1"/>
      <p:bldP spid="5" grpId="0" animBg="1"/>
      <p:bldP spid="5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矩形 2"/>
          <p:cNvSpPr/>
          <p:nvPr/>
        </p:nvSpPr>
        <p:spPr>
          <a:xfrm>
            <a:off x="900113" y="428625"/>
            <a:ext cx="1558925" cy="92075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总结：</a:t>
            </a:r>
            <a:endParaRPr lang="zh-CN" altLang="en-US" sz="36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54063" y="1892300"/>
            <a:ext cx="10093325" cy="17526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3600" b="1" dirty="0">
                <a:latin typeface="黑体" panose="02010609060101010101" charset="-122"/>
                <a:ea typeface="黑体" panose="02010609060101010101" charset="-122"/>
              </a:rPr>
              <a:t>    </a:t>
            </a:r>
            <a:r>
              <a:rPr lang="zh-CN" altLang="zh-CN" sz="3600" b="1" dirty="0">
                <a:latin typeface="黑体" panose="02010609060101010101" charset="-122"/>
                <a:ea typeface="黑体" panose="02010609060101010101" charset="-122"/>
              </a:rPr>
              <a:t>想一想,当王葆真的拥有了一个宝葫芦,他的想法都能实现了,但他的问题就真的都能得到解决吗?</a:t>
            </a:r>
            <a:endParaRPr lang="zh-CN" altLang="zh-CN" sz="36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3555" name="文本框 1"/>
          <p:cNvSpPr txBox="1"/>
          <p:nvPr/>
        </p:nvSpPr>
        <p:spPr>
          <a:xfrm>
            <a:off x="900113" y="3784600"/>
            <a:ext cx="9509125" cy="11985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36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   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没有付出的收获，就是不劳而获。不劳而获的幸福是真的幸福吗</a:t>
            </a:r>
            <a:r>
              <a:rPr lang="en-US" altLang="zh-CN" sz="36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?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不是。</a:t>
            </a:r>
            <a:endParaRPr lang="zh-CN" altLang="en-US" sz="36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ransition spd="slow" advTm="5940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6" grpId="0"/>
      <p:bldP spid="6" grpId="1"/>
      <p:bldP spid="23555" grpId="0"/>
      <p:bldP spid="23555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" name="PA_圆角矩形 9"/>
          <p:cNvSpPr/>
          <p:nvPr>
            <p:custDataLst>
              <p:tags r:id="rId1"/>
            </p:custDataLst>
          </p:nvPr>
        </p:nvSpPr>
        <p:spPr>
          <a:xfrm>
            <a:off x="0" y="303213"/>
            <a:ext cx="487363" cy="500063"/>
          </a:xfrm>
          <a:prstGeom prst="roundRect">
            <a:avLst>
              <a:gd name="adj" fmla="val 0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122" name="文本框 28"/>
          <p:cNvSpPr txBox="1"/>
          <p:nvPr/>
        </p:nvSpPr>
        <p:spPr>
          <a:xfrm>
            <a:off x="566738" y="292100"/>
            <a:ext cx="1854200" cy="5222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800" dirty="0">
                <a:solidFill>
                  <a:srgbClr val="262626"/>
                </a:solidFill>
                <a:latin typeface="冬青黑体简体中文 W3" pitchFamily="34" charset="-122"/>
                <a:ea typeface="冬青黑体简体中文 W3" pitchFamily="34" charset="-122"/>
              </a:rPr>
              <a:t>导入</a:t>
            </a:r>
            <a:endParaRPr lang="en-US" altLang="zh-CN" sz="2800" dirty="0">
              <a:solidFill>
                <a:srgbClr val="262626"/>
              </a:solidFill>
              <a:latin typeface="冬青黑体简体中文 W3" pitchFamily="34" charset="-122"/>
              <a:ea typeface="冬青黑体简体中文 W3" pitchFamily="34" charset="-122"/>
            </a:endParaRPr>
          </a:p>
        </p:txBody>
      </p:sp>
      <p:sp>
        <p:nvSpPr>
          <p:cNvPr id="5123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7916863" y="6176963"/>
            <a:ext cx="2743200" cy="365125"/>
          </a:xfrm>
          <a:noFill/>
          <a:ln>
            <a:noFill/>
          </a:ln>
        </p:spPr>
        <p:txBody>
          <a:bodyPr wrap="square" lIns="91440" tIns="45720" rIns="91440" bIns="45720" anchor="ctr" anchorCtr="0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zh-CN" altLang="en-US" sz="1000" dirty="0">
                <a:solidFill>
                  <a:srgbClr val="898989"/>
                </a:solidFill>
              </a:rPr>
            </a:fld>
            <a:endParaRPr lang="zh-CN" altLang="en-US" sz="1000" dirty="0">
              <a:solidFill>
                <a:srgbClr val="898989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043" y="1099818"/>
            <a:ext cx="1661160" cy="212280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猜</a:t>
            </a:r>
            <a:endParaRPr kumimoji="0" lang="zh-CN" altLang="en-US" sz="4400" b="1" i="0" u="none" strike="noStrike" kern="1200" cap="none" spc="0" normalizeH="0" baseline="0" noProof="1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一</a:t>
            </a:r>
            <a:endParaRPr kumimoji="0" lang="zh-CN" altLang="en-US" sz="4400" b="1" i="0" u="none" strike="noStrike" kern="1200" cap="none" spc="0" normalizeH="0" baseline="0" noProof="1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猜</a:t>
            </a:r>
            <a:endParaRPr kumimoji="0" lang="zh-CN" altLang="en-US" sz="4400" b="1" i="0" u="none" strike="noStrike" kern="1200" cap="none" spc="0" normalizeH="0" baseline="0" noProof="1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4" name="图片 3" descr="微信图片_202005302050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0888" y="1100138"/>
            <a:ext cx="2543175" cy="2439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 descr="微信图片_2020053020504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0888" y="3946525"/>
            <a:ext cx="2547937" cy="24241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5468938" y="1470025"/>
            <a:ext cx="4457700" cy="13827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如果你也有机会拥有一朵七色花，你想让它帮你实现什么愿望呢？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" name="图片 6" descr="微信图片_2020053020595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8075" y="3505200"/>
            <a:ext cx="3263900" cy="26717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音频 1">
            <a:hlinkClick r:id="" action="ppaction://media"/>
          </p:cNvPr>
          <p:cNvPicPr>
            <a:picLocks noChangeAspect="1"/>
          </p:cNvPicPr>
          <p:nvPr>
            <a:wavAudioFile r:embed="rId5" name="54F69FF6.wav"/>
          </p:nvPr>
        </p:nvPicPr>
        <p:blipFill>
          <a:blip r:embed="rId6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7"/>
    </p:custDataLst>
  </p:cSld>
  <p:clrMapOvr>
    <a:masterClrMapping/>
  </p:clrMapOvr>
  <p:transition spd="slow" advClick="0" advTm="5360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1" showWhenStopped="0">
                <p:cTn id="3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6" grpId="0"/>
      <p:bldP spid="6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69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0875" y="1446213"/>
            <a:ext cx="1781175" cy="25542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2736850" y="1603375"/>
            <a:ext cx="8429625" cy="19367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2400" dirty="0">
                <a:latin typeface="黑体" panose="02010609060101010101" charset="-122"/>
                <a:ea typeface="黑体" panose="02010609060101010101" charset="-122"/>
              </a:rPr>
              <a:t>      </a:t>
            </a:r>
            <a:r>
              <a:rPr lang="zh-CN" altLang="en-US" sz="4000" b="1" dirty="0">
                <a:latin typeface="黑体" panose="02010609060101010101" charset="-122"/>
                <a:ea typeface="黑体" panose="02010609060101010101" charset="-122"/>
                <a:sym typeface="微软雅黑" panose="020B0503020204020204" pitchFamily="34" charset="-122"/>
              </a:rPr>
              <a:t>用自己的话归纳一下，说一说</a:t>
            </a:r>
            <a:r>
              <a:rPr lang="en-US" altLang="zh-CN" sz="4000" b="1" dirty="0">
                <a:latin typeface="黑体" panose="02010609060101010101" charset="-122"/>
                <a:ea typeface="黑体" panose="02010609060101010101" charset="-122"/>
                <a:sym typeface="微软雅黑" panose="020B0503020204020204" pitchFamily="34" charset="-122"/>
              </a:rPr>
              <a:t>,</a:t>
            </a:r>
            <a:r>
              <a:rPr lang="zh-CN" altLang="en-US" sz="4000" b="1" dirty="0">
                <a:latin typeface="黑体" panose="02010609060101010101" charset="-122"/>
                <a:ea typeface="黑体" panose="02010609060101010101" charset="-122"/>
              </a:rPr>
              <a:t>王葆是怎样知道了关于宝葫芦的故事的？</a:t>
            </a:r>
            <a:endParaRPr lang="zh-CN" altLang="en-US" sz="4000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432050" y="3848100"/>
            <a:ext cx="9039225" cy="1384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sz="2800" b="1" kern="1200" cap="none" spc="0" normalizeH="0" baseline="0" noProof="1">
                <a:solidFill>
                  <a:schemeClr val="accent5">
                    <a:lumMod val="7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+mn-cs"/>
              </a:rPr>
              <a:t>  </a:t>
            </a:r>
            <a:r>
              <a:rPr kumimoji="0" lang="zh-CN" altLang="en-US" sz="2800" b="1" kern="1200" cap="none" spc="0" normalizeH="0" baseline="0" noProof="1">
                <a:latin typeface="黑体" panose="02010609060101010101" charset="-122"/>
                <a:ea typeface="黑体" panose="02010609060101010101" charset="-122"/>
                <a:cs typeface="+mn-cs"/>
              </a:rPr>
              <a:t>王葆与奶奶的</a:t>
            </a:r>
            <a:r>
              <a:rPr kumimoji="0" lang="zh-CN" altLang="en-US" sz="2800" b="1" kern="1200" cap="none" spc="0" normalizeH="0" baseline="0" noProof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+mn-cs"/>
              </a:rPr>
              <a:t>规矩</a:t>
            </a:r>
            <a:r>
              <a:rPr kumimoji="0" lang="zh-CN" altLang="en-US" sz="2800" b="1" kern="1200" cap="none" spc="0" normalizeH="0" baseline="0" noProof="1">
                <a:latin typeface="黑体" panose="02010609060101010101" charset="-122"/>
                <a:ea typeface="黑体" panose="02010609060101010101" charset="-122"/>
                <a:cs typeface="+mn-cs"/>
              </a:rPr>
              <a:t>：每逢奶奶要求王葆干什么，都得给他讲一个故事。就这样，王葆听到了很多关于宝葫芦的故事。</a:t>
            </a:r>
            <a:endParaRPr kumimoji="0" lang="zh-CN" altLang="en-US" sz="2800" b="1" kern="1200" cap="none" spc="0" normalizeH="0" baseline="0" noProof="1">
              <a:latin typeface="黑体" panose="02010609060101010101" charset="-122"/>
              <a:ea typeface="黑体" panose="02010609060101010101" charset="-122"/>
              <a:cs typeface="+mn-cs"/>
            </a:endParaRPr>
          </a:p>
        </p:txBody>
      </p:sp>
      <p:sp>
        <p:nvSpPr>
          <p:cNvPr id="68" name="PA_圆角矩形 9"/>
          <p:cNvSpPr/>
          <p:nvPr>
            <p:custDataLst>
              <p:tags r:id="rId2"/>
            </p:custDataLst>
          </p:nvPr>
        </p:nvSpPr>
        <p:spPr>
          <a:xfrm>
            <a:off x="0" y="303213"/>
            <a:ext cx="487363" cy="500063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173" name="Text Box 10"/>
          <p:cNvSpPr txBox="1"/>
          <p:nvPr/>
        </p:nvSpPr>
        <p:spPr>
          <a:xfrm>
            <a:off x="261938" y="803275"/>
            <a:ext cx="1677987" cy="588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en-US" sz="2400" dirty="0">
                <a:latin typeface="华文彩云" panose="02010800040101010101" pitchFamily="2" charset="-122"/>
                <a:ea typeface="华文彩云" panose="02010800040101010101" pitchFamily="2" charset="-122"/>
              </a:rPr>
              <a:t>难点突破</a:t>
            </a:r>
            <a:endParaRPr lang="zh-CN" altLang="zh-CN" sz="2400" dirty="0"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sp>
        <p:nvSpPr>
          <p:cNvPr id="7174" name="文本框 68"/>
          <p:cNvSpPr txBox="1"/>
          <p:nvPr/>
        </p:nvSpPr>
        <p:spPr>
          <a:xfrm>
            <a:off x="566738" y="292100"/>
            <a:ext cx="1854200" cy="5222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800" dirty="0">
                <a:solidFill>
                  <a:srgbClr val="262626"/>
                </a:solidFill>
                <a:latin typeface="冬青黑体简体中文 W3" pitchFamily="34" charset="-122"/>
                <a:ea typeface="冬青黑体简体中文 W3" pitchFamily="34" charset="-122"/>
              </a:rPr>
              <a:t>知识讲解</a:t>
            </a:r>
            <a:endParaRPr lang="en-US" altLang="zh-CN" sz="2800" dirty="0">
              <a:solidFill>
                <a:srgbClr val="262626"/>
              </a:solidFill>
              <a:latin typeface="冬青黑体简体中文 W3" pitchFamily="34" charset="-122"/>
              <a:ea typeface="冬青黑体简体中文 W3" pitchFamily="34" charset="-122"/>
            </a:endParaRPr>
          </a:p>
        </p:txBody>
      </p:sp>
    </p:spTree>
    <p:custDataLst>
      <p:tags r:id="rId3"/>
    </p:custDataLst>
  </p:cSld>
  <p:clrMapOvr>
    <a:masterClrMapping/>
  </p:clrMapOvr>
  <p:transition spd="slow" advTm="5781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3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3888" y="1419225"/>
            <a:ext cx="1936750" cy="27765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4" name="图片 6"/>
          <p:cNvPicPr>
            <a:picLocks noChangeAspect="1"/>
          </p:cNvPicPr>
          <p:nvPr/>
        </p:nvPicPr>
        <p:blipFill>
          <a:blip r:embed="rId2"/>
          <a:srcRect l="12318"/>
          <a:stretch>
            <a:fillRect/>
          </a:stretch>
        </p:blipFill>
        <p:spPr>
          <a:xfrm>
            <a:off x="3087688" y="1603375"/>
            <a:ext cx="7067550" cy="549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5" name="图片 1"/>
          <p:cNvPicPr>
            <a:picLocks noChangeAspect="1"/>
          </p:cNvPicPr>
          <p:nvPr/>
        </p:nvPicPr>
        <p:blipFill>
          <a:blip r:embed="rId2"/>
          <a:srcRect l="12318"/>
          <a:stretch>
            <a:fillRect/>
          </a:stretch>
        </p:blipFill>
        <p:spPr>
          <a:xfrm>
            <a:off x="2220913" y="2773363"/>
            <a:ext cx="8089900" cy="685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6" name="文本框 5"/>
          <p:cNvSpPr txBox="1"/>
          <p:nvPr/>
        </p:nvSpPr>
        <p:spPr>
          <a:xfrm>
            <a:off x="3087688" y="1419225"/>
            <a:ext cx="6580187" cy="646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3200" dirty="0">
                <a:latin typeface="黑体" panose="02010609060101010101" charset="-122"/>
                <a:ea typeface="黑体" panose="02010609060101010101" charset="-122"/>
              </a:rPr>
              <a:t> </a:t>
            </a:r>
            <a:r>
              <a:rPr lang="zh-CN" altLang="en-US" sz="3600" dirty="0">
                <a:latin typeface="黑体" panose="02010609060101010101" charset="-122"/>
                <a:ea typeface="黑体" panose="02010609060101010101" charset="-122"/>
              </a:rPr>
              <a:t>奶奶给王葆讲了哪些故事呢？</a:t>
            </a:r>
            <a:endParaRPr lang="zh-CN" altLang="en-US" sz="3600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8197" name="文本框 7"/>
          <p:cNvSpPr txBox="1"/>
          <p:nvPr/>
        </p:nvSpPr>
        <p:spPr>
          <a:xfrm>
            <a:off x="2647950" y="2586038"/>
            <a:ext cx="6823075" cy="6461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3600" dirty="0">
                <a:latin typeface="黑体" panose="02010609060101010101" charset="-122"/>
                <a:ea typeface="黑体" panose="02010609060101010101" charset="-122"/>
              </a:rPr>
              <a:t>请你试着列举出来。</a:t>
            </a:r>
            <a:r>
              <a:rPr lang="en-US" altLang="zh-CN" sz="36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(</a:t>
            </a:r>
            <a:r>
              <a:rPr lang="zh-CN" altLang="en-US" sz="36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课后第</a:t>
            </a:r>
            <a:r>
              <a:rPr lang="en-US" altLang="zh-CN" sz="36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2</a:t>
            </a:r>
            <a:r>
              <a:rPr lang="zh-CN" altLang="en-US" sz="36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题</a:t>
            </a:r>
            <a:r>
              <a:rPr lang="en-US" altLang="zh-CN" sz="36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)</a:t>
            </a:r>
            <a:endParaRPr lang="en-US" altLang="zh-CN" sz="3600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 spd="slow" advTm="28343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1528763" y="709613"/>
            <a:ext cx="1100137" cy="646112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sym typeface="微软雅黑" panose="020B0503020204020204" pitchFamily="34" charset="-122"/>
              </a:rPr>
              <a:t>张三</a:t>
            </a:r>
            <a:endParaRPr lang="zh-CN" altLang="en-US" sz="36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628900" y="574675"/>
            <a:ext cx="8126413" cy="14192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20000"/>
              </a:lnSpc>
            </a:pPr>
            <a:r>
              <a:rPr lang="en-US" altLang="zh-CN" sz="3600" b="1" dirty="0">
                <a:latin typeface="黑体" panose="02010609060101010101" charset="-122"/>
                <a:ea typeface="黑体" panose="02010609060101010101" charset="-122"/>
                <a:sym typeface="微软雅黑" panose="020B0503020204020204" pitchFamily="34" charset="-122"/>
              </a:rPr>
              <a:t>——</a:t>
            </a:r>
            <a:r>
              <a:rPr lang="zh-CN" altLang="en-US" sz="3600" b="1" dirty="0">
                <a:latin typeface="黑体" panose="02010609060101010101" charset="-122"/>
                <a:ea typeface="黑体" panose="02010609060101010101" charset="-122"/>
                <a:sym typeface="微软雅黑" panose="020B0503020204020204" pitchFamily="34" charset="-122"/>
              </a:rPr>
              <a:t>劈面撞见了一位神仙，得了一个宝葫芦。</a:t>
            </a:r>
            <a:endParaRPr lang="zh-CN" altLang="en-US" sz="36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628900" y="1825625"/>
            <a:ext cx="8126413" cy="14192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20000"/>
              </a:lnSpc>
            </a:pPr>
            <a:r>
              <a:rPr lang="en-US" altLang="zh-CN" sz="3600" b="1" dirty="0">
                <a:latin typeface="黑体" panose="02010609060101010101" charset="-122"/>
                <a:ea typeface="黑体" panose="02010609060101010101" charset="-122"/>
                <a:sym typeface="微软雅黑" panose="020B0503020204020204" pitchFamily="34" charset="-122"/>
              </a:rPr>
              <a:t>——</a:t>
            </a:r>
            <a:r>
              <a:rPr lang="zh-CN" altLang="en-US" sz="3600" b="1" dirty="0">
                <a:latin typeface="黑体" panose="02010609060101010101" charset="-122"/>
                <a:ea typeface="黑体" panose="02010609060101010101" charset="-122"/>
                <a:sym typeface="微软雅黑" panose="020B0503020204020204" pitchFamily="34" charset="-122"/>
              </a:rPr>
              <a:t>出去远足旅行，一游游到了龙宫，得到了一个宝葫芦。</a:t>
            </a:r>
            <a:endParaRPr lang="zh-CN" altLang="en-US" sz="36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528763" y="1993900"/>
            <a:ext cx="998537" cy="584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sym typeface="微软雅黑" panose="020B0503020204020204" pitchFamily="34" charset="-122"/>
              </a:rPr>
              <a:t>李四</a:t>
            </a:r>
            <a:endParaRPr lang="zh-CN" altLang="en-US" sz="32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528763" y="3606800"/>
            <a:ext cx="998537" cy="58261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王五</a:t>
            </a:r>
            <a:endParaRPr lang="zh-CN" altLang="en-US" sz="32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579563" y="5218113"/>
            <a:ext cx="998537" cy="582612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赵六</a:t>
            </a:r>
            <a:endParaRPr lang="zh-CN" altLang="en-US" sz="32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628900" y="3502025"/>
            <a:ext cx="9166225" cy="1271588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>
              <a:lnSpc>
                <a:spcPct val="120000"/>
              </a:lnSpc>
            </a:pPr>
            <a:r>
              <a:rPr lang="en-US" altLang="zh-CN" sz="3200" b="1" dirty="0">
                <a:latin typeface="黑体" panose="02010609060101010101" charset="-122"/>
                <a:ea typeface="黑体" panose="02010609060101010101" charset="-122"/>
                <a:sym typeface="微软雅黑" panose="020B0503020204020204" pitchFamily="34" charset="-122"/>
              </a:rPr>
              <a:t>——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  <a:sym typeface="微软雅黑" panose="020B0503020204020204" pitchFamily="34" charset="-122"/>
              </a:rPr>
              <a:t>他因为是一个好孩子，肯让奶奶给他换衣服，</a:t>
            </a:r>
            <a:endParaRPr lang="zh-CN" altLang="en-US" sz="3200" b="1" dirty="0">
              <a:latin typeface="黑体" panose="02010609060101010101" charset="-122"/>
              <a:ea typeface="黑体" panose="02010609060101010101" charset="-122"/>
              <a:sym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  <a:sym typeface="微软雅黑" panose="020B0503020204020204" pitchFamily="34" charset="-122"/>
              </a:rPr>
              <a:t>所以得到了一个宝葫芦。</a:t>
            </a:r>
            <a:endParaRPr lang="zh-CN" altLang="en-US" sz="32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654300" y="5218113"/>
            <a:ext cx="4675188" cy="582612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3200" b="1" dirty="0">
                <a:latin typeface="黑体" panose="02010609060101010101" charset="-122"/>
                <a:ea typeface="黑体" panose="02010609060101010101" charset="-122"/>
                <a:sym typeface="微软雅黑" panose="020B0503020204020204" pitchFamily="34" charset="-122"/>
              </a:rPr>
              <a:t>——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  <a:sym typeface="微软雅黑" panose="020B0503020204020204" pitchFamily="34" charset="-122"/>
              </a:rPr>
              <a:t>那是掘地掘出来的。</a:t>
            </a:r>
            <a:endParaRPr lang="zh-CN" altLang="en-US" sz="32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2" name="音频 1">
            <a:hlinkClick r:id="" action="ppaction://media"/>
          </p:cNvPr>
          <p:cNvPicPr>
            <a:picLocks noChangeAspect="1"/>
          </p:cNvPicPr>
          <p:nvPr>
            <a:wavAudioFile r:embed="rId1" name="8B246325.wav"/>
          </p:nvPr>
        </p:nvPicPr>
        <p:blipFill>
          <a:blip r:embed="rId2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  <p:transition spd="slow" advTm="4432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1" showWhenStopped="0">
                <p:cTn id="5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6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3" grpId="0"/>
      <p:bldP spid="13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1038225" y="1941513"/>
            <a:ext cx="10115550" cy="20843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7200" marR="0" indent="-457200" defTabSz="914400">
              <a:lnSpc>
                <a:spcPct val="120000"/>
              </a:lnSpc>
              <a:buClrTx/>
              <a:buSzTx/>
              <a:buFont typeface="Wingdings" panose="05000000000000000000" pitchFamily="2" charset="2"/>
              <a:buChar char="l"/>
              <a:defRPr/>
            </a:pPr>
            <a:r>
              <a:rPr kumimoji="0" lang="zh-CN" altLang="en-US" sz="3600" b="1" kern="1200" cap="none" spc="0" normalizeH="0" baseline="0" noProof="1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张三想：“我要吃水蜜桃。”立刻就有一盘水蜜桃。</a:t>
            </a:r>
            <a:endParaRPr kumimoji="0" lang="zh-CN" altLang="en-US" sz="3200" b="1" kern="1200" cap="none" spc="0" normalizeH="0" baseline="0" noProof="1"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R="0" defTabSz="914400">
              <a:lnSpc>
                <a:spcPct val="120000"/>
              </a:lnSpc>
              <a:buClrTx/>
              <a:buSzTx/>
              <a:buFont typeface="Wingdings" panose="05000000000000000000" pitchFamily="2" charset="2"/>
              <a:buNone/>
              <a:defRPr/>
            </a:pPr>
            <a:endParaRPr kumimoji="0" lang="zh-CN" altLang="en-US" sz="3600" b="1" kern="1200" cap="none" spc="0" normalizeH="0" baseline="0" noProof="1"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0481" name="文本框 1"/>
          <p:cNvSpPr txBox="1"/>
          <p:nvPr/>
        </p:nvSpPr>
        <p:spPr>
          <a:xfrm>
            <a:off x="963613" y="815975"/>
            <a:ext cx="8550275" cy="8921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30000"/>
              </a:lnSpc>
            </a:pPr>
            <a:r>
              <a:rPr lang="zh-CN" altLang="en-US" sz="4000" b="1" dirty="0">
                <a:latin typeface="黑体" panose="02010609060101010101" charset="-122"/>
                <a:ea typeface="黑体" panose="02010609060101010101" charset="-122"/>
              </a:rPr>
              <a:t>张三得到了什么？李四呢？</a:t>
            </a:r>
            <a:endParaRPr lang="zh-CN" altLang="en-US" sz="40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38225" y="3876675"/>
            <a:ext cx="9823450" cy="14192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457200" marR="0" indent="-457200" defTabSz="914400">
              <a:lnSpc>
                <a:spcPct val="120000"/>
              </a:lnSpc>
              <a:buClrTx/>
              <a:buSzTx/>
              <a:buFont typeface="Wingdings" panose="05000000000000000000" pitchFamily="2" charset="2"/>
              <a:buChar char="l"/>
              <a:defRPr/>
            </a:pPr>
            <a:r>
              <a:rPr kumimoji="0" lang="zh-CN" altLang="en-US" sz="3600" b="1" kern="1200" cap="none" spc="0" normalizeH="0" baseline="0" noProof="1"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李四希望有一条大花狗，马上就冒出了那么一</a:t>
            </a:r>
            <a:endParaRPr kumimoji="0" lang="zh-CN" altLang="en-US" sz="3600" b="1" kern="1200" cap="none" spc="0" normalizeH="0" baseline="0" noProof="1"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  <a:p>
            <a:pPr marR="0" defTabSz="914400">
              <a:lnSpc>
                <a:spcPct val="120000"/>
              </a:lnSpc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3600" b="1" kern="1200" cap="none" spc="0" normalizeH="0" baseline="0" noProof="1"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条</a:t>
            </a:r>
            <a:r>
              <a:rPr kumimoji="0" lang="en-US" altLang="zh-CN" sz="3600" b="1" kern="1200" cap="none" spc="0" normalizeH="0" baseline="0" noProof="1"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——</a:t>
            </a:r>
            <a:r>
              <a:rPr kumimoji="0" lang="zh-CN" altLang="en-US" sz="3600" b="1" kern="1200" cap="none" spc="0" normalizeH="0" baseline="0" noProof="1"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冲着他摇尾巴，舔他的手。</a:t>
            </a:r>
            <a:endParaRPr kumimoji="0" lang="zh-CN" altLang="en-US" sz="3600" kern="1200" cap="none" spc="0" normalizeH="0" baseline="0" noProof="1"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4" name="音频 3">
            <a:hlinkClick r:id="" action="ppaction://media"/>
          </p:cNvPr>
          <p:cNvPicPr>
            <a:picLocks noChangeAspect="1"/>
          </p:cNvPicPr>
          <p:nvPr>
            <a:wavAudioFile r:embed="rId1" name="0D1850C6.wav"/>
          </p:nvPr>
        </p:nvPicPr>
        <p:blipFill>
          <a:blip r:embed="rId2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  <p:transition spd="slow" advTm="2694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1" showWhenStopped="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3" grpId="0"/>
      <p:bldP spid="3" grpId="1"/>
      <p:bldP spid="20481" grpId="0"/>
      <p:bldP spid="20481" grpId="1"/>
      <p:bldP spid="2" grpId="0"/>
      <p:bldP spid="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文本框 1"/>
          <p:cNvSpPr txBox="1"/>
          <p:nvPr/>
        </p:nvSpPr>
        <p:spPr>
          <a:xfrm>
            <a:off x="931863" y="1201738"/>
            <a:ext cx="10026650" cy="16922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30000"/>
              </a:lnSpc>
            </a:pP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   </a:t>
            </a:r>
            <a:r>
              <a:rPr lang="zh-CN" altLang="en-US" sz="4000" b="1" dirty="0">
                <a:latin typeface="黑体" panose="02010609060101010101" charset="-122"/>
                <a:ea typeface="黑体" panose="02010609060101010101" charset="-122"/>
              </a:rPr>
              <a:t>所有的故事，都有一个美好的结局，这个结局是什么</a:t>
            </a:r>
            <a:r>
              <a:rPr lang="zh-CN" altLang="en-US" sz="4000" b="1" dirty="0">
                <a:latin typeface="宋体" panose="02010600030101010101" pitchFamily="2" charset="-122"/>
                <a:ea typeface="宋体" panose="02010600030101010101" pitchFamily="2" charset="-122"/>
              </a:rPr>
              <a:t>？</a:t>
            </a:r>
            <a:endParaRPr lang="zh-CN" altLang="en-US" sz="4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31863" y="3536950"/>
            <a:ext cx="9264650" cy="12715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0033CC"/>
                </a:solidFill>
                <a:latin typeface="黑体" panose="02010609060101010101" charset="-122"/>
                <a:ea typeface="黑体" panose="02010609060101010101" charset="-122"/>
              </a:rPr>
              <a:t>    一得到了这个宝葫芦，可就幸福极了，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要什么有什么</a:t>
            </a:r>
            <a:r>
              <a:rPr lang="zh-CN" altLang="en-US" sz="3200" b="1" dirty="0">
                <a:solidFill>
                  <a:srgbClr val="0033CC"/>
                </a:solidFill>
                <a:latin typeface="黑体" panose="02010609060101010101" charset="-122"/>
                <a:ea typeface="黑体" panose="02010609060101010101" charset="-122"/>
              </a:rPr>
              <a:t>。</a:t>
            </a:r>
            <a:endParaRPr lang="zh-CN" altLang="en-US" sz="3200" b="1" dirty="0">
              <a:solidFill>
                <a:srgbClr val="0033CC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2" name="音频 1">
            <a:hlinkClick r:id="" action="ppaction://media"/>
          </p:cNvPr>
          <p:cNvPicPr>
            <a:picLocks noChangeAspect="1"/>
          </p:cNvPicPr>
          <p:nvPr>
            <a:wavAudioFile r:embed="rId1" name="2F5EA444.wav"/>
          </p:nvPr>
        </p:nvPicPr>
        <p:blipFill>
          <a:blip r:embed="rId2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  <p:transition spd="slow" advTm="1672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1" showWhenStopped="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9457" grpId="0"/>
      <p:bldP spid="19457" grpId="1"/>
      <p:bldP spid="3" grpId="0"/>
      <p:bldP spid="3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2092325" y="2811463"/>
            <a:ext cx="3127375" cy="7556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20000"/>
              </a:lnSpc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神奇，真神奇！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1507" name="图片 4"/>
          <p:cNvPicPr>
            <a:picLocks noChangeAspect="1"/>
          </p:cNvPicPr>
          <p:nvPr/>
        </p:nvPicPr>
        <p:blipFill>
          <a:blip r:embed="rId1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t="8000" b="15001"/>
          <a:stretch>
            <a:fillRect/>
          </a:stretch>
        </p:blipFill>
        <p:spPr>
          <a:xfrm>
            <a:off x="8089900" y="869950"/>
            <a:ext cx="3624263" cy="2790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5" name="文本框 1"/>
          <p:cNvSpPr txBox="1"/>
          <p:nvPr/>
        </p:nvSpPr>
        <p:spPr>
          <a:xfrm>
            <a:off x="1258888" y="1419225"/>
            <a:ext cx="5540375" cy="8921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30000"/>
              </a:lnSpc>
            </a:pPr>
            <a:r>
              <a:rPr lang="zh-CN" altLang="en-US" sz="4000" b="1" dirty="0">
                <a:latin typeface="宋体" panose="02010600030101010101" pitchFamily="2" charset="-122"/>
                <a:ea typeface="宋体" panose="02010600030101010101" pitchFamily="2" charset="-122"/>
              </a:rPr>
              <a:t>这宝葫芦有什特点？</a:t>
            </a:r>
            <a:endParaRPr lang="zh-CN" altLang="en-US" sz="4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p:transition spd="slow" advTm="1135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21505" grpId="0"/>
      <p:bldP spid="21505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" name="文本框 99"/>
          <p:cNvSpPr txBox="1"/>
          <p:nvPr/>
        </p:nvSpPr>
        <p:spPr>
          <a:xfrm>
            <a:off x="795338" y="1198563"/>
            <a:ext cx="9290050" cy="2860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indent="279400"/>
            <a:r>
              <a:rPr lang="en-US" altLang="zh-CN" sz="400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   </a:t>
            </a:r>
            <a:r>
              <a:rPr lang="zh-CN" altLang="zh-CN" sz="400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原来宝葫芦这么神奇啊,那让我</a:t>
            </a:r>
            <a:endParaRPr lang="zh-CN" altLang="zh-CN" sz="4000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indent="279400"/>
            <a:r>
              <a:rPr lang="zh-CN" altLang="zh-CN" sz="400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们来还原一下这几个宝葫芦的故事吧。</a:t>
            </a:r>
            <a:endParaRPr lang="en-US" altLang="zh-CN" sz="4000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indent="279400"/>
            <a:r>
              <a:rPr lang="en-US" altLang="zh-CN" sz="280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 </a:t>
            </a:r>
            <a:endParaRPr lang="zh-CN" altLang="zh-CN" sz="2800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indent="279400"/>
            <a:r>
              <a:rPr lang="zh-CN" altLang="zh-CN" sz="280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    </a:t>
            </a:r>
            <a:r>
              <a:rPr lang="zh-CN" altLang="zh-CN" sz="360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小组合作:发挥想象,任选一个故事,进行</a:t>
            </a:r>
            <a:endParaRPr lang="zh-CN" altLang="zh-CN" sz="3600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indent="279400"/>
            <a:r>
              <a:rPr lang="zh-CN" altLang="zh-CN" sz="360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交流合作,创编故事。</a:t>
            </a:r>
            <a:endParaRPr lang="zh-CN" altLang="en-US" sz="3600" dirty="0">
              <a:latin typeface="黑体" panose="02010609060101010101" charset="-122"/>
              <a:ea typeface="黑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ransition spd="slow" advTm="6077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100" grpId="1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10.xml><?xml version="1.0" encoding="utf-8"?>
<p:tagLst xmlns:p="http://schemas.openxmlformats.org/presentationml/2006/main">
  <p:tag name="TIMING" val="|1.4|13.9"/>
</p:tagLst>
</file>

<file path=ppt/tags/tag11.xml><?xml version="1.0" encoding="utf-8"?>
<p:tagLst xmlns:p="http://schemas.openxmlformats.org/presentationml/2006/main">
  <p:tag name="TIMING" val="|1.4|12.7|5.2|0.9|5.7|1|6.6|1.2"/>
</p:tagLst>
</file>

<file path=ppt/tags/tag12.xml><?xml version="1.0" encoding="utf-8"?>
<p:tagLst xmlns:p="http://schemas.openxmlformats.org/presentationml/2006/main">
  <p:tag name="TIMING" val="|1.1|3.4|7.6"/>
</p:tagLst>
</file>

<file path=ppt/tags/tag13.xml><?xml version="1.0" encoding="utf-8"?>
<p:tagLst xmlns:p="http://schemas.openxmlformats.org/presentationml/2006/main">
  <p:tag name="TIMING" val="|1.4|6.8"/>
</p:tagLst>
</file>

<file path=ppt/tags/tag14.xml><?xml version="1.0" encoding="utf-8"?>
<p:tagLst xmlns:p="http://schemas.openxmlformats.org/presentationml/2006/main">
  <p:tag name="TIMING" val="|0.7|6.8"/>
</p:tagLst>
</file>

<file path=ppt/tags/tag15.xml><?xml version="1.0" encoding="utf-8"?>
<p:tagLst xmlns:p="http://schemas.openxmlformats.org/presentationml/2006/main">
  <p:tag name="TIMING" val="|1.4"/>
</p:tagLst>
</file>

<file path=ppt/tags/tag16.xml><?xml version="1.0" encoding="utf-8"?>
<p:tagLst xmlns:p="http://schemas.openxmlformats.org/presentationml/2006/main">
  <p:tag name="TIMING" val="|0.8"/>
</p:tagLst>
</file>

<file path=ppt/tags/tag17.xml><?xml version="1.0" encoding="utf-8"?>
<p:tagLst xmlns:p="http://schemas.openxmlformats.org/presentationml/2006/main">
  <p:tag name="TIMING" val="|2.6|13.9"/>
</p:tagLst>
</file>

<file path=ppt/tags/tag18.xml><?xml version="1.0" encoding="utf-8"?>
<p:tagLst xmlns:p="http://schemas.openxmlformats.org/presentationml/2006/main">
  <p:tag name="TIMING" val="|1.4|20.9"/>
</p:tagLst>
</file>

<file path=ppt/tags/tag19.xml><?xml version="1.0" encoding="utf-8"?>
<p:tagLst xmlns:p="http://schemas.openxmlformats.org/presentationml/2006/main">
  <p:tag name="TIMING" val="|1.9|1.4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20.xml><?xml version="1.0" encoding="utf-8"?>
<p:tagLst xmlns:p="http://schemas.openxmlformats.org/presentationml/2006/main">
  <p:tag name="TIMING" val="|1.1|20.4"/>
</p:tagLst>
</file>

<file path=ppt/tags/tag21.xml><?xml version="1.0" encoding="utf-8"?>
<p:tagLst xmlns:p="http://schemas.openxmlformats.org/presentationml/2006/main">
  <p:tag name="TIMING" val="|3.6|1.8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7.xml><?xml version="1.0" encoding="utf-8"?>
<p:tagLst xmlns:p="http://schemas.openxmlformats.org/presentationml/2006/main">
  <p:tag name="PA" val="v3.0.1"/>
</p:tagLst>
</file>

<file path=ppt/tags/tag8.xml><?xml version="1.0" encoding="utf-8"?>
<p:tagLst xmlns:p="http://schemas.openxmlformats.org/presentationml/2006/main">
  <p:tag name="TIMING" val="|1.9|2.7|17.1|3.3"/>
</p:tagLst>
</file>

<file path=ppt/tags/tag9.xml><?xml version="1.0" encoding="utf-8"?>
<p:tagLst xmlns:p="http://schemas.openxmlformats.org/presentationml/2006/main">
  <p:tag name="PA" val="v3.0.1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984</Words>
  <Application>WPS 演示</Application>
  <PresentationFormat/>
  <Paragraphs>97</Paragraphs>
  <Slides>15</Slides>
  <Notes>2</Notes>
  <HiddenSlides>0</HiddenSlides>
  <MMClips>15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32" baseType="lpstr">
      <vt:lpstr>Arial</vt:lpstr>
      <vt:lpstr>宋体</vt:lpstr>
      <vt:lpstr>Wingdings</vt:lpstr>
      <vt:lpstr>微软雅黑</vt:lpstr>
      <vt:lpstr>Calibri</vt:lpstr>
      <vt:lpstr>Century Gothic</vt:lpstr>
      <vt:lpstr>冬青黑体简体中文 W3</vt:lpstr>
      <vt:lpstr>黑体</vt:lpstr>
      <vt:lpstr>楷体</vt:lpstr>
      <vt:lpstr>华文彩云</vt:lpstr>
      <vt:lpstr>+mn-ea</vt:lpstr>
      <vt:lpstr>Segoe Print</vt:lpstr>
      <vt:lpstr>幼圆</vt:lpstr>
      <vt:lpstr>仿宋</vt:lpstr>
      <vt:lpstr>Wingdings</vt:lpstr>
      <vt:lpstr>Arial Unicode MS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187</cp:revision>
  <dcterms:created xsi:type="dcterms:W3CDTF">2019-06-19T02:08:00Z</dcterms:created>
  <dcterms:modified xsi:type="dcterms:W3CDTF">2021-10-24T10:25:27Z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EB040FAB82A341ADA57577DC43A17DF7</vt:lpwstr>
  </property>
</Properties>
</file>