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840" r:id="rId3"/>
    <p:sldId id="841" r:id="rId5"/>
    <p:sldId id="842" r:id="rId6"/>
    <p:sldId id="843" r:id="rId7"/>
    <p:sldId id="848" r:id="rId8"/>
    <p:sldId id="845" r:id="rId9"/>
    <p:sldId id="846" r:id="rId10"/>
    <p:sldId id="847" r:id="rId11"/>
    <p:sldId id="849" r:id="rId12"/>
    <p:sldId id="850" r:id="rId13"/>
  </p:sldIdLst>
  <p:sldSz cx="9144000" cy="5143500" type="screen16x9"/>
  <p:notesSz cx="6858000" cy="9144000"/>
  <p:defaultTextStyle>
    <a:defPPr>
      <a:defRPr lang="zh-CN"/>
    </a:defPPr>
    <a:lvl1pPr marL="0" lvl="0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00"/>
    <a:srgbClr val="FF33CC"/>
    <a:srgbClr val="34421A"/>
    <a:srgbClr val="1A210D"/>
    <a:srgbClr val="67603B"/>
    <a:srgbClr val="AEBD51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51" autoAdjust="0"/>
    <p:restoredTop sz="85146"/>
  </p:normalViewPr>
  <p:slideViewPr>
    <p:cSldViewPr snapToGrid="0" snapToObjects="1" showGuides="1">
      <p:cViewPr>
        <p:scale>
          <a:sx n="90" d="100"/>
          <a:sy n="90" d="100"/>
        </p:scale>
        <p:origin x="-234" y="-1002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3FA039-29F9-48B5-A902-848CAF5E7D0C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>
              <a:buFont typeface="Arial" panose="020B0604020202020204" pitchFamily="34" charset="0"/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235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46" descr="枫叶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02815" y="2715123"/>
            <a:ext cx="1060450" cy="1014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Box 48"/>
          <p:cNvSpPr txBox="1"/>
          <p:nvPr/>
        </p:nvSpPr>
        <p:spPr>
          <a:xfrm>
            <a:off x="1965898" y="1435910"/>
            <a:ext cx="4728210" cy="85280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softEdge rad="31750"/>
          </a:effectLst>
        </p:spPr>
        <p:txBody>
          <a:bodyPr wrap="square" lIns="68580" tIns="34290" rIns="68580" bIns="34290">
            <a:spAutoFit/>
          </a:bodyPr>
          <a:lstStyle/>
          <a:p>
            <a:pPr marR="0" defTabSz="457200">
              <a:buClrTx/>
              <a:buSzTx/>
              <a:buFontTx/>
              <a:defRPr/>
            </a:pPr>
            <a:r>
              <a:rPr kumimoji="0" lang="en-US" sz="5100" b="1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FF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26 </a:t>
            </a:r>
            <a:r>
              <a:rPr kumimoji="0" lang="zh-CN" altLang="en-US" sz="5100" b="1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FF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巨人的花园</a:t>
            </a:r>
            <a:endParaRPr kumimoji="0" lang="zh-CN" altLang="en-US" sz="5100" b="1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FF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6" name="图片 46" descr="枫叶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68363" y="2736388"/>
            <a:ext cx="1060450" cy="1014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矩形 21"/>
          <p:cNvSpPr/>
          <p:nvPr/>
        </p:nvSpPr>
        <p:spPr bwMode="auto">
          <a:xfrm>
            <a:off x="2944102" y="2819973"/>
            <a:ext cx="2929077" cy="70675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glow rad="304800">
                    <a:schemeClr val="bg1">
                      <a:alpha val="60000"/>
                    </a:schemeClr>
                  </a:glo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拓展积累</a:t>
            </a:r>
            <a:endParaRPr kumimoji="0" lang="zh-CN" altLang="en-US" sz="4000" b="1" i="0" u="none" strike="noStrike" kern="1200" cap="none" spc="0" normalizeH="0" baseline="0" noProof="0" dirty="0">
              <a:ln w="17780" cmpd="sng">
                <a:noFill/>
                <a:prstDash val="solid"/>
                <a:miter lim="800000"/>
              </a:ln>
              <a:solidFill>
                <a:schemeClr val="tx1"/>
              </a:solidFill>
              <a:effectLst>
                <a:glow rad="304800">
                  <a:schemeClr val="bg1">
                    <a:alpha val="60000"/>
                  </a:schemeClr>
                </a:glo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仿宋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61321" y="796650"/>
            <a:ext cx="8486775" cy="21236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indent="536575" latinLnBrk="1">
              <a:lnSpc>
                <a:spcPct val="150000"/>
              </a:lnSpc>
              <a:defRPr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可是，当秋天和冬天相继来到时，它再也得不到人们的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青睐了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。它本可以等到来年的夏天再穿在人们的身上，可它实在不甘于寂寞，它让人们把它缝成一块手帕，塞进了人们的口袋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200" b="1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indent="536575" latinLnBrk="1">
              <a:lnSpc>
                <a:spcPct val="150000"/>
              </a:lnSpc>
              <a:defRPr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最终，这块精美的布变成了一块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肮脏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的破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抹布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被人们丢掉了。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1321" y="2899042"/>
            <a:ext cx="8479059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</a:t>
            </a:r>
            <a:r>
              <a:rPr lang="zh-CN" altLang="en-US" sz="24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请你联系上下文，根据自己的想象把故事补充完整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9418" y="3462930"/>
            <a:ext cx="73583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2925"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</a:rPr>
              <a:t>每次人们吃完美食，就用手帕擦掉油渍；主人</a:t>
            </a:r>
            <a:r>
              <a:rPr lang="zh-CN" altLang="en-US" sz="2400" b="1" dirty="0" smtClean="0">
                <a:solidFill>
                  <a:srgbClr val="C00000"/>
                </a:solidFill>
              </a:rPr>
              <a:t>感冒流鼻涕</a:t>
            </a:r>
            <a:r>
              <a:rPr lang="zh-CN" altLang="en-US" sz="2400" b="1" dirty="0">
                <a:solidFill>
                  <a:srgbClr val="C00000"/>
                </a:solidFill>
              </a:rPr>
              <a:t>，也用它来擦，没多久手帕变得脏兮兮。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1"/>
          <p:cNvSpPr/>
          <p:nvPr/>
        </p:nvSpPr>
        <p:spPr>
          <a:xfrm>
            <a:off x="195806" y="942528"/>
            <a:ext cx="6162457" cy="286232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关于分享的四字词语：</a:t>
            </a:r>
            <a:endParaRPr lang="zh-CN" altLang="en-US" sz="24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+mj-ea"/>
                <a:ea typeface="+mj-ea"/>
              </a:rPr>
              <a:t>有福同享 同甘共苦 倾囊相助 慷慨解囊 </a:t>
            </a:r>
            <a:endParaRPr lang="zh-CN" altLang="en-US" sz="24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描写冬天的四字词语：</a:t>
            </a:r>
            <a:endParaRPr lang="zh-CN" altLang="en-US" sz="24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+mj-ea"/>
                <a:ea typeface="+mj-ea"/>
              </a:rPr>
              <a:t>朔风凛冽 千里冰封 漫天风雪 雪树银</a:t>
            </a:r>
            <a:r>
              <a:rPr lang="zh-CN" altLang="en-US" sz="2400" b="1" dirty="0" smtClean="0">
                <a:latin typeface="+mj-ea"/>
                <a:ea typeface="+mj-ea"/>
              </a:rPr>
              <a:t>花寒风</a:t>
            </a:r>
            <a:r>
              <a:rPr lang="zh-CN" altLang="en-US" sz="2400" b="1" dirty="0">
                <a:latin typeface="+mj-ea"/>
                <a:ea typeface="+mj-ea"/>
              </a:rPr>
              <a:t>刺骨 粉妆玉砌 冰天雪地 白雪皑皑</a:t>
            </a: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21060" y="137782"/>
            <a:ext cx="2225040" cy="70675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词语积累</a:t>
            </a:r>
            <a:endParaRPr kumimoji="0" lang="zh-CN" altLang="en-US" sz="4000" b="1" i="0" u="none" strike="noStrike" kern="1200" cap="none" spc="0" normalizeH="0" baseline="0" noProof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34818" name="Picture 3" descr="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3008" y="1951414"/>
            <a:ext cx="2859405" cy="27705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1"/>
      <p:bldP spid="7170" grpId="2"/>
      <p:bldP spid="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1"/>
          <p:cNvSpPr/>
          <p:nvPr/>
        </p:nvSpPr>
        <p:spPr>
          <a:xfrm>
            <a:off x="414976" y="906829"/>
            <a:ext cx="8356881" cy="3416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描写花园美景的句子：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1.</a:t>
            </a:r>
            <a:r>
              <a:rPr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这是一个很可爱的大花园。园里长满了柔嫩的青草，草丛中到处露出星星似的美丽花朵。还有十二棵桃树，春天开出淡红色和珍珠色的鲜花，秋天结出丰硕的果子。</a:t>
            </a:r>
            <a:endParaRPr sz="2400" b="1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2.</a:t>
            </a:r>
            <a:r>
              <a:rPr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小鸟们在树上唱着悦耳的歌，歌声是那么动听，孩子们都停止了游戏来听他们唱歌。</a:t>
            </a:r>
            <a:endParaRPr sz="2400" b="1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49255" y="93744"/>
            <a:ext cx="3246120" cy="70675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课内美句积累</a:t>
            </a:r>
            <a:endParaRPr kumimoji="0" lang="zh-CN" altLang="en-US" sz="4000" b="1" i="0" u="none" strike="noStrike" kern="1200" cap="none" spc="0" normalizeH="0" baseline="0" noProof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1"/>
      <p:bldP spid="8194" grpId="2"/>
      <p:bldP spid="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27853" y="64969"/>
            <a:ext cx="2964273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美句拓展积累</a:t>
            </a:r>
            <a:endParaRPr kumimoji="0" lang="zh-CN" altLang="en-US" sz="3600" b="1" i="0" u="none" strike="noStrike" kern="1200" cap="none" spc="0" normalizeH="0" baseline="0" noProof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194" name="矩形 1"/>
          <p:cNvSpPr/>
          <p:nvPr/>
        </p:nvSpPr>
        <p:spPr>
          <a:xfrm>
            <a:off x="447415" y="842671"/>
            <a:ext cx="8335075" cy="286232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atinLnBrk="1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描写花园美景的句子：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atinLnBrk="1">
              <a:lnSpc>
                <a:spcPct val="150000"/>
              </a:lnSpc>
            </a:pPr>
            <a:r>
              <a:rPr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</a:t>
            </a:r>
            <a:r>
              <a:rPr sz="24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en-US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走进两座楼中间的花园，一阵桂花香扑鼻而来</a:t>
            </a:r>
            <a:r>
              <a:rPr lang="zh-CN" altLang="en-US" sz="24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，桂花</a:t>
            </a:r>
            <a:r>
              <a:rPr lang="zh-CN" altLang="en-US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树的枝头开满了黄灿灿的桂花，像满天璀璨的星星。园栏周围长</a:t>
            </a:r>
            <a:r>
              <a:rPr lang="zh-CN" altLang="en-US" sz="24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满了</a:t>
            </a:r>
            <a:r>
              <a:rPr lang="zh-CN" altLang="en-US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石榴树，好像在欢迎来学知识的学子们。秋天到了，有的花叶和</a:t>
            </a:r>
            <a:r>
              <a:rPr lang="zh-CN" altLang="en-US" sz="24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树叶开始</a:t>
            </a:r>
            <a:r>
              <a:rPr lang="zh-CN" altLang="en-US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变色，树林里不时传来鸟鸣声</a:t>
            </a:r>
            <a:r>
              <a:rPr sz="24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。</a:t>
            </a:r>
            <a:endParaRPr sz="2400" b="1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8194" grpId="1"/>
      <p:bldP spid="8194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1"/>
          <p:cNvSpPr/>
          <p:nvPr/>
        </p:nvSpPr>
        <p:spPr>
          <a:xfrm>
            <a:off x="426149" y="842671"/>
            <a:ext cx="8335075" cy="286232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atinLnBrk="1"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2. </a:t>
            </a:r>
            <a:r>
              <a:rPr lang="zh-CN" altLang="en-US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窗外是一片茂盛的园圃。我领略过它在烈日下的盎然生机，也感受</a:t>
            </a:r>
            <a:r>
              <a:rPr lang="zh-CN" altLang="en-US" sz="24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过它</a:t>
            </a:r>
            <a:r>
              <a:rPr lang="zh-CN" altLang="en-US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在夕阳斜坠时的妩媚多姿，然而只是在这一刻，我才第一次品味到</a:t>
            </a:r>
            <a:r>
              <a:rPr lang="zh-CN" altLang="en-US" sz="24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它满</a:t>
            </a:r>
            <a:r>
              <a:rPr lang="zh-CN" altLang="en-US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溢在晨曦里的清新明丽：五颜六色的月季花托着晶莹的露珠，在</a:t>
            </a:r>
            <a:r>
              <a:rPr lang="zh-CN" altLang="en-US" sz="24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清晨的</a:t>
            </a:r>
            <a:r>
              <a:rPr lang="zh-CN" altLang="en-US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微风中轻轻摆动，婀娜摇曳，花香袭人，让人心旷神怡。</a:t>
            </a:r>
            <a:endParaRPr sz="2400" b="1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矩形 1"/>
          <p:cNvSpPr>
            <a:spLocks noChangeArrowheads="1"/>
          </p:cNvSpPr>
          <p:nvPr/>
        </p:nvSpPr>
        <p:spPr bwMode="auto">
          <a:xfrm>
            <a:off x="382588" y="1360190"/>
            <a:ext cx="8486775" cy="3367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536575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在很久很久以前，在一个国家里，有一个贤明而受人爱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戴的国王。他的年纪已经很大了，而且年迈的国王没有一个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孩子。这件心事，使他很伤脑筋。有一天，国王想出了一个办法。他吩咐发给每个孩子一些花种子，并宣布：“如果谁能用这些种子培养出最美丽的花朵，那个孩子便是我的继承人。”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536575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所有的孩子都种下了那些花种子，他们从早到晚，浇水、施肥、松土，护理得非常精心。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536575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有个名叫熊日的男孩，他也整天用心培育花种，但是，十天过去了，半月过去了，一月过去了，花盆里的种子依然如故，不见发芽。 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6085" name="矩形 1"/>
          <p:cNvSpPr/>
          <p:nvPr/>
        </p:nvSpPr>
        <p:spPr>
          <a:xfrm>
            <a:off x="3238500" y="865188"/>
            <a:ext cx="2557463" cy="4460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3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捧着空花盆的孩子</a:t>
            </a:r>
            <a:endParaRPr lang="zh-CN" altLang="en-US" sz="23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6087" name="Picture 7" descr="C:\Users\Administrator\AppData\Roaming\Tencent\Users\541737432\QQ\WinTemp\RichOle\LCUP@KK4]DG{S1JK]ZDH5F4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29475" y="939172"/>
            <a:ext cx="1622425" cy="1243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2890059" y="86665"/>
            <a:ext cx="2964273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美文拓展阅读</a:t>
            </a:r>
            <a:endParaRPr kumimoji="0" lang="zh-CN" altLang="en-US" sz="3600" b="1" i="0" u="none" strike="noStrike" kern="1200" cap="none" spc="0" normalizeH="0" baseline="0" noProof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矩形 1"/>
          <p:cNvSpPr/>
          <p:nvPr/>
        </p:nvSpPr>
        <p:spPr>
          <a:xfrm>
            <a:off x="233842" y="577403"/>
            <a:ext cx="8816975" cy="409342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542925" latinLnBrk="1">
              <a:lnSpc>
                <a:spcPct val="13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“真奇怪！”熊日有些纳闷。最后，他去问他的母亲：“妈妈，为什么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我种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的花不出芽呢？”母亲同样为此事操心，她说：“你把花盆里的土换一换，看行不行。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42925" latinLnBrk="1">
              <a:lnSpc>
                <a:spcPct val="130000"/>
              </a:lnSpc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熊日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依照妈妈的意见，在新的土壤里播下了种子，但是它们仍然不发芽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42925" latinLnBrk="1">
              <a:lnSpc>
                <a:spcPct val="130000"/>
              </a:lnSpc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国王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决定观花的日子来到了。无数个穿着漂亮的孩子涌上街头，他们各自捧着盛开着鲜花的花盆，每个人都想成为继承王位的太子。但是，不知为什么，当国王环视花朵，从一个个孩子面前走过去时，他的脸上没有一丝高兴的影子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42925" latinLnBrk="1">
              <a:lnSpc>
                <a:spcPct val="130000"/>
              </a:lnSpc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忽然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，在一个店铺旁，国王看见了正在流泪的熊日，这个孩子端着花盆站在那里。国王把他叫到自己的跟前，问道：“你为什么端着空花盆呢？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108" name="AutoShape 5" descr="http://5b0988e595225.cdn.sohucs.com/images/20170829/65c1878ce0e24b178e4717c969b35fae.jpeg"/>
          <p:cNvSpPr>
            <a:spLocks noChangeAspect="1"/>
          </p:cNvSpPr>
          <p:nvPr/>
        </p:nvSpPr>
        <p:spPr>
          <a:xfrm>
            <a:off x="144463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47109" name="AutoShape 7" descr="http://5b0988e595225.cdn.sohucs.com/images/20170829/65c1878ce0e24b178e4717c969b35fae.jpeg"/>
          <p:cNvSpPr>
            <a:spLocks noChangeAspect="1"/>
          </p:cNvSpPr>
          <p:nvPr/>
        </p:nvSpPr>
        <p:spPr>
          <a:xfrm>
            <a:off x="144463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矩形 1"/>
          <p:cNvSpPr/>
          <p:nvPr/>
        </p:nvSpPr>
        <p:spPr>
          <a:xfrm>
            <a:off x="254331" y="668744"/>
            <a:ext cx="8750300" cy="24929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542925" latinLnBrk="1">
              <a:lnSpc>
                <a:spcPct val="130000"/>
              </a:lnSpc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熊日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抽咽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着，他把它如何种花，但花种又长期不萌芽的经过告诉国王，并说，这可能是报应，因为他在别人的果园里偷摘过一个苹果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42925" latinLnBrk="1">
              <a:lnSpc>
                <a:spcPct val="130000"/>
              </a:lnSpc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国王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听了熊日的回答，高兴地拉着他的双手，大声说：“这就是我的忠实的儿子。” 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42925" latinLnBrk="1">
              <a:lnSpc>
                <a:spcPct val="130000"/>
              </a:lnSpc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为什么您选择了一个端着空花盆的孩子做接班人呢？”孩子们问国王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42925" latinLnBrk="1">
              <a:lnSpc>
                <a:spcPct val="130000"/>
              </a:lnSpc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国王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说：“子民们，我发给你们的花种子都是煮熟了的。”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84188" y="3100006"/>
            <a:ext cx="5834062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思考：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这个故事想要告诉我们什么道理？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8133" name="AutoShape 6" descr="http://5b0988e595225.cdn.sohucs.com/images/20170829/1a5b0a7fa7b64230b8d1ccf2dc2d4626.jpeg"/>
          <p:cNvSpPr>
            <a:spLocks noChangeAspect="1"/>
          </p:cNvSpPr>
          <p:nvPr/>
        </p:nvSpPr>
        <p:spPr>
          <a:xfrm>
            <a:off x="144463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Calibri" panose="020F0502020204030204" pitchFamily="34" charset="0"/>
            </a:endParaRPr>
          </a:p>
        </p:txBody>
      </p:sp>
      <p:pic>
        <p:nvPicPr>
          <p:cNvPr id="62471" name="Picture 7" descr="C:\Users\Administrator\AppData\Roaming\Tencent\Users\541737432\QQ\WinTemp\RichOle\2(5$NRLC_@1DY[U]G7_UF~S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626277" y="3117771"/>
            <a:ext cx="2204934" cy="1503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矩形 1"/>
          <p:cNvSpPr/>
          <p:nvPr/>
        </p:nvSpPr>
        <p:spPr>
          <a:xfrm>
            <a:off x="1464808" y="3916465"/>
            <a:ext cx="3278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</a:rPr>
              <a:t>诚实是最可贵的品质。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61322" y="998668"/>
            <a:ext cx="8486775" cy="35678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indent="536575" latinLnBrk="1">
              <a:lnSpc>
                <a:spcPct val="150000"/>
              </a:lnSpc>
              <a:defRPr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有一块精美的布，在冬天时，它看到人们都穿风衣，就找裁缝把自己缝制成风衣。人们看见了，不禁说：“你们快看，多么漂亮的一件风衣啊！”它听后，得意极了，根本看不起其他的布，仿佛自己就是世界上最美丽的衣裳。不久，春天来了，人们纷纷脱下风衣，改穿休闲装了。它连忙找人把自己改成休闲装，于是它又得到人们的赞美。很快，夏天到了，人们又换上了夏装，它又慌了神，急忙找裁缝把自己改成短袖衣。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1"/>
          <p:cNvSpPr/>
          <p:nvPr/>
        </p:nvSpPr>
        <p:spPr>
          <a:xfrm>
            <a:off x="3397009" y="422863"/>
            <a:ext cx="1963999" cy="44627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3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一块布的故事</a:t>
            </a:r>
            <a:endParaRPr lang="zh-CN" altLang="en-US" sz="23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PLACING_PICTURE_USER_VIEWPORT" val="{&quot;height&quot;:4362.5007874015746,&quot;width&quot;:6010}"/>
</p:tagLst>
</file>

<file path=ppt/theme/theme1.xml><?xml version="1.0" encoding="utf-8"?>
<a:theme xmlns:a="http://schemas.openxmlformats.org/drawingml/2006/main" name="Office 主题">
  <a:themeElements>
    <a:clrScheme name="那拉提草原的天空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4A7B29"/>
      </a:accent1>
      <a:accent2>
        <a:srgbClr val="2A3D52"/>
      </a:accent2>
      <a:accent3>
        <a:srgbClr val="739A28"/>
      </a:accent3>
      <a:accent4>
        <a:srgbClr val="37A76F"/>
      </a:accent4>
      <a:accent5>
        <a:srgbClr val="4EB3CF"/>
      </a:accent5>
      <a:accent6>
        <a:srgbClr val="51C3F9"/>
      </a:accent6>
      <a:hlink>
        <a:srgbClr val="08A5EF"/>
      </a:hlink>
      <a:folHlink>
        <a:srgbClr val="977B2D"/>
      </a:folHlink>
    </a:clrScheme>
    <a:fontScheme name="自定义 4">
      <a:majorFont>
        <a:latin typeface="Lao UI"/>
        <a:ea typeface="方正卡通简体"/>
        <a:cs typeface=""/>
      </a:majorFont>
      <a:minorFont>
        <a:latin typeface="Lao UI"/>
        <a:ea typeface="方正卡通简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1524</Words>
  <Application>WPS 演示</Application>
  <PresentationFormat>全屏显示(16:9)</PresentationFormat>
  <Paragraphs>59</Paragraphs>
  <Slides>10</Slides>
  <Notes>1</Notes>
  <HiddenSlides>0</HiddenSlides>
  <MMClips>2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Arial</vt:lpstr>
      <vt:lpstr>宋体</vt:lpstr>
      <vt:lpstr>Wingdings</vt:lpstr>
      <vt:lpstr>Calibri</vt:lpstr>
      <vt:lpstr>微软雅黑</vt:lpstr>
      <vt:lpstr>楷体</vt:lpstr>
      <vt:lpstr>仿宋</vt:lpstr>
      <vt:lpstr>黑体</vt:lpstr>
      <vt:lpstr>Times New Roman</vt:lpstr>
      <vt:lpstr>Arial Unicode MS</vt:lpstr>
      <vt:lpstr>方正卡通简体</vt:lpstr>
      <vt:lpstr>Segoe Print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709</cp:revision>
  <dcterms:created xsi:type="dcterms:W3CDTF">2015-12-30T08:03:00Z</dcterms:created>
  <dcterms:modified xsi:type="dcterms:W3CDTF">2021-10-24T10:29:19Z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F94281716844466E9BA711FECE4FA26E</vt:lpwstr>
  </property>
</Properties>
</file>