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9" r:id="rId3"/>
    <p:sldId id="260" r:id="rId5"/>
    <p:sldId id="261" r:id="rId6"/>
    <p:sldId id="288" r:id="rId7"/>
    <p:sldId id="262" r:id="rId8"/>
    <p:sldId id="263" r:id="rId9"/>
    <p:sldId id="267" r:id="rId10"/>
    <p:sldId id="268" r:id="rId11"/>
    <p:sldId id="277" r:id="rId12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752" autoAdjust="0"/>
  </p:normalViewPr>
  <p:slideViewPr>
    <p:cSldViewPr snapToGrid="0">
      <p:cViewPr>
        <p:scale>
          <a:sx n="50" d="100"/>
          <a:sy n="50" d="100"/>
        </p:scale>
        <p:origin x="-420" y="-1440"/>
      </p:cViewPr>
      <p:guideLst>
        <p:guide orient="horz" pos="2194"/>
        <p:guide pos="38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2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1D543-7E6A-48BE-AB2F-61946DB9C5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DB654-4362-48BC-B638-435D685DE50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665477" y="-2665477"/>
            <a:ext cx="6858000" cy="1218895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665477" y="-2665477"/>
            <a:ext cx="6858000" cy="1218895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665477" y="-2665477"/>
            <a:ext cx="6858000" cy="1218895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665477" y="-2665477"/>
            <a:ext cx="6858000" cy="1218895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665477" y="-2665477"/>
            <a:ext cx="6858000" cy="1218895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jpeg"/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.xml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2.emf"/><Relationship Id="rId1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emf"/><Relationship Id="rId2" Type="http://schemas.openxmlformats.org/officeDocument/2006/relationships/image" Target="../media/image2.emf"/><Relationship Id="rId1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jpeg"/><Relationship Id="rId3" Type="http://schemas.openxmlformats.org/officeDocument/2006/relationships/image" Target="../media/image5.emf"/><Relationship Id="rId2" Type="http://schemas.openxmlformats.org/officeDocument/2006/relationships/image" Target="../media/image2.emf"/><Relationship Id="rId1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3" Type="http://schemas.openxmlformats.org/officeDocument/2006/relationships/image" Target="../media/image5.emf"/><Relationship Id="rId2" Type="http://schemas.openxmlformats.org/officeDocument/2006/relationships/image" Target="../media/image2.emf"/><Relationship Id="rId1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-31115" y="481330"/>
            <a:ext cx="7944485" cy="5532755"/>
            <a:chOff x="-626162" y="-669026"/>
            <a:chExt cx="9746930" cy="73331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0" name="组合 9"/>
            <p:cNvGrpSpPr/>
            <p:nvPr/>
          </p:nvGrpSpPr>
          <p:grpSpPr>
            <a:xfrm>
              <a:off x="2207435" y="-669026"/>
              <a:ext cx="6913333" cy="4589321"/>
              <a:chOff x="-1522986" y="-191652"/>
              <a:chExt cx="8783716" cy="5830949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1522986" y="1343432"/>
                <a:ext cx="4890496" cy="4295865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9161456">
                <a:off x="2198244" y="-191652"/>
                <a:ext cx="5062487" cy="3306241"/>
              </a:xfrm>
              <a:prstGeom prst="rect">
                <a:avLst/>
              </a:prstGeom>
            </p:spPr>
          </p:pic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549804">
              <a:off x="-626162" y="3391995"/>
              <a:ext cx="3741000" cy="327213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14204" y="2579709"/>
              <a:ext cx="796723" cy="674527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4041" y="3090458"/>
              <a:ext cx="796723" cy="674527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7433060">
              <a:off x="2014894" y="2819835"/>
              <a:ext cx="404960" cy="684197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8100000">
              <a:off x="1426934" y="4553224"/>
              <a:ext cx="404960" cy="684197"/>
            </a:xfrm>
            <a:prstGeom prst="rect">
              <a:avLst/>
            </a:prstGeom>
          </p:spPr>
        </p:pic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3655" y="2476929"/>
            <a:ext cx="1123036" cy="9507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组合 12"/>
          <p:cNvGrpSpPr/>
          <p:nvPr/>
        </p:nvGrpSpPr>
        <p:grpSpPr>
          <a:xfrm>
            <a:off x="7625715" y="854075"/>
            <a:ext cx="3714115" cy="5258435"/>
            <a:chOff x="8999299" y="3459456"/>
            <a:chExt cx="2539576" cy="2684561"/>
          </a:xfrm>
        </p:grpSpPr>
        <p:sp>
          <p:nvSpPr>
            <p:cNvPr id="22" name="文本框 21"/>
            <p:cNvSpPr txBox="1"/>
            <p:nvPr/>
          </p:nvSpPr>
          <p:spPr>
            <a:xfrm rot="16200000">
              <a:off x="9140562" y="3724219"/>
              <a:ext cx="1601789" cy="1323439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eaVert" wrap="square" rtlCol="0">
              <a:spAutoFit/>
            </a:bodyPr>
            <a:lstStyle/>
            <a:p>
              <a:r>
                <a:rPr lang="zh-CN" altLang="en-US" sz="9600">
                  <a:solidFill>
                    <a:schemeClr val="bg1"/>
                  </a:solidFill>
                  <a:latin typeface="TypeLand 康熙字典體試用版" pitchFamily="50" charset="-120"/>
                  <a:ea typeface="TypeLand 康熙字典體試用版" pitchFamily="50" charset="-120"/>
                </a:rPr>
                <a:t>海的</a:t>
              </a:r>
              <a:endParaRPr lang="zh-CN" altLang="en-US" sz="9600">
                <a:solidFill>
                  <a:schemeClr val="bg1"/>
                </a:solidFill>
                <a:latin typeface="TypeLand 康熙字典體試用版" pitchFamily="50" charset="-120"/>
                <a:ea typeface="TypeLand 康熙字典體試用版" pitchFamily="50" charset="-120"/>
              </a:endParaRPr>
            </a:p>
          </p:txBody>
        </p:sp>
        <p:sp>
          <p:nvSpPr>
            <p:cNvPr id="41" name="半闭框 40"/>
            <p:cNvSpPr/>
            <p:nvPr/>
          </p:nvSpPr>
          <p:spPr>
            <a:xfrm>
              <a:off x="8999299" y="3459456"/>
              <a:ext cx="349682" cy="921679"/>
            </a:xfrm>
            <a:prstGeom prst="halfFrame">
              <a:avLst/>
            </a:prstGeom>
            <a:solidFill>
              <a:srgbClr val="3B37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半闭框 41"/>
            <p:cNvSpPr/>
            <p:nvPr/>
          </p:nvSpPr>
          <p:spPr>
            <a:xfrm flipH="1" flipV="1">
              <a:off x="11189193" y="5222338"/>
              <a:ext cx="349682" cy="921679"/>
            </a:xfrm>
            <a:prstGeom prst="halfFrame">
              <a:avLst/>
            </a:prstGeom>
            <a:solidFill>
              <a:srgbClr val="F3F4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0940" y="4400535"/>
            <a:ext cx="796723" cy="67452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 rot="16200000">
            <a:off x="8906510" y="3577590"/>
            <a:ext cx="3137535" cy="195135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r>
              <a:rPr lang="zh-CN" altLang="en-US" sz="9600">
                <a:solidFill>
                  <a:schemeClr val="tx1"/>
                </a:solidFill>
                <a:latin typeface="TypeLand 康熙字典體試用版" pitchFamily="50" charset="-120"/>
                <a:ea typeface="TypeLand 康熙字典體試用版" pitchFamily="50" charset="-120"/>
              </a:rPr>
              <a:t>女儿</a:t>
            </a:r>
            <a:endParaRPr lang="zh-CN" altLang="en-US" sz="9600">
              <a:solidFill>
                <a:schemeClr val="tx1"/>
              </a:solidFill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2420" y="151130"/>
            <a:ext cx="77203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统编本四年级下册</a:t>
            </a:r>
            <a:endParaRPr lang="zh-CN"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661989" y="-339343"/>
            <a:ext cx="2276351" cy="3331659"/>
            <a:chOff x="10661989" y="-339343"/>
            <a:chExt cx="2276351" cy="3331659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6200000">
              <a:off x="10913918" y="967893"/>
              <a:ext cx="2159766" cy="188907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760430">
              <a:off x="10661989" y="-339343"/>
              <a:ext cx="2019068" cy="1318626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8513" y="2997668"/>
            <a:ext cx="706973" cy="59854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 flipV="1">
            <a:off x="10839261" y="3718156"/>
            <a:ext cx="2312501" cy="3324658"/>
            <a:chOff x="10625839" y="-332342"/>
            <a:chExt cx="2312501" cy="3324658"/>
          </a:xfrm>
        </p:grpSpPr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6200000">
              <a:off x="10913918" y="967893"/>
              <a:ext cx="2159766" cy="188907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760430">
              <a:off x="10625839" y="-332342"/>
              <a:ext cx="2019068" cy="1318626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3" name="图片 2" descr="C:\Users\Administrator\Desktop\微信图片_20200413160710.jpg微信图片_202004131607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935" y="232410"/>
            <a:ext cx="4022725" cy="40227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71060" y="1228725"/>
            <a:ext cx="6714490" cy="4399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en-US" altLang="zh-CN" sz="280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</a:t>
            </a:r>
            <a:r>
              <a:rPr lang="en-US" altLang="zh-CN" sz="2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安徒生（1805-1875），丹麦著名童话作家。</a:t>
            </a:r>
            <a:endParaRPr lang="zh-CN" altLang="en-US" sz="280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  <a:p>
            <a:pPr indent="457200" fontAlgn="auto"/>
            <a:r>
              <a:rPr lang="zh-CN" altLang="en-US" sz="2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 生于鞋匠家庭，童年生活贫苦，没有受过正规教育，一生主要靠稿费维持生活。</a:t>
            </a:r>
            <a:endParaRPr lang="zh-CN" altLang="en-US" sz="280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  <a:p>
            <a:pPr indent="457200" fontAlgn="auto"/>
            <a:r>
              <a:rPr lang="zh-CN" altLang="en-US" sz="2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 安徒生的作品想象丰富，情节生动，语言朴素。他的很多童话作品揭露了社会的黑暗和金钱支配一切的罪恶，同情下层人民的苦难。</a:t>
            </a:r>
            <a:endParaRPr lang="zh-CN" altLang="en-US" sz="280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  <a:p>
            <a:pPr indent="457200" fontAlgn="auto"/>
            <a:r>
              <a:rPr lang="zh-CN" altLang="en-US" sz="2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 代表作品有《丑小鸭》《皇帝的新装》《卖火柴的小女孩》《海的女儿》等。</a:t>
            </a:r>
            <a:endParaRPr lang="zh-CN" altLang="en-US" sz="280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1700000" flipH="1">
            <a:off x="4575475" y="5277936"/>
            <a:ext cx="1306059" cy="10734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 rot="21354316">
            <a:off x="295910" y="4987925"/>
            <a:ext cx="6034405" cy="2306955"/>
            <a:chOff x="6074267" y="650263"/>
            <a:chExt cx="8550381" cy="31293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" name="组合 7"/>
            <p:cNvGrpSpPr/>
            <p:nvPr/>
          </p:nvGrpSpPr>
          <p:grpSpPr>
            <a:xfrm>
              <a:off x="9759351" y="973470"/>
              <a:ext cx="4865297" cy="2806179"/>
              <a:chOff x="7122624" y="3718582"/>
              <a:chExt cx="4865297" cy="2806179"/>
            </a:xfrm>
          </p:grpSpPr>
          <p:grpSp>
            <p:nvGrpSpPr>
              <p:cNvPr id="40" name="组合 39"/>
              <p:cNvGrpSpPr/>
              <p:nvPr/>
            </p:nvGrpSpPr>
            <p:grpSpPr>
              <a:xfrm rot="10800000">
                <a:off x="7536791" y="3718582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43" name="组合 42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47" name="图片 46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rot="19161456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图片 45"/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45" name="图片 44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633005" y="2599245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0414560">
                <a:off x="7122624" y="5394538"/>
                <a:ext cx="469055" cy="473672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>
              <a:off x="6074267" y="650263"/>
              <a:ext cx="4909520" cy="2806179"/>
              <a:chOff x="-29110" y="1267470"/>
              <a:chExt cx="4909520" cy="2806179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-29110" y="1267470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5" name="组合 4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36" name="图片 35"/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图片 36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rot="19161456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9" name="图片 38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620645" y="2640574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9" name="图片 28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0414560">
                <a:off x="4411355" y="1708631"/>
                <a:ext cx="469055" cy="397114"/>
              </a:xfrm>
              <a:prstGeom prst="rect">
                <a:avLst/>
              </a:prstGeom>
            </p:spPr>
          </p:pic>
        </p:grpSp>
      </p:grpSp>
      <p:grpSp>
        <p:nvGrpSpPr>
          <p:cNvPr id="35" name="组合 34"/>
          <p:cNvGrpSpPr/>
          <p:nvPr/>
        </p:nvGrpSpPr>
        <p:grpSpPr>
          <a:xfrm>
            <a:off x="4865513" y="2423414"/>
            <a:ext cx="2451934" cy="2394227"/>
            <a:chOff x="5403749" y="2502575"/>
            <a:chExt cx="2451934" cy="2394227"/>
          </a:xfrm>
          <a:noFill/>
        </p:grpSpPr>
        <p:sp>
          <p:nvSpPr>
            <p:cNvPr id="33" name="半闭框 32"/>
            <p:cNvSpPr/>
            <p:nvPr/>
          </p:nvSpPr>
          <p:spPr>
            <a:xfrm>
              <a:off x="5403749" y="2502575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  <p:sp>
          <p:nvSpPr>
            <p:cNvPr id="34" name="半闭框 33"/>
            <p:cNvSpPr/>
            <p:nvPr/>
          </p:nvSpPr>
          <p:spPr>
            <a:xfrm flipH="1" flipV="1">
              <a:off x="7506001" y="3975123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</p:grpSp>
      <p:pic>
        <p:nvPicPr>
          <p:cNvPr id="81" name="图片 8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4086" y="4632317"/>
            <a:ext cx="422853" cy="7144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3065" y="949960"/>
            <a:ext cx="8865870" cy="476186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12420" y="151130"/>
            <a:ext cx="77203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快速读读阅读提示，你知道了什么？</a:t>
            </a:r>
            <a:endParaRPr lang="zh-CN"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1700000" flipH="1">
            <a:off x="4575475" y="5277936"/>
            <a:ext cx="1306059" cy="10734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 rot="21354316">
            <a:off x="295910" y="4987925"/>
            <a:ext cx="6034405" cy="2306955"/>
            <a:chOff x="6074267" y="650263"/>
            <a:chExt cx="8550381" cy="312938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8" name="组合 7"/>
            <p:cNvGrpSpPr/>
            <p:nvPr/>
          </p:nvGrpSpPr>
          <p:grpSpPr>
            <a:xfrm>
              <a:off x="9759351" y="973470"/>
              <a:ext cx="4865297" cy="2806179"/>
              <a:chOff x="7122624" y="3718582"/>
              <a:chExt cx="4865297" cy="2806179"/>
            </a:xfrm>
          </p:grpSpPr>
          <p:grpSp>
            <p:nvGrpSpPr>
              <p:cNvPr id="40" name="组合 39"/>
              <p:cNvGrpSpPr/>
              <p:nvPr/>
            </p:nvGrpSpPr>
            <p:grpSpPr>
              <a:xfrm rot="10800000">
                <a:off x="7536791" y="3718582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43" name="组合 42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47" name="图片 46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rot="19161456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图片 45"/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45" name="图片 44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633005" y="2599245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0414560">
                <a:off x="7122624" y="5394538"/>
                <a:ext cx="469055" cy="473672"/>
              </a:xfrm>
              <a:prstGeom prst="rect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>
              <a:off x="6074267" y="650263"/>
              <a:ext cx="4909520" cy="2806179"/>
              <a:chOff x="-29110" y="1267470"/>
              <a:chExt cx="4909520" cy="2806179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-29110" y="1267470"/>
                <a:ext cx="4451130" cy="2806179"/>
                <a:chOff x="2550435" y="6102"/>
                <a:chExt cx="4451130" cy="2806179"/>
              </a:xfrm>
            </p:grpSpPr>
            <p:grpSp>
              <p:nvGrpSpPr>
                <p:cNvPr id="5" name="组合 4"/>
                <p:cNvGrpSpPr/>
                <p:nvPr/>
              </p:nvGrpSpPr>
              <p:grpSpPr>
                <a:xfrm rot="2004730">
                  <a:off x="2550435" y="6102"/>
                  <a:ext cx="4227215" cy="2806179"/>
                  <a:chOff x="2207435" y="-669026"/>
                  <a:chExt cx="6913333" cy="4589321"/>
                </a:xfrm>
              </p:grpSpPr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2207435" y="-669026"/>
                    <a:ext cx="6913333" cy="4589321"/>
                    <a:chOff x="-1522986" y="-191652"/>
                    <a:chExt cx="8783716" cy="5830949"/>
                  </a:xfrm>
                </p:grpSpPr>
                <p:pic>
                  <p:nvPicPr>
                    <p:cNvPr id="36" name="图片 35"/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-1522986" y="1343432"/>
                      <a:ext cx="4890496" cy="429586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图片 36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rot="19161456">
                      <a:off x="2198244" y="-191652"/>
                      <a:ext cx="5062487" cy="3306241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9" name="图片 38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620645" y="2640574"/>
                    <a:ext cx="796723" cy="67452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9" name="图片 28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20414560">
                  <a:off x="6294592" y="383994"/>
                  <a:ext cx="706973" cy="598542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20414560">
                <a:off x="4411355" y="1708631"/>
                <a:ext cx="469055" cy="397114"/>
              </a:xfrm>
              <a:prstGeom prst="rect">
                <a:avLst/>
              </a:prstGeom>
            </p:spPr>
          </p:pic>
        </p:grpSp>
      </p:grpSp>
      <p:grpSp>
        <p:nvGrpSpPr>
          <p:cNvPr id="35" name="组合 34"/>
          <p:cNvGrpSpPr/>
          <p:nvPr/>
        </p:nvGrpSpPr>
        <p:grpSpPr>
          <a:xfrm>
            <a:off x="4865513" y="2423414"/>
            <a:ext cx="2451934" cy="2394227"/>
            <a:chOff x="5403749" y="2502575"/>
            <a:chExt cx="2451934" cy="2394227"/>
          </a:xfrm>
          <a:noFill/>
        </p:grpSpPr>
        <p:sp>
          <p:nvSpPr>
            <p:cNvPr id="33" name="半闭框 32"/>
            <p:cNvSpPr/>
            <p:nvPr/>
          </p:nvSpPr>
          <p:spPr>
            <a:xfrm>
              <a:off x="5403749" y="2502575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  <p:sp>
          <p:nvSpPr>
            <p:cNvPr id="34" name="半闭框 33"/>
            <p:cNvSpPr/>
            <p:nvPr/>
          </p:nvSpPr>
          <p:spPr>
            <a:xfrm flipH="1" flipV="1">
              <a:off x="7506001" y="3975123"/>
              <a:ext cx="349682" cy="921679"/>
            </a:xfrm>
            <a:prstGeom prst="half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B3734"/>
                </a:solidFill>
              </a:endParaRPr>
            </a:p>
          </p:txBody>
        </p:sp>
      </p:grpSp>
      <p:pic>
        <p:nvPicPr>
          <p:cNvPr id="81" name="图片 8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4086" y="4632317"/>
            <a:ext cx="422853" cy="7144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3065" y="949960"/>
            <a:ext cx="8865870" cy="476186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12420" y="151130"/>
            <a:ext cx="77203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快速读读阅读提示，你知道了什么？</a:t>
            </a:r>
            <a:endParaRPr lang="zh-CN"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0975" y="2758440"/>
            <a:ext cx="92900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zh-CN" sz="40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阅读任务：寻找、感受童话中的美。</a:t>
            </a:r>
            <a:endParaRPr lang="zh-CN" sz="40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92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92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19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9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026495" y="1908761"/>
            <a:ext cx="6023373" cy="4614859"/>
            <a:chOff x="-2026495" y="1908761"/>
            <a:chExt cx="6023373" cy="4614859"/>
          </a:xfrm>
        </p:grpSpPr>
        <p:grpSp>
          <p:nvGrpSpPr>
            <p:cNvPr id="6" name="组合 5"/>
            <p:cNvGrpSpPr/>
            <p:nvPr/>
          </p:nvGrpSpPr>
          <p:grpSpPr>
            <a:xfrm rot="12167068" flipH="1">
              <a:off x="-2026495" y="2653788"/>
              <a:ext cx="6023373" cy="3869832"/>
              <a:chOff x="-1115403" y="4043276"/>
              <a:chExt cx="6023373" cy="3869832"/>
            </a:xfrm>
          </p:grpSpPr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1"/>
              <a:srcRect l="21945"/>
              <a:stretch>
                <a:fillRect/>
              </a:stretch>
            </p:blipFill>
            <p:spPr>
              <a:xfrm rot="10736773">
                <a:off x="2597859" y="4043276"/>
                <a:ext cx="2310111" cy="2599715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3" name="组合 2"/>
              <p:cNvGrpSpPr/>
              <p:nvPr/>
            </p:nvGrpSpPr>
            <p:grpSpPr>
              <a:xfrm rot="19010528">
                <a:off x="-1115403" y="5313393"/>
                <a:ext cx="5138046" cy="2599715"/>
                <a:chOff x="97874" y="2268519"/>
                <a:chExt cx="5138046" cy="2599715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8" name="图片 47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rot="11715345">
                  <a:off x="2799568" y="2301346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44" name="图片 43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 rot="2004730">
                  <a:off x="97874" y="2268519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004730">
                <a:off x="2103654" y="6319078"/>
                <a:ext cx="487163" cy="412445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7797281">
              <a:off x="1162785" y="4672315"/>
              <a:ext cx="404960" cy="684197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2047327" flipH="1">
              <a:off x="-67783" y="1908761"/>
              <a:ext cx="487163" cy="41244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563370" y="1214120"/>
          <a:ext cx="9929495" cy="425386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9929495"/>
              </a:tblGrid>
              <a:tr h="964565">
                <a:tc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 sz="2400"/>
                        <a:t>《海的女儿》学习单（一）</a:t>
                      </a:r>
                      <a:endParaRPr lang="zh-CN" altLang="en-US" sz="2400"/>
                    </a:p>
                    <a:p>
                      <a:pPr>
                        <a:buNone/>
                      </a:pPr>
                      <a:r>
                        <a:rPr lang="zh-CN" altLang="en-US" sz="2400"/>
                        <a:t>认真听音频讲述故事前半部分，边听边想，下列问题你能解答吗？</a:t>
                      </a:r>
                      <a:endParaRPr lang="zh-CN" altLang="en-US" sz="2400"/>
                    </a:p>
                  </a:txBody>
                  <a:tcPr vert="horz" anchor="ctr"/>
                </a:tc>
              </a:tr>
              <a:tr h="1059815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2"/>
                          </a:solidFill>
                        </a:rPr>
                        <a:t>1、小人鱼在海底过着什么样的生活?</a:t>
                      </a:r>
                      <a:endParaRPr lang="zh-CN" altLang="en-US" sz="2400" b="1">
                        <a:solidFill>
                          <a:schemeClr val="tx2"/>
                        </a:solidFill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2"/>
                          </a:solidFill>
                        </a:rPr>
                        <a:t>A、幸福快乐（  ）    B、无所事事（  ）    C、满怀憧憬（  ）</a:t>
                      </a:r>
                      <a:endParaRPr lang="zh-CN" altLang="en-US" sz="2400" b="1">
                        <a:solidFill>
                          <a:schemeClr val="tx2"/>
                        </a:solidFill>
                      </a:endParaRPr>
                    </a:p>
                  </a:txBody>
                  <a:tcPr vert="horz" anchor="ctr"/>
                </a:tc>
              </a:tr>
              <a:tr h="1056640">
                <a:tc>
                  <a:txBody>
                    <a:bodyPr wrap="square"/>
                    <a:lstStyle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2400" b="1">
                          <a:solidFill>
                            <a:schemeClr val="tx2"/>
                          </a:solidFill>
                        </a:rPr>
                        <a:t>2、小人鱼上岸是想追求什么？</a:t>
                      </a:r>
                      <a:endParaRPr lang="zh-CN" altLang="en-US" sz="2400" b="1">
                        <a:solidFill>
                          <a:schemeClr val="tx2"/>
                        </a:solidFill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2400" b="1">
                          <a:solidFill>
                            <a:schemeClr val="tx2"/>
                          </a:solidFill>
                        </a:rPr>
                        <a:t>A、英俊的王子（  ）    B、陆地的生活（  ）    C、自由高洁的灵魂（  ）</a:t>
                      </a:r>
                      <a:endParaRPr lang="zh-CN" altLang="en-US" sz="2400" b="1">
                        <a:solidFill>
                          <a:schemeClr val="tx2"/>
                        </a:solidFill>
                      </a:endParaRPr>
                    </a:p>
                  </a:txBody>
                  <a:tcPr vert="horz" anchor="ctr"/>
                </a:tc>
              </a:tr>
              <a:tr h="1040765">
                <a:tc>
                  <a:txBody>
                    <a:bodyPr wrap="square"/>
                    <a:lstStyle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2400" b="1">
                          <a:solidFill>
                            <a:schemeClr val="tx2"/>
                          </a:solidFill>
                        </a:rPr>
                        <a:t>3、为了上岸，小人鱼舍弃了哪些东西？</a:t>
                      </a:r>
                      <a:endParaRPr lang="zh-CN" altLang="en-US" sz="2400" b="1">
                        <a:solidFill>
                          <a:schemeClr val="tx2"/>
                        </a:solidFill>
                      </a:endParaRPr>
                    </a:p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2400" b="1">
                          <a:solidFill>
                            <a:schemeClr val="tx2"/>
                          </a:solidFill>
                        </a:rPr>
                        <a:t>A、海底的生活（  ）    B、动人的声音（  ）    C、美丽的鱼尾（  ）</a:t>
                      </a:r>
                      <a:endParaRPr lang="zh-CN" altLang="en-US" sz="2400" b="1">
                        <a:solidFill>
                          <a:schemeClr val="tx2"/>
                        </a:solidFill>
                      </a:endParaRPr>
                    </a:p>
                  </a:txBody>
                  <a:tcPr vert="horz" anchor="ctr"/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631221" y="2772928"/>
            <a:ext cx="4602928" cy="3734543"/>
            <a:chOff x="-1996346" y="518678"/>
            <a:chExt cx="4602928" cy="3734543"/>
          </a:xfrm>
        </p:grpSpPr>
        <p:grpSp>
          <p:nvGrpSpPr>
            <p:cNvPr id="43" name="组合 42"/>
            <p:cNvGrpSpPr/>
            <p:nvPr/>
          </p:nvGrpSpPr>
          <p:grpSpPr>
            <a:xfrm flipH="1">
              <a:off x="-1996346" y="518678"/>
              <a:ext cx="4538902" cy="3734543"/>
              <a:chOff x="1232562" y="-2011619"/>
              <a:chExt cx="4538902" cy="3734543"/>
            </a:xfrm>
          </p:grpSpPr>
          <p:grpSp>
            <p:nvGrpSpPr>
              <p:cNvPr id="44" name="组合 43"/>
              <p:cNvGrpSpPr/>
              <p:nvPr/>
            </p:nvGrpSpPr>
            <p:grpSpPr>
              <a:xfrm rot="12584824">
                <a:off x="1719749" y="245021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56" name="图片 55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7" name="图片 56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047327" flipH="1">
                <a:off x="3506524" y="1089835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047327" flipH="1">
                <a:off x="1232562" y="728709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47" name="组合 46"/>
              <p:cNvGrpSpPr/>
              <p:nvPr/>
            </p:nvGrpSpPr>
            <p:grpSpPr>
              <a:xfrm rot="3163015" flipH="1">
                <a:off x="1374585" y="-1297956"/>
                <a:ext cx="3328800" cy="1901474"/>
                <a:chOff x="3297488" y="4529402"/>
                <a:chExt cx="2587279" cy="1477903"/>
              </a:xfrm>
            </p:grpSpPr>
            <p:grpSp>
              <p:nvGrpSpPr>
                <p:cNvPr id="51" name="组合 50"/>
                <p:cNvGrpSpPr/>
                <p:nvPr/>
              </p:nvGrpSpPr>
              <p:grpSpPr>
                <a:xfrm rot="12974730">
                  <a:off x="3617970" y="4529402"/>
                  <a:ext cx="2266797" cy="1477903"/>
                  <a:chOff x="364384" y="2171398"/>
                  <a:chExt cx="4814691" cy="3139074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54" name="图片 53"/>
                  <p:cNvPicPr>
                    <a:picLocks noChangeAspect="1"/>
                  </p:cNvPicPr>
                  <p:nvPr/>
                </p:nvPicPr>
                <p:blipFill>
                  <a:blip r:embed="rId1"/>
                  <a:stretch>
                    <a:fillRect/>
                  </a:stretch>
                </p:blipFill>
                <p:spPr>
                  <a:xfrm rot="11715345">
                    <a:off x="2742723" y="2171398"/>
                    <a:ext cx="2436352" cy="159114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图片 54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rot="2004730">
                    <a:off x="364384" y="2710757"/>
                    <a:ext cx="2959565" cy="259971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2" name="图片 51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12047327" flipH="1">
                  <a:off x="5375084" y="5519480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53" name="图片 5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12047327" flipH="1">
                  <a:off x="3297488" y="5086696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grpSp>
            <p:nvGrpSpPr>
              <p:cNvPr id="48" name="组合 47"/>
              <p:cNvGrpSpPr/>
              <p:nvPr/>
            </p:nvGrpSpPr>
            <p:grpSpPr>
              <a:xfrm rot="9076580">
                <a:off x="3504667" y="-147580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9" name="图片 48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0" name="图片 4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</p:grpSp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47183" y="836354"/>
              <a:ext cx="259399" cy="43826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9552673">
              <a:off x="2134453" y="1262624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5"/>
            </p:custDataLst>
          </p:nvPr>
        </p:nvGraphicFramePr>
        <p:xfrm>
          <a:off x="3035935" y="1254125"/>
          <a:ext cx="8103870" cy="513143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051935"/>
                <a:gridCol w="4051935"/>
              </a:tblGrid>
              <a:tr h="842010">
                <a:tc gridSpan="2">
                  <a:txBody>
                    <a:bodyPr wrap="square"/>
                    <a:lstStyle/>
                    <a:p>
                      <a:pPr algn="ctr">
                        <a:buNone/>
                      </a:pPr>
                      <a:r>
                        <a:rPr lang="zh-CN" altLang="en-US" sz="2400"/>
                        <a:t>《海的女儿》学习单（二）</a:t>
                      </a:r>
                      <a:endParaRPr lang="zh-CN" altLang="en-US" sz="2400"/>
                    </a:p>
                  </a:txBody>
                  <a:tcPr vert="horz" anchor="ctr"/>
                </a:tc>
                <a:tc hMerge="1">
                  <a:tcPr/>
                </a:tc>
              </a:tr>
              <a:tr h="720090">
                <a:tc>
                  <a:txBody>
                    <a:bodyPr wrap="square"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/>
                        <a:t>人    美</a:t>
                      </a:r>
                      <a:endParaRPr lang="zh-CN" altLang="en-US" sz="2400" b="1"/>
                    </a:p>
                  </a:txBody>
                  <a:tcPr vert="horz" anchor="ctr"/>
                </a:tc>
                <a:tc>
                  <a:txBody>
                    <a:bodyPr wrap="square"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/>
                        <a:t>心    美</a:t>
                      </a:r>
                      <a:endParaRPr lang="zh-CN" altLang="en-US" sz="2400" b="1"/>
                    </a:p>
                  </a:txBody>
                  <a:tcPr vert="horz" anchor="ctr"/>
                </a:tc>
              </a:tr>
              <a:tr h="3569335"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  <a:tc>
                  <a:txBody>
                    <a:bodyPr wrap="square"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 vert="horz"/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312420" y="151130"/>
            <a:ext cx="1153160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en-US" alt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 </a:t>
            </a:r>
            <a:r>
              <a:rPr 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快速默读课文，找到写出小人鱼美丽的句子，在学习单（二）左边记录关键词。</a:t>
            </a:r>
            <a:endParaRPr lang="zh-CN"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0200" y="177800"/>
            <a:ext cx="1153160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en-US" alt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 </a:t>
            </a:r>
            <a:r>
              <a:rPr 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细读课文，在打动你的地方做批注，并把关键词记录在学习单（二）右边表格中。</a:t>
            </a:r>
            <a:endParaRPr lang="zh-CN"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 rot="11327454">
            <a:off x="10173970" y="3484880"/>
            <a:ext cx="2266950" cy="1477645"/>
            <a:chOff x="364384" y="2171398"/>
            <a:chExt cx="4814691" cy="313907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1715345">
              <a:off x="2742723" y="2171398"/>
              <a:ext cx="2436352" cy="159114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04730">
              <a:off x="364384" y="2710757"/>
              <a:ext cx="2959565" cy="2599715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 flipH="1">
            <a:off x="-1087882" y="-2758699"/>
            <a:ext cx="4538902" cy="3734543"/>
            <a:chOff x="1232562" y="-2011619"/>
            <a:chExt cx="4538902" cy="3734543"/>
          </a:xfrm>
        </p:grpSpPr>
        <p:grpSp>
          <p:nvGrpSpPr>
            <p:cNvPr id="22" name="组合 21"/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2047327" flipH="1">
              <a:off x="1232562" y="728709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25" name="组合 24"/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29" name="组合 28"/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32" name="图片 31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33" name="图片 32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26" name="组合 25"/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  <p:sp>
        <p:nvSpPr>
          <p:cNvPr id="3" name="文本框 2"/>
          <p:cNvSpPr txBox="1"/>
          <p:nvPr/>
        </p:nvSpPr>
        <p:spPr>
          <a:xfrm>
            <a:off x="527685" y="930910"/>
            <a:ext cx="1131316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en-US" alt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  </a:t>
            </a:r>
            <a:r>
              <a:rPr 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为了他，她离开了自己的族人和家庭，交出了她美妙的声音；为了他，每天忍受着没有止境的苦痛，他却一点儿也不知道。</a:t>
            </a:r>
            <a:endParaRPr lang="zh-CN"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8810" y="2676525"/>
            <a:ext cx="1131316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en-US" alt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  </a:t>
            </a:r>
            <a:r>
              <a:rPr 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一切都静了下来，只有舵手站立在舵旁。小人鱼向东方凝望，等待着晨曦的出现——她知道，当清晨的第一缕阳光出现时，自己就会死去。</a:t>
            </a:r>
            <a:endParaRPr lang="zh-CN"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8810" y="4756150"/>
            <a:ext cx="1131316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lang="en-US" alt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   </a:t>
            </a:r>
            <a:r>
              <a:rPr 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刀落下的地方，浪花迸发出一道耀眼的红光，好像一滴滴鲜血从水中喷溅出来。她再一次深情地朝王子望了一眼，然后纵身跳到海里。她感到自己的身体正在一点点地化为泡沫。</a:t>
            </a:r>
            <a:endParaRPr lang="zh-CN"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 rot="4496983" flipH="1">
            <a:off x="10593661" y="-98924"/>
            <a:ext cx="4538902" cy="3734543"/>
            <a:chOff x="1232562" y="-2011619"/>
            <a:chExt cx="4538902" cy="3734543"/>
          </a:xfrm>
        </p:grpSpPr>
        <p:grpSp>
          <p:nvGrpSpPr>
            <p:cNvPr id="39" name="组合 38"/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2047327" flipH="1">
              <a:off x="1232562" y="728709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2" name="组合 41"/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46" name="组合 45"/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9" name="图片 48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0" name="图片 4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43" name="组合 42"/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  <p:grpSp>
        <p:nvGrpSpPr>
          <p:cNvPr id="37" name="组合 36"/>
          <p:cNvGrpSpPr/>
          <p:nvPr/>
        </p:nvGrpSpPr>
        <p:grpSpPr>
          <a:xfrm>
            <a:off x="7248905" y="-803925"/>
            <a:ext cx="4538902" cy="3734543"/>
            <a:chOff x="1232562" y="-2011619"/>
            <a:chExt cx="4538902" cy="3734543"/>
          </a:xfrm>
        </p:grpSpPr>
        <p:grpSp>
          <p:nvGrpSpPr>
            <p:cNvPr id="23" name="组合 22"/>
            <p:cNvGrpSpPr/>
            <p:nvPr/>
          </p:nvGrpSpPr>
          <p:grpSpPr>
            <a:xfrm rot="12584824">
              <a:off x="1719749" y="245021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2047327" flipH="1">
              <a:off x="3506524" y="1089835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2047327" flipH="1">
              <a:off x="1232562" y="728709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3" name="组合 32"/>
            <p:cNvGrpSpPr/>
            <p:nvPr/>
          </p:nvGrpSpPr>
          <p:grpSpPr>
            <a:xfrm rot="3163015" flipH="1">
              <a:off x="1374585" y="-1297956"/>
              <a:ext cx="3328800" cy="1901474"/>
              <a:chOff x="3297488" y="4529402"/>
              <a:chExt cx="2587279" cy="1477903"/>
            </a:xfrm>
          </p:grpSpPr>
          <p:grpSp>
            <p:nvGrpSpPr>
              <p:cNvPr id="28" name="组合 27"/>
              <p:cNvGrpSpPr/>
              <p:nvPr/>
            </p:nvGrpSpPr>
            <p:grpSpPr>
              <a:xfrm rot="12974730">
                <a:off x="3617970" y="4529402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29" name="图片 28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30" name="图片 29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047327" flipH="1">
                <a:off x="5375084" y="5519480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047327" flipH="1">
                <a:off x="3297488" y="5086696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34" name="组合 33"/>
            <p:cNvGrpSpPr/>
            <p:nvPr/>
          </p:nvGrpSpPr>
          <p:grpSpPr>
            <a:xfrm rot="9076580">
              <a:off x="3504667" y="-147580"/>
              <a:ext cx="2266797" cy="1477903"/>
              <a:chOff x="364384" y="2171398"/>
              <a:chExt cx="4814691" cy="313907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 rot="11715345">
                <a:off x="2742723" y="2171398"/>
                <a:ext cx="2436352" cy="1591148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2004730">
                <a:off x="364384" y="2710757"/>
                <a:ext cx="2959565" cy="2599715"/>
              </a:xfrm>
              <a:prstGeom prst="rect">
                <a:avLst/>
              </a:prstGeom>
            </p:spPr>
          </p:pic>
        </p:grpSp>
      </p:grpSp>
      <p:pic>
        <p:nvPicPr>
          <p:cNvPr id="5" name="图片 4" descr="微信图片_202004131858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215" y="899795"/>
            <a:ext cx="9649460" cy="58077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0525" y="1671320"/>
            <a:ext cx="113131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小组讨论，</a:t>
            </a:r>
            <a:r>
              <a:rPr lang="zh-CN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小人鱼</a:t>
            </a:r>
            <a:r>
              <a:rPr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会做出什么样的选择呢？</a:t>
            </a:r>
            <a:endParaRPr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6505" y="2683510"/>
            <a:ext cx="678751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/>
            <a:r>
              <a:rPr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讨论提示：</a:t>
            </a:r>
            <a:endParaRPr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  <a:p>
            <a:pPr indent="457200" fontAlgn="auto"/>
            <a:r>
              <a:rPr lang="en-US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、</a:t>
            </a:r>
            <a:r>
              <a:rPr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根据童话的特性</a:t>
            </a:r>
            <a:endParaRPr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  <a:p>
            <a:pPr indent="457200" fontAlgn="auto"/>
            <a:r>
              <a:rPr lang="en-US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、根据</a:t>
            </a:r>
            <a:r>
              <a:rPr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小人鱼的人物形象</a:t>
            </a:r>
            <a:endParaRPr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  <a:p>
            <a:pPr indent="457200" fontAlgn="auto"/>
            <a:r>
              <a:rPr lang="en-US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3</a:t>
            </a:r>
            <a:r>
              <a:rPr lang="zh-CN" altLang="en-US"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、根据</a:t>
            </a:r>
            <a:r>
              <a:rPr sz="3200" b="1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课文故事的情节</a:t>
            </a:r>
            <a:endParaRPr sz="3200" b="1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5718611" y="-283187"/>
            <a:ext cx="4791335" cy="3734543"/>
            <a:chOff x="6496486" y="-283187"/>
            <a:chExt cx="4791335" cy="3734543"/>
          </a:xfrm>
        </p:grpSpPr>
        <p:grpSp>
          <p:nvGrpSpPr>
            <p:cNvPr id="37" name="组合 36"/>
            <p:cNvGrpSpPr/>
            <p:nvPr/>
          </p:nvGrpSpPr>
          <p:grpSpPr>
            <a:xfrm rot="20662900">
              <a:off x="6616067" y="-283187"/>
              <a:ext cx="4671754" cy="3734543"/>
              <a:chOff x="1099710" y="-2011619"/>
              <a:chExt cx="4671754" cy="3734543"/>
            </a:xfrm>
          </p:grpSpPr>
          <p:grpSp>
            <p:nvGrpSpPr>
              <p:cNvPr id="38" name="组合 37"/>
              <p:cNvGrpSpPr/>
              <p:nvPr/>
            </p:nvGrpSpPr>
            <p:grpSpPr>
              <a:xfrm rot="12584824">
                <a:off x="1719749" y="245021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50" name="图片 49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51" name="图片 50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047327" flipH="1">
                <a:off x="3506524" y="1089835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40" name="组合 39"/>
              <p:cNvGrpSpPr/>
              <p:nvPr/>
            </p:nvGrpSpPr>
            <p:grpSpPr>
              <a:xfrm rot="3163015" flipH="1">
                <a:off x="1374585" y="-1297956"/>
                <a:ext cx="3328800" cy="1901474"/>
                <a:chOff x="3297488" y="4529402"/>
                <a:chExt cx="2587279" cy="1477903"/>
              </a:xfrm>
            </p:grpSpPr>
            <p:grpSp>
              <p:nvGrpSpPr>
                <p:cNvPr id="45" name="组合 44"/>
                <p:cNvGrpSpPr/>
                <p:nvPr/>
              </p:nvGrpSpPr>
              <p:grpSpPr>
                <a:xfrm rot="12974730">
                  <a:off x="3617970" y="4529402"/>
                  <a:ext cx="2266797" cy="1477903"/>
                  <a:chOff x="364384" y="2171398"/>
                  <a:chExt cx="4814691" cy="3139074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pic>
                <p:nvPicPr>
                  <p:cNvPr id="48" name="图片 47"/>
                  <p:cNvPicPr>
                    <a:picLocks noChangeAspect="1"/>
                  </p:cNvPicPr>
                  <p:nvPr/>
                </p:nvPicPr>
                <p:blipFill>
                  <a:blip r:embed="rId1"/>
                  <a:stretch>
                    <a:fillRect/>
                  </a:stretch>
                </p:blipFill>
                <p:spPr>
                  <a:xfrm rot="11715345">
                    <a:off x="2742723" y="2171398"/>
                    <a:ext cx="2436352" cy="1591148"/>
                  </a:xfrm>
                  <a:prstGeom prst="rect">
                    <a:avLst/>
                  </a:prstGeom>
                </p:spPr>
              </p:pic>
              <p:pic>
                <p:nvPicPr>
                  <p:cNvPr id="49" name="图片 48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rot="2004730">
                    <a:off x="364384" y="2710757"/>
                    <a:ext cx="2959565" cy="259971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6" name="图片 4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12047327" flipH="1">
                  <a:off x="5375084" y="5519480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7" name="图片 46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12047327" flipH="1">
                  <a:off x="3297488" y="5086696"/>
                  <a:ext cx="341380" cy="289021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grpSp>
            <p:nvGrpSpPr>
              <p:cNvPr id="41" name="组合 40"/>
              <p:cNvGrpSpPr/>
              <p:nvPr/>
            </p:nvGrpSpPr>
            <p:grpSpPr>
              <a:xfrm rot="9076580">
                <a:off x="3504667" y="-147580"/>
                <a:ext cx="2266797" cy="1477903"/>
                <a:chOff x="364384" y="2171398"/>
                <a:chExt cx="4814691" cy="313907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pic>
              <p:nvPicPr>
                <p:cNvPr id="43" name="图片 42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 rot="11715345">
                  <a:off x="2742723" y="2171398"/>
                  <a:ext cx="2436352" cy="1591148"/>
                </a:xfrm>
                <a:prstGeom prst="rect">
                  <a:avLst/>
                </a:prstGeom>
              </p:spPr>
            </p:pic>
            <p:pic>
              <p:nvPicPr>
                <p:cNvPr id="44" name="图片 43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rot="2004730">
                  <a:off x="364384" y="2710757"/>
                  <a:ext cx="2959565" cy="2599715"/>
                </a:xfrm>
                <a:prstGeom prst="rect">
                  <a:avLst/>
                </a:prstGeom>
              </p:spPr>
            </p:pic>
          </p:grpSp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2047327" flipH="1">
                <a:off x="1099710" y="847351"/>
                <a:ext cx="341380" cy="289021"/>
              </a:xfrm>
              <a:prstGeom prst="rect">
                <a:avLst/>
              </a:prstGeo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1110226" flipH="1">
              <a:off x="6708259" y="1096916"/>
              <a:ext cx="341380" cy="28902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1110226" flipH="1">
              <a:off x="6496486" y="818909"/>
              <a:ext cx="457381" cy="38723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" name="组合 1"/>
          <p:cNvGrpSpPr/>
          <p:nvPr/>
        </p:nvGrpSpPr>
        <p:grpSpPr>
          <a:xfrm>
            <a:off x="10321290" y="0"/>
            <a:ext cx="1228090" cy="3005455"/>
            <a:chOff x="10883348" y="0"/>
            <a:chExt cx="665921" cy="1848678"/>
          </a:xfrm>
        </p:grpSpPr>
        <p:sp>
          <p:nvSpPr>
            <p:cNvPr id="3" name="矩形 2"/>
            <p:cNvSpPr/>
            <p:nvPr/>
          </p:nvSpPr>
          <p:spPr>
            <a:xfrm>
              <a:off x="10883348" y="0"/>
              <a:ext cx="665921" cy="1848678"/>
            </a:xfrm>
            <a:prstGeom prst="rect">
              <a:avLst/>
            </a:prstGeom>
            <a:solidFill>
              <a:srgbClr val="F3F4ED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0995283" y="202717"/>
              <a:ext cx="432814" cy="16369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000" b="1" spc="600">
                  <a:solidFill>
                    <a:srgbClr val="3B3734"/>
                  </a:solidFill>
                  <a:latin typeface="文鼎中楷体" panose="03000600000000000000" charset="-122"/>
                  <a:ea typeface="文鼎中楷体" panose="03000600000000000000" charset="-122"/>
                </a:rPr>
                <a:t>推荐阅读</a:t>
              </a:r>
              <a:endParaRPr lang="zh-CN" altLang="en-US" sz="4000" b="1" spc="600">
                <a:solidFill>
                  <a:srgbClr val="3B3734"/>
                </a:solidFill>
                <a:latin typeface="文鼎中楷体" panose="03000600000000000000" charset="-122"/>
                <a:ea typeface="文鼎中楷体" panose="03000600000000000000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0" y="5267325"/>
            <a:ext cx="12192000" cy="1632585"/>
          </a:xfrm>
          <a:prstGeom prst="rect">
            <a:avLst/>
          </a:prstGeom>
          <a:solidFill>
            <a:srgbClr val="F3F4ED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C:\Users\Administrator\Desktop\微信图片_20200413190132.jpg微信图片_202004131901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" y="555625"/>
            <a:ext cx="4528185" cy="4511675"/>
          </a:xfrm>
          <a:prstGeom prst="rect">
            <a:avLst/>
          </a:prstGeom>
        </p:spPr>
      </p:pic>
      <p:pic>
        <p:nvPicPr>
          <p:cNvPr id="71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985500" y="123190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KSO_WM_UNIT_TABLE_BEAUTIFY" val="smartTable{0d54d9a3-aa97-40e6-a0d5-aa9bc0f6d2dc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fxb423my">
      <a:majorFont>
        <a:latin typeface="Arial"/>
        <a:ea typeface="楷体"/>
        <a:cs typeface="Arial"/>
      </a:majorFont>
      <a:minorFont>
        <a:latin typeface="Arial"/>
        <a:ea typeface="楷体"/>
        <a:cs typeface="Arial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804</Words>
  <Application>WPS 演示</Application>
  <PresentationFormat/>
  <Paragraphs>56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TypeLand 康熙字典體試用版</vt:lpstr>
      <vt:lpstr>MingLiU-ExtB</vt:lpstr>
      <vt:lpstr>文鼎中楷体</vt:lpstr>
      <vt:lpstr>微软雅黑</vt:lpstr>
      <vt:lpstr>Arial Unicode MS</vt:lpstr>
      <vt:lpstr>等线</vt:lpstr>
      <vt:lpstr>楷体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2021-03-15T22:00:00Z</cp:lastPrinted>
  <dcterms:created xsi:type="dcterms:W3CDTF">2021-03-15T22:00:00Z</dcterms:created>
  <dcterms:modified xsi:type="dcterms:W3CDTF">2021-10-24T10:31:53Z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C093655FB2CE4707A29CFFF7D6215925</vt:lpwstr>
  </property>
  <property fmtid="{D5CDD505-2E9C-101B-9397-08002B2CF9AE}" pid="7" name="KSOProductBuildVer">
    <vt:lpwstr>2052-11.1.0.10938</vt:lpwstr>
  </property>
</Properties>
</file>