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60" r:id="rId5"/>
    <p:sldId id="261" r:id="rId6"/>
    <p:sldId id="262" r:id="rId7"/>
    <p:sldId id="258" r:id="rId8"/>
    <p:sldId id="259" r:id="rId9"/>
    <p:sldId id="272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lang="zh-CN" altLang="en-US" sz="3200">
                <a:solidFill>
                  <a:srgbClr val="65A3CD"/>
                </a:solidFill>
                <a:latin typeface="方正大黑简体" pitchFamily="65" charset="-122"/>
                <a:ea typeface="方正大黑简体" pitchFamily="65" charset="-122"/>
              </a:defRPr>
            </a:lvl1pPr>
          </a:lstStyle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拓展延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学法总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我会认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423" y="670748"/>
            <a:ext cx="1618875" cy="513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矩形 10"/>
          <p:cNvSpPr/>
          <p:nvPr userDrawn="1"/>
        </p:nvSpPr>
        <p:spPr>
          <a:xfrm>
            <a:off x="1104181" y="670748"/>
            <a:ext cx="1112805" cy="4616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zh-CN" altLang="en-US" sz="2400" b="1" dirty="0">
                <a:solidFill>
                  <a:srgbClr val="8A5EBA"/>
                </a:solidFill>
                <a:latin typeface="方正黑体简体" pitchFamily="65" charset="-122"/>
                <a:ea typeface="方正黑体简体" pitchFamily="65" charset="-122"/>
              </a:rPr>
              <a:t>我</a:t>
            </a:r>
            <a:r>
              <a:rPr lang="zh-CN" altLang="en-US" sz="2400" b="1" dirty="0" smtClean="0">
                <a:solidFill>
                  <a:srgbClr val="8A5EBA"/>
                </a:solidFill>
                <a:latin typeface="方正黑体简体" pitchFamily="65" charset="-122"/>
                <a:ea typeface="方正黑体简体" pitchFamily="65" charset="-122"/>
              </a:rPr>
              <a:t>会</a:t>
            </a:r>
            <a:r>
              <a:rPr lang="zh-CN" altLang="en-US" sz="2400" b="1" dirty="0">
                <a:solidFill>
                  <a:srgbClr val="8A5EBA"/>
                </a:solidFill>
                <a:latin typeface="方正黑体简体" pitchFamily="65" charset="-122"/>
                <a:ea typeface="方正黑体简体" pitchFamily="65" charset="-122"/>
              </a:rPr>
              <a:t>认</a:t>
            </a:r>
            <a:endParaRPr lang="zh-CN" altLang="en-US" sz="2400" b="1" dirty="0">
              <a:solidFill>
                <a:srgbClr val="8A5EBA"/>
              </a:solidFill>
              <a:latin typeface="方正黑体简体" pitchFamily="65" charset="-122"/>
              <a:ea typeface="方正黑体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我会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423" y="670748"/>
            <a:ext cx="1618875" cy="513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矩形 10"/>
          <p:cNvSpPr/>
          <p:nvPr userDrawn="1"/>
        </p:nvSpPr>
        <p:spPr>
          <a:xfrm>
            <a:off x="1104181" y="670748"/>
            <a:ext cx="1112805" cy="4616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zh-CN" altLang="en-US" sz="2400" b="1" dirty="0">
                <a:solidFill>
                  <a:srgbClr val="8A5EBA"/>
                </a:solidFill>
                <a:latin typeface="方正黑体简体" pitchFamily="65" charset="-122"/>
                <a:ea typeface="方正黑体简体" pitchFamily="65" charset="-122"/>
              </a:rPr>
              <a:t>我</a:t>
            </a:r>
            <a:r>
              <a:rPr lang="zh-CN" altLang="en-US" sz="2400" b="1" dirty="0" smtClean="0">
                <a:solidFill>
                  <a:srgbClr val="8A5EBA"/>
                </a:solidFill>
                <a:latin typeface="方正黑体简体" pitchFamily="65" charset="-122"/>
                <a:ea typeface="方正黑体简体" pitchFamily="65" charset="-122"/>
              </a:rPr>
              <a:t>会写</a:t>
            </a:r>
            <a:endParaRPr lang="zh-CN" altLang="en-US" sz="2400" b="1" dirty="0">
              <a:solidFill>
                <a:srgbClr val="8A5EBA"/>
              </a:solidFill>
              <a:latin typeface="方正黑体简体" pitchFamily="65" charset="-122"/>
              <a:ea typeface="方正黑体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空白页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第几课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作者简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课文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读要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读检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初读感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品词析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../media/image2.jpeg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"/>
          <p:cNvSpPr/>
          <p:nvPr/>
        </p:nvSpPr>
        <p:spPr>
          <a:xfrm>
            <a:off x="2268494" y="981075"/>
            <a:ext cx="2271712" cy="1177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400" b="1" dirty="0">
                <a:solidFill>
                  <a:srgbClr val="0070C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习作：</a:t>
            </a:r>
            <a:endParaRPr lang="zh-CN" altLang="en-US" sz="5400" b="1" dirty="0">
              <a:solidFill>
                <a:srgbClr val="0070C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" name="Text Box 5"/>
          <p:cNvSpPr txBox="1"/>
          <p:nvPr/>
        </p:nvSpPr>
        <p:spPr>
          <a:xfrm>
            <a:off x="2585968" y="2500306"/>
            <a:ext cx="3570208" cy="110799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6600" b="1" dirty="0" smtClean="0">
                <a:solidFill>
                  <a:srgbClr val="0070C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故事新编</a:t>
            </a:r>
            <a:endParaRPr lang="zh-CN" altLang="en-US" sz="6600" b="1" dirty="0">
              <a:solidFill>
                <a:srgbClr val="0070C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/>
        </p:nvSpPr>
        <p:spPr>
          <a:xfrm>
            <a:off x="928662" y="2050734"/>
            <a:ext cx="6357982" cy="1930337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写之前要熟读原来的故事。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足于原来的故事进行写作。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新编故事需要想象和创新。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WordArt 2"/>
          <p:cNvSpPr>
            <a:spLocks noTextEdit="1"/>
          </p:cNvSpPr>
          <p:nvPr/>
        </p:nvSpPr>
        <p:spPr>
          <a:xfrm>
            <a:off x="1571604" y="928670"/>
            <a:ext cx="4173967" cy="6429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  <a:scene3d>
              <a:camera prst="orthographicFront"/>
              <a:lightRig rig="threePt" dir="t"/>
            </a:scene3d>
          </a:bodyPr>
          <a:lstStyle/>
          <a:p>
            <a:pPr algn="ctr" eaLnBrk="0" hangingPunct="0"/>
            <a:r>
              <a:rPr lang="zh-CN" altLang="en-US" sz="3600" b="1" spc="-360" dirty="0" smtClean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如何写好这次习作呢？</a:t>
            </a:r>
            <a:endParaRPr lang="zh-CN" altLang="en-US" sz="3600" b="1" spc="-360" dirty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063" y="1559858"/>
            <a:ext cx="7059895" cy="206210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选择你要新编的故事。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先确定故事的结局。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设计故事情节。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写作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时，语言要连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贯，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叙述要合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理。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"/>
          <p:cNvSpPr/>
          <p:nvPr/>
        </p:nvSpPr>
        <p:spPr>
          <a:xfrm>
            <a:off x="500034" y="1340768"/>
            <a:ext cx="7715250" cy="458587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sz="2400" b="1" dirty="0" smtClean="0"/>
              <a:t> </a:t>
            </a:r>
            <a:endParaRPr lang="zh-CN" altLang="en-US" sz="2400" b="1" dirty="0" smtClean="0"/>
          </a:p>
          <a:p>
            <a:pPr algn="ctr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龟兔赛跑新编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相传，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乌龟在赛跑赢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了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兔子之后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，就非常骄傲，成天跟其他动物说自己是怎样跑过兔子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的，兔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子有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多么笨</a:t>
            </a:r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自己有多么聪明。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这不，乌龟又在向猴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子大叔、河马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大婶炫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耀自己呢！兔子见了，怒气冲冲地跑过去，指着乌龟说：“乌龟，你不要欺人太甚，你不要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以为赢了我你就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非常厉害了，那次比赛后你不是告诉我做动物不要那么骄傲吗？你不是说骄傲使人退步吗？你现在自己都那么骄傲。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我要再次向你发出挑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战！”乌龟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轻蔑地说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：“好啊，我等着呢！”</a:t>
            </a:r>
            <a:endParaRPr lang="zh-CN" altLang="en-US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WordArt 7"/>
          <p:cNvSpPr>
            <a:spLocks noTextEdit="1"/>
          </p:cNvSpPr>
          <p:nvPr/>
        </p:nvSpPr>
        <p:spPr>
          <a:xfrm>
            <a:off x="3118485" y="680720"/>
            <a:ext cx="1848485" cy="8731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  <a:normAutofit/>
            <a:scene3d>
              <a:camera prst="orthographicFront"/>
              <a:lightRig rig="threePt" dir="t"/>
            </a:scene3d>
          </a:bodyPr>
          <a:lstStyle/>
          <a:p>
            <a:pPr algn="ctr" eaLnBrk="0" hangingPunct="0"/>
            <a:r>
              <a:rPr lang="zh-CN" altLang="en-US" sz="3600" b="1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例文</a:t>
            </a:r>
            <a:endParaRPr lang="zh-CN" altLang="en-US" sz="3600" b="1">
              <a:ln w="12700">
                <a:solidFill>
                  <a:schemeClr val="accent1"/>
                </a:solidFill>
                <a:prstDash val="solid"/>
              </a:ln>
              <a:solidFill>
                <a:srgbClr val="7030A0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"/>
          <p:cNvSpPr/>
          <p:nvPr/>
        </p:nvSpPr>
        <p:spPr>
          <a:xfrm>
            <a:off x="500034" y="1428736"/>
            <a:ext cx="8032406" cy="45243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次日下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午，在森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林的某个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角落</a:t>
            </a:r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响起了一阵阵震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耳欲聋的欢呼声。哦，原来是兔子和乌龟又在赛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跑啊，还请了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森林之王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狮子来当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裁判。除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狮子外，还有很多动物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围观， “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预备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开始</a:t>
            </a:r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”话音刚落，兔子和乌龟就离开了起跑线。兔子一溜烟似的跑得无影无踪，乌龟却只爬了五六米。但是乌龟坚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信兔子一定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会在半路上睡着。乌龟在爬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到半路时，没有看到兔子，非常着急，于是，就加快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速度爬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，终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于，它在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距离终点只有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十米的时候，看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见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终点处有一个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瘦小的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身影在向自己走来，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越来越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近了</a:t>
            </a:r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啊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，原来是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兔子！兔子大步走向乌龟，然后拉上乌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龟，向终点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跑去</a:t>
            </a:r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最终兔子在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终点线前停了下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来，它先让乌龟跨过终点线，然后才是自己</a:t>
            </a:r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"/>
          <p:cNvSpPr/>
          <p:nvPr/>
        </p:nvSpPr>
        <p:spPr>
          <a:xfrm>
            <a:off x="585283" y="1384039"/>
            <a:ext cx="7715250" cy="15696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乌龟问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兔子为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什么要这样做，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兔子说：“老兄，这次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比赛，我不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是想拿第一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名，而是想告诉你之前你跟我说的话‘谦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虚使人进步，骄傲使人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退步’。”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听到这句话，乌龟的心灵颤动了一下，惭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愧地低下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了头。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Picture 13" descr="http://www.51wendang.com/pic/356a25cdc160ad871bc206ae/2-810-jpg_6-1080-0-0-1080.jpg"/>
          <p:cNvPicPr>
            <a:picLocks noChangeAspect="1" noChangeArrowheads="1"/>
          </p:cNvPicPr>
          <p:nvPr/>
        </p:nvPicPr>
        <p:blipFill>
          <a:blip r:embed="rId1" cstate="print">
            <a:lum contrast="40000"/>
          </a:blip>
          <a:srcRect/>
          <a:stretch>
            <a:fillRect/>
          </a:stretch>
        </p:blipFill>
        <p:spPr bwMode="auto">
          <a:xfrm>
            <a:off x="2428860" y="3214686"/>
            <a:ext cx="4572010" cy="3429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/>
          <p:nvPr/>
        </p:nvSpPr>
        <p:spPr>
          <a:xfrm>
            <a:off x="395536" y="2378374"/>
            <a:ext cx="8609164" cy="3323987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小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作者运用丰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富的想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象，新编了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龟兔赛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跑</a:t>
            </a:r>
            <a:r>
              <a:rPr lang="en-US" altLang="zh-CN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。文中运用语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言、神态、动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作等描写刻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画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人物，使得人物形象突出、有特点 。故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事的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结局令人感到意外，很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新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颖。 兔子说的“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谦虚使人进步，骄傲使人退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步”是点题之语 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WordArt 2"/>
          <p:cNvSpPr>
            <a:spLocks noTextEdit="1"/>
          </p:cNvSpPr>
          <p:nvPr/>
        </p:nvSpPr>
        <p:spPr>
          <a:xfrm rot="-1272368">
            <a:off x="794141" y="1508086"/>
            <a:ext cx="1694265" cy="5730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 fontScale="92500" lnSpcReduction="10000"/>
          </a:bodyPr>
          <a:lstStyle/>
          <a:p>
            <a:pPr algn="ctr" eaLnBrk="0" hangingPunct="0"/>
            <a:r>
              <a:rPr lang="zh-CN" altLang="en-US" sz="3600" b="1" spc="-36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方法：</a:t>
            </a:r>
            <a:endParaRPr lang="zh-CN" altLang="en-US" sz="3600" b="1" spc="-360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4"/>
          <p:cNvSpPr/>
          <p:nvPr/>
        </p:nvSpPr>
        <p:spPr>
          <a:xfrm>
            <a:off x="989704" y="2428875"/>
            <a:ext cx="7110688" cy="128400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故事新编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重新编写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龟兔赛跑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，也可以新编别的熟悉的故事。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WordArt 2"/>
          <p:cNvSpPr>
            <a:spLocks noTextEdit="1"/>
          </p:cNvSpPr>
          <p:nvPr/>
        </p:nvSpPr>
        <p:spPr>
          <a:xfrm rot="-196660">
            <a:off x="947148" y="1367504"/>
            <a:ext cx="2082103" cy="6429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  <a:scene3d>
              <a:camera prst="orthographicFront"/>
              <a:lightRig rig="threePt" dir="t"/>
            </a:scene3d>
          </a:bodyPr>
          <a:lstStyle/>
          <a:p>
            <a:pPr algn="ctr" eaLnBrk="0" hangingPunct="0"/>
            <a:r>
              <a:rPr lang="zh-CN" altLang="en-US" sz="3600" b="1" spc="-36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习作要求</a:t>
            </a:r>
            <a:r>
              <a:rPr lang="zh-CN" altLang="en-US" sz="3600" b="1" spc="-36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lang="zh-CN" altLang="en-US" sz="3600" b="1" spc="-36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855</Words>
  <Application>WPS 演示</Application>
  <PresentationFormat>全屏显示(4:3)</PresentationFormat>
  <Paragraphs>34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Arial</vt:lpstr>
      <vt:lpstr>宋体</vt:lpstr>
      <vt:lpstr>Wingdings</vt:lpstr>
      <vt:lpstr>方正大黑简体</vt:lpstr>
      <vt:lpstr>黑体</vt:lpstr>
      <vt:lpstr>方正黑体简体</vt:lpstr>
      <vt:lpstr>Arial Unicode MS</vt:lpstr>
      <vt:lpstr>楷体</vt:lpstr>
      <vt:lpstr>Times New Roman</vt:lpstr>
      <vt:lpstr>微软雅黑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qwe</cp:lastModifiedBy>
  <cp:revision>46</cp:revision>
  <dcterms:created xsi:type="dcterms:W3CDTF">2018-12-18T08:38:00Z</dcterms:created>
  <dcterms:modified xsi:type="dcterms:W3CDTF">2021-10-24T10:36:02Z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A17F4CD86B4E486E9C56EC3C27B81632</vt:lpwstr>
  </property>
</Properties>
</file>