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20"/>
  </p:handoutMasterIdLst>
  <p:sldIdLst>
    <p:sldId id="274" r:id="rId4"/>
    <p:sldId id="278" r:id="rId6"/>
    <p:sldId id="262" r:id="rId7"/>
    <p:sldId id="263" r:id="rId8"/>
    <p:sldId id="276" r:id="rId9"/>
    <p:sldId id="264" r:id="rId10"/>
    <p:sldId id="302" r:id="rId11"/>
    <p:sldId id="265" r:id="rId12"/>
    <p:sldId id="266" r:id="rId13"/>
    <p:sldId id="268" r:id="rId14"/>
    <p:sldId id="267" r:id="rId15"/>
    <p:sldId id="269" r:id="rId16"/>
    <p:sldId id="270" r:id="rId17"/>
    <p:sldId id="280" r:id="rId18"/>
    <p:sldId id="303" r:id="rId19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2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0E833-1888-47E1-ADC2-E071A15506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BD148-6E0C-45E3-B4D6-EE3B776026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F25CB25-A87C-4EA2-8C47-D805AB2F95D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68C5412-3758-43DD-BFF0-52F3DAA1DDD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C5412-3758-43DD-BFF0-52F3DAA1DD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5E07A-0294-4E33-8D3C-0EECFAD3615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339D4-6143-4448-8386-F200DDC168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5AD4D-CD99-42E2-BA15-AF048C9340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CC56-F780-481C-9629-7E680465C9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9EE8-A40F-44C7-8873-FDF2997B7F4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E1F35-0F3F-444B-BD37-2AFE8A4CD1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AE437-3724-4AE0-8985-0581B645BF7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9CC29-5896-4A5A-A159-E4905566359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21B4C-740F-4E1C-8161-0EF77EBAAB0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B1186-E6E6-47E4-89FB-AFEA54275D3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DB684-EC97-464A-94AC-068F9324FCA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4171F-3B42-44B1-AD20-BBC434FA83C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1AC89-4A13-44CF-9D8E-014FACB222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4555D-36A7-482C-BD82-FCBAFD8D48C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04874-471E-496C-9918-4433804451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84B51-6CBA-4501-B614-913355F1C9EC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84689-A985-43DB-A96C-96E95658FD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9E1D0-BBDD-4F57-8373-D22B21AB76A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667E1-856C-4954-BF8A-4D8679FBE9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10E66-78C9-47E0-8D5C-542646BFFCE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DAC84-B2F8-47FA-A051-5A140C7E00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C5D4B-6042-41DE-B3D2-B59AE44ADD9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BB38-1FAA-4B98-8877-8D30DE8182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4A973-30C9-4883-A53D-29BD9ED78FD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5ACE0-6575-49FC-A49A-0ED6F0A400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9759C-E819-4A5E-AFAE-78A20060753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98EF-F826-46A7-B6A6-31C1A20F5D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D3E99-8B6B-438F-8995-0A61BEC470D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61AA0-E4A9-4EF8-9F27-3BF7658E047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63B1-A5A3-4BEA-B7E6-BBB5AC637CA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9BD82-B7B7-40C6-8037-FCD98BA7DC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EE8D3-C592-4E6B-9602-F766800EB79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D54AF-BBA4-4B32-B8C0-7949A12827B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00D40-0F28-4A41-9855-D5CF8317BA9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E4C1E-8DE4-4FC0-B20B-85DFEFACD5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34040-1948-44FE-A09A-D049F3B0997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B40AF-9EC1-4279-9E57-4FE925AB8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A9618-5940-4CF6-8BF7-13BD7F6CBE8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2BE7F-032C-48F5-9A7E-A06D991CD0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67291-CA49-4E3A-A13E-14272124E0C0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71863-C03C-4D6A-8303-70E45955A3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717BF-708A-422E-ADD5-5188921AFD8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00750-3DAC-4E93-973A-04A8F7AABE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5634-96FC-4198-B18A-D304D1EE7DF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9ACB7-9850-4455-8C7D-A6FEB2EE28A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466680C-7AC4-43FD-B40D-AEEDAD9E048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D292FB-91AC-4464-A970-1955A543237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F54795-5D06-4D65-9177-4DB25C800DF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9E61CE-3BE4-4CD1-987D-C70AC35562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949" y="2348880"/>
            <a:ext cx="5472608" cy="40942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627784" y="476672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/>
              <a:t>落花生</a:t>
            </a:r>
            <a:endParaRPr lang="zh-CN" altLang="en-US" sz="9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0" y="0"/>
            <a:ext cx="9144635" cy="4424045"/>
          </a:xfrm>
          <a:prstGeom prst="round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父亲说：“你们爱吃花生吗？”</a:t>
            </a:r>
            <a:b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我们争着答应：“爱！”</a:t>
            </a:r>
            <a:b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“谁能把花生的好处说出来？”</a:t>
            </a:r>
            <a:b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姐姐说：“花生的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味儿美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b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哥哥说：“花生可以</a:t>
            </a:r>
            <a:r>
              <a:rPr lang="zh-CN" altLang="en-US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榨油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b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我说：“花生的</a:t>
            </a:r>
            <a:r>
              <a:rPr lang="zh-CN" altLang="en-US" sz="3200" b="1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价钱便宜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，谁都可以买来吃，都喜欢吃。这就是它的好处。”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855" y="5006340"/>
            <a:ext cx="9034780" cy="1322070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r>
              <a:rPr lang="zh-CN" altLang="en-US" sz="4000" b="1"/>
              <a:t>分角色朗读对话更加突出作者对花生的喜爱之情。</a:t>
            </a:r>
            <a:endParaRPr lang="zh-CN" altLang="en-US" sz="4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48335" y="890270"/>
            <a:ext cx="7848600" cy="44069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矩形 1"/>
          <p:cNvSpPr>
            <a:spLocks noChangeArrowheads="1"/>
          </p:cNvSpPr>
          <p:nvPr/>
        </p:nvSpPr>
        <p:spPr bwMode="auto">
          <a:xfrm>
            <a:off x="648335" y="890270"/>
            <a:ext cx="7847330" cy="4523105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父亲说：“花生的好处很多，有一样最可贵：它的果实埋在地里，不像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桃子、石榴、苹果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那样，把鲜红嫩绿的果实高高地挂在枝头上，使人一见就生爱慕之心。你们看它矮矮地长在地上，等到成熟了，也不能立刻分辨出来它有没有果实，必须挖起来才知道。”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35" y="1081405"/>
            <a:ext cx="9144635" cy="4371340"/>
          </a:xfrm>
          <a:prstGeom prst="roundRect">
            <a:avLst/>
          </a:pr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35" y="1647190"/>
          <a:ext cx="9142730" cy="2085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40"/>
                <a:gridCol w="3845560"/>
                <a:gridCol w="3376930"/>
              </a:tblGrid>
              <a:tr h="695325">
                <a:tc>
                  <a:txBody>
                    <a:bodyPr wrap="square"/>
                    <a:lstStyle/>
                    <a:p>
                      <a:pPr algn="ctr"/>
                      <a:endParaRPr lang="zh-CN" altLang="en-US" sz="18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pPr algn="ctr"/>
                      <a:r>
                        <a:rPr lang="zh-CN" altLang="en-US" sz="1800"/>
                        <a:t>桃子、石榴、苹果</a:t>
                      </a:r>
                      <a:endParaRPr lang="zh-CN" altLang="en-US" sz="18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pPr algn="ctr"/>
                      <a:r>
                        <a:rPr lang="en-US" altLang="zh-CN" sz="1800"/>
                        <a:t>  </a:t>
                      </a:r>
                      <a:r>
                        <a:rPr lang="zh-CN" altLang="en-US" sz="1800"/>
                        <a:t>花生</a:t>
                      </a:r>
                      <a:endParaRPr lang="zh-CN" altLang="en-US" sz="1800"/>
                    </a:p>
                  </a:txBody>
                  <a:tcPr marL="91434" marR="91434" marT="45723" marB="45723" vert="horz"/>
                </a:tc>
              </a:tr>
              <a:tr h="695325">
                <a:tc>
                  <a:txBody>
                    <a:bodyPr wrap="square"/>
                    <a:lstStyle/>
                    <a:p>
                      <a:r>
                        <a:rPr lang="zh-CN" altLang="en-US" sz="2400"/>
                        <a:t>果实</a:t>
                      </a:r>
                      <a:endParaRPr lang="zh-CN" altLang="en-US" sz="24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34" marR="91434" marT="45723" marB="45723" vert="horz"/>
                </a:tc>
              </a:tr>
              <a:tr h="695325">
                <a:tc>
                  <a:txBody>
                    <a:bodyPr wrap="square"/>
                    <a:lstStyle/>
                    <a:p>
                      <a:r>
                        <a:rPr lang="zh-CN" altLang="en-US" sz="2400"/>
                        <a:t>位置</a:t>
                      </a:r>
                      <a:endParaRPr lang="zh-CN" altLang="en-US" sz="24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34" marR="91434" marT="45723" marB="45723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34" marR="91434" marT="45723" marB="45723" vert="horz"/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440113" y="2632075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鲜红嫩绿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95963" y="2636838"/>
            <a:ext cx="162083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埋在地里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855913" y="3260725"/>
            <a:ext cx="26463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400" b="1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高高地挂在枝头上</a:t>
            </a:r>
            <a:endParaRPr lang="zh-CN" altLang="en-US" sz="2400" b="1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502275" y="3260725"/>
            <a:ext cx="23383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400" b="1">
                <a:solidFill>
                  <a:srgbClr val="99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矮矮地长在地上</a:t>
            </a:r>
            <a:endParaRPr lang="zh-CN" altLang="en-US" sz="2400" b="1">
              <a:solidFill>
                <a:srgbClr val="99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4934585" y="3945890"/>
            <a:ext cx="0" cy="863600"/>
          </a:xfrm>
          <a:prstGeom prst="straightConnector1">
            <a:avLst/>
          </a:prstGeom>
          <a:ln w="63500" cmpd="dbl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45465" y="4869180"/>
            <a:ext cx="78079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爱慕之心         朴实无华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7794" y="3945597"/>
            <a:ext cx="15760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宋体" panose="02010600030101010101" pitchFamily="2" charset="-122"/>
              </a:rPr>
              <a:t>对比</a:t>
            </a:r>
            <a:endParaRPr lang="zh-CN" altLang="en-US" sz="5400" b="1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0" y="1064895"/>
            <a:ext cx="9144000" cy="5067935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812800" y="2286000"/>
            <a:ext cx="37449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它的果实埋在地里，</a:t>
            </a:r>
            <a:endParaRPr lang="zh-CN" altLang="en-US" sz="2800"/>
          </a:p>
        </p:txBody>
      </p:sp>
      <p:sp>
        <p:nvSpPr>
          <p:cNvPr id="12293" name="矩形 16"/>
          <p:cNvSpPr>
            <a:spLocks noChangeArrowheads="1"/>
          </p:cNvSpPr>
          <p:nvPr/>
        </p:nvSpPr>
        <p:spPr bwMode="auto">
          <a:xfrm>
            <a:off x="4787900" y="2378075"/>
            <a:ext cx="3744913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不像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桃子、石榴、苹果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那样，把鲜红嫩绿的果实</a:t>
            </a:r>
            <a:r>
              <a:rPr lang="zh-CN" altLang="en-US" sz="2800" b="1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高高地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挂在枝头上，使人一见就生爱慕之心。</a:t>
            </a:r>
            <a:endParaRPr lang="zh-CN" altLang="en-US" sz="2800"/>
          </a:p>
        </p:txBody>
      </p:sp>
      <p:sp>
        <p:nvSpPr>
          <p:cNvPr id="12294" name="矩形 25"/>
          <p:cNvSpPr>
            <a:spLocks noChangeArrowheads="1"/>
          </p:cNvSpPr>
          <p:nvPr/>
        </p:nvSpPr>
        <p:spPr bwMode="auto">
          <a:xfrm>
            <a:off x="755650" y="3486150"/>
            <a:ext cx="36068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你们看它</a:t>
            </a:r>
            <a:r>
              <a:rPr lang="zh-CN" altLang="en-US" sz="2800" b="1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矮矮地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长在地上，等到成熟了，也不能立刻分辨出来它有没有果实，必须挖起来才知道。</a:t>
            </a:r>
            <a:endParaRPr lang="zh-CN" altLang="en-US" sz="2800"/>
          </a:p>
        </p:txBody>
      </p:sp>
      <p:sp>
        <p:nvSpPr>
          <p:cNvPr id="27" name="矩形 26"/>
          <p:cNvSpPr/>
          <p:nvPr/>
        </p:nvSpPr>
        <p:spPr>
          <a:xfrm>
            <a:off x="4932363" y="1347788"/>
            <a:ext cx="3467100" cy="5857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桃子、石榴、苹果</a:t>
            </a: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119313" y="1346200"/>
            <a:ext cx="1006475" cy="5857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花生</a:t>
            </a:r>
            <a:endParaRPr lang="zh-CN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4117975" y="2592388"/>
            <a:ext cx="490538" cy="43180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>
            <a:off x="4319588" y="3798888"/>
            <a:ext cx="476250" cy="50482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12D86"/>
            </a:gs>
            <a:gs pos="100000">
              <a:srgbClr val="0E255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919113" y="1625719"/>
            <a:ext cx="746418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在我们的生活周围有许多这样的人，说说他们吧。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1214755" y="227330"/>
            <a:ext cx="2214245" cy="1149350"/>
          </a:xfrm>
          <a:prstGeom prst="cloud">
            <a:avLst/>
          </a:prstGeom>
          <a:solidFill>
            <a:srgbClr val="FFFFFF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小组研讨</a:t>
            </a:r>
            <a:endParaRPr lang="zh-CN" altLang="en-US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17553"/>
          <a:stretch>
            <a:fillRect/>
          </a:stretch>
        </p:blipFill>
        <p:spPr>
          <a:xfrm>
            <a:off x="5646265" y="2972977"/>
            <a:ext cx="1199084" cy="2138673"/>
          </a:xfrm>
          <a:prstGeom prst="rect">
            <a:avLst/>
          </a:prstGeom>
        </p:spPr>
      </p:pic>
      <p:pic>
        <p:nvPicPr>
          <p:cNvPr id="9" name="图片 8" descr="图片包含 文字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" t="30241" r="66343" b="7354"/>
          <a:stretch>
            <a:fillRect/>
          </a:stretch>
        </p:blipFill>
        <p:spPr>
          <a:xfrm>
            <a:off x="4152446" y="2950850"/>
            <a:ext cx="1193931" cy="2162207"/>
          </a:xfrm>
          <a:prstGeom prst="rect">
            <a:avLst/>
          </a:prstGeom>
        </p:spPr>
      </p:pic>
      <p:pic>
        <p:nvPicPr>
          <p:cNvPr id="11" name="图片 10" descr="图片包含 天空, 地面&#10;&#10;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4" t="1773" r="16712" b="1555"/>
          <a:stretch>
            <a:fillRect/>
          </a:stretch>
        </p:blipFill>
        <p:spPr>
          <a:xfrm>
            <a:off x="2453236" y="2950609"/>
            <a:ext cx="1334122" cy="21610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 l="12860" t="1924" r="40112" b="3643"/>
          <a:stretch>
            <a:fillRect/>
          </a:stretch>
        </p:blipFill>
        <p:spPr>
          <a:xfrm>
            <a:off x="894216" y="2950609"/>
            <a:ext cx="1193931" cy="2161040"/>
          </a:xfrm>
          <a:prstGeom prst="rect">
            <a:avLst/>
          </a:prstGeom>
        </p:spPr>
      </p:pic>
      <p:pic>
        <p:nvPicPr>
          <p:cNvPr id="14" name="图片 13" descr="图片包含 草, 户外, 天空, 田野&#10;&#10;描述已自动生成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 t="9773" r="52309" b="6795"/>
          <a:stretch>
            <a:fillRect/>
          </a:stretch>
        </p:blipFill>
        <p:spPr>
          <a:xfrm>
            <a:off x="7210437" y="2972977"/>
            <a:ext cx="1147961" cy="21386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35"/>
            <a:ext cx="9142730" cy="1417320"/>
          </a:xfr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scaled="0"/>
          </a:gradFill>
        </p:spPr>
        <p:txBody>
          <a:bodyPr/>
          <a:lstStyle/>
          <a:p>
            <a:r>
              <a:rPr lang="zh-CN" altLang="en-US" sz="6600" b="1">
                <a:solidFill>
                  <a:srgbClr val="FF3300"/>
                </a:solidFill>
              </a:rPr>
              <a:t>总结</a:t>
            </a:r>
            <a:endParaRPr lang="zh-CN" altLang="en-US" sz="6600" b="1">
              <a:solidFill>
                <a:srgbClr val="FF33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7955"/>
            <a:ext cx="9143365" cy="5439410"/>
          </a:xfrm>
          <a:solidFill>
            <a:srgbClr val="009900"/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/>
              <a:t>         </a:t>
            </a:r>
            <a:r>
              <a:rPr lang="zh-CN" altLang="en-US" sz="4400" b="1">
                <a:solidFill>
                  <a:srgbClr val="C00000"/>
                </a:solidFill>
              </a:rPr>
              <a:t>本文通过论谈花生的好处，</a:t>
            </a:r>
            <a:r>
              <a:rPr lang="zh-CN" altLang="en-US" sz="4400" b="1">
                <a:solidFill>
                  <a:schemeClr val="tx1"/>
                </a:solidFill>
              </a:rPr>
              <a:t>借物喻人</a:t>
            </a:r>
            <a:r>
              <a:rPr lang="zh-CN" altLang="en-US" sz="4400" b="1">
                <a:solidFill>
                  <a:srgbClr val="C00000"/>
                </a:solidFill>
              </a:rPr>
              <a:t>，揭示了学习花生</a:t>
            </a:r>
            <a:r>
              <a:rPr lang="zh-CN" altLang="en-US" sz="4400" b="1">
                <a:solidFill>
                  <a:schemeClr val="tx1"/>
                </a:solidFill>
              </a:rPr>
              <a:t>不求虚名、默默奉献</a:t>
            </a:r>
            <a:r>
              <a:rPr lang="zh-CN" altLang="en-US" sz="4400" b="1">
                <a:solidFill>
                  <a:srgbClr val="C00000"/>
                </a:solidFill>
              </a:rPr>
              <a:t>的品质，告诉我们</a:t>
            </a: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</a:rPr>
              <a:t>做人要做有用的人，不要做只讲体面而对别人没有好处的人</a:t>
            </a:r>
            <a:r>
              <a:rPr lang="zh-CN" altLang="en-US" sz="4400" b="1">
                <a:solidFill>
                  <a:srgbClr val="800000"/>
                </a:solidFill>
              </a:rPr>
              <a:t>深</a:t>
            </a:r>
            <a:r>
              <a:rPr lang="zh-CN" altLang="en-US" sz="4400" b="1">
                <a:solidFill>
                  <a:srgbClr val="C00000"/>
                </a:solidFill>
              </a:rPr>
              <a:t>刻道理，</a:t>
            </a: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</a:rPr>
              <a:t>表达了不为虚名、只求有益于社会的人生理想和价值观。</a:t>
            </a:r>
            <a:endParaRPr lang="zh-CN" altLang="en-US" sz="44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248900" y="108839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15816" y="548680"/>
            <a:ext cx="374441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b="1">
                <a:solidFill>
                  <a:srgbClr val="00B0F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珠穆朗玛—乌金苏通体" panose="01010100010101010101" pitchFamily="2" charset="0"/>
              </a:rPr>
              <a:t>目录</a:t>
            </a:r>
            <a:endParaRPr lang="zh-CN" altLang="en-US" sz="6600" b="1">
              <a:solidFill>
                <a:srgbClr val="00B0F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珠穆朗玛—乌金苏通体" panose="01010100010101010101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277110"/>
            <a:ext cx="9144000" cy="119888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</p:spPr>
        <p:txBody>
          <a:bodyPr wrap="square" rtlCol="0">
            <a:spAutoFit/>
          </a:bodyPr>
          <a:lstStyle/>
          <a:p>
            <a:endParaRPr lang="zh-CN" altLang="en-US" sz="7200"/>
          </a:p>
        </p:txBody>
      </p:sp>
      <p:sp>
        <p:nvSpPr>
          <p:cNvPr id="5" name="右箭头 4"/>
          <p:cNvSpPr/>
          <p:nvPr/>
        </p:nvSpPr>
        <p:spPr>
          <a:xfrm>
            <a:off x="1907704" y="4077072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 rot="5400000">
            <a:off x="4109088" y="2595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6372200" y="4077072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4283968" y="4077072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23215" y="3933190"/>
            <a:ext cx="1475740" cy="1128395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导入</a:t>
            </a:r>
            <a:endParaRPr lang="zh-CN" altLang="en-US" sz="4400"/>
          </a:p>
        </p:txBody>
      </p:sp>
      <p:sp>
        <p:nvSpPr>
          <p:cNvPr id="13" name="矩形 12"/>
          <p:cNvSpPr/>
          <p:nvPr/>
        </p:nvSpPr>
        <p:spPr>
          <a:xfrm>
            <a:off x="2843530" y="3933190"/>
            <a:ext cx="1368425" cy="1129030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赏析</a:t>
            </a:r>
            <a:endParaRPr lang="zh-CN" altLang="en-US" sz="4400"/>
          </a:p>
        </p:txBody>
      </p:sp>
      <p:sp>
        <p:nvSpPr>
          <p:cNvPr id="14" name="矩形 13"/>
          <p:cNvSpPr/>
          <p:nvPr/>
        </p:nvSpPr>
        <p:spPr>
          <a:xfrm>
            <a:off x="4932045" y="3933190"/>
            <a:ext cx="1368425" cy="11283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练习</a:t>
            </a:r>
            <a:endParaRPr lang="zh-CN" altLang="en-US" sz="4400"/>
          </a:p>
        </p:txBody>
      </p:sp>
      <p:sp>
        <p:nvSpPr>
          <p:cNvPr id="15" name="矩形 14"/>
          <p:cNvSpPr/>
          <p:nvPr/>
        </p:nvSpPr>
        <p:spPr>
          <a:xfrm>
            <a:off x="7020560" y="3932555"/>
            <a:ext cx="1440180" cy="11290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小结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52170" y="106680"/>
            <a:ext cx="7680960" cy="6275070"/>
          </a:xfrm>
          <a:prstGeom prst="roundRect">
            <a:avLst/>
          </a:pr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1" name="TextBox 17"/>
          <p:cNvSpPr txBox="1">
            <a:spLocks noChangeArrowheads="1"/>
          </p:cNvSpPr>
          <p:nvPr/>
        </p:nvSpPr>
        <p:spPr bwMode="auto">
          <a:xfrm>
            <a:off x="852170" y="764540"/>
            <a:ext cx="7680325" cy="483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4400"/>
              <a:t>根根胡须入泥沙。</a:t>
            </a:r>
            <a:endParaRPr lang="zh-CN" altLang="zh-CN" sz="4400"/>
          </a:p>
          <a:p>
            <a:pPr>
              <a:lnSpc>
                <a:spcPct val="150000"/>
              </a:lnSpc>
            </a:pPr>
            <a:r>
              <a:rPr lang="zh-CN" altLang="zh-CN" sz="4400"/>
              <a:t>自造房屋自安家。</a:t>
            </a:r>
            <a:endParaRPr lang="zh-CN" altLang="zh-CN" sz="4400"/>
          </a:p>
          <a:p>
            <a:pPr>
              <a:lnSpc>
                <a:spcPct val="150000"/>
              </a:lnSpc>
            </a:pPr>
            <a:r>
              <a:rPr lang="zh-CN" altLang="zh-CN" sz="4400"/>
              <a:t>地上开花不结果，</a:t>
            </a:r>
            <a:endParaRPr lang="en-US" altLang="zh-CN" sz="4400"/>
          </a:p>
          <a:p>
            <a:pPr>
              <a:lnSpc>
                <a:spcPct val="150000"/>
              </a:lnSpc>
            </a:pPr>
            <a:r>
              <a:rPr lang="zh-CN" altLang="zh-CN" sz="4400"/>
              <a:t>地下结果不开花。</a:t>
            </a:r>
            <a:endParaRPr lang="en-US" altLang="zh-CN" sz="4400"/>
          </a:p>
          <a:p>
            <a:r>
              <a:rPr lang="en-US" altLang="zh-CN" sz="4400"/>
              <a:t> </a:t>
            </a:r>
            <a:r>
              <a:rPr lang="zh-CN" altLang="zh-CN" sz="4400"/>
              <a:t>（打一植物）</a:t>
            </a:r>
            <a:endParaRPr lang="zh-CN" altLang="zh-CN" sz="4400"/>
          </a:p>
        </p:txBody>
      </p:sp>
      <p:sp>
        <p:nvSpPr>
          <p:cNvPr id="18" name="TextBox 17"/>
          <p:cNvSpPr txBox="1"/>
          <p:nvPr/>
        </p:nvSpPr>
        <p:spPr>
          <a:xfrm>
            <a:off x="5868144" y="5013176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i="1">
                <a:solidFill>
                  <a:srgbClr val="FF0000"/>
                </a:solidFill>
              </a:rPr>
              <a:t>花生</a:t>
            </a:r>
            <a:endParaRPr lang="zh-CN" altLang="en-US" sz="5400" b="1" i="1">
              <a:solidFill>
                <a:srgbClr val="FF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8145" y="836711"/>
            <a:ext cx="2294324" cy="40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0" y="-413385"/>
            <a:ext cx="9144000" cy="6856730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900" y="1357313"/>
            <a:ext cx="286702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986155" y="194945"/>
            <a:ext cx="73596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它为什么叫“</a:t>
            </a:r>
            <a:r>
              <a:rPr lang="zh-CN" altLang="en-US" sz="4400" b="1">
                <a:solidFill>
                  <a:schemeClr val="tx2"/>
                </a:solidFill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落花生</a:t>
            </a:r>
            <a:r>
              <a:rPr lang="zh-CN" altLang="en-US" sz="4400" b="1"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”呢</a:t>
            </a:r>
            <a:r>
              <a:rPr lang="zh-CN" altLang="en-US" sz="4000" b="1"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？</a:t>
            </a:r>
            <a:endParaRPr lang="zh-CN" altLang="en-US" sz="4000" b="1">
              <a:latin typeface="华文琥珀" panose="02010800040101010101" charset="-122"/>
              <a:ea typeface="华文琥珀" panose="02010800040101010101" charset="-122"/>
              <a:cs typeface="华文琥珀" panose="02010800040101010101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95738" y="2822575"/>
            <a:ext cx="434975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40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华文楷体" panose="02010600040101010101" pitchFamily="2" charset="-122"/>
                <a:ea typeface="华文楷体" panose="02010600040101010101" pitchFamily="2" charset="-122"/>
              </a:rPr>
              <a:t>花生是在地上开花，花落以后在地下结果的作物，所以叫“落花生</a:t>
            </a:r>
            <a:r>
              <a:rPr lang="en-US" altLang="zh-CN" sz="40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40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40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84213" y="620713"/>
            <a:ext cx="7848600" cy="5761037"/>
          </a:xfrm>
          <a:prstGeom prst="round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61" y="620886"/>
            <a:ext cx="219075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1" name="TextBox 17"/>
          <p:cNvSpPr txBox="1">
            <a:spLocks noChangeArrowheads="1"/>
          </p:cNvSpPr>
          <p:nvPr/>
        </p:nvSpPr>
        <p:spPr bwMode="auto">
          <a:xfrm>
            <a:off x="3265488" y="1700213"/>
            <a:ext cx="49069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        </a:t>
            </a:r>
            <a:r>
              <a:rPr lang="zh-CN" altLang="en-US" sz="24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2800" b="1" u="sng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许地山</a:t>
            </a:r>
            <a:r>
              <a:rPr lang="zh-CN" altLang="en-US" sz="28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是我国现代著名的作家、学者。他出生于台湾一个爱国志士家庭。许地山小时候，父亲曾以“落花生”作比喻教育子女，给许地山留下了深刻的印象。</a:t>
            </a:r>
            <a:r>
              <a:rPr lang="en-US" altLang="zh-CN" sz="28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1921</a:t>
            </a:r>
            <a:r>
              <a:rPr lang="zh-CN" altLang="en-US" sz="28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年许地山开始创作时，就以</a:t>
            </a:r>
            <a:r>
              <a:rPr lang="zh-CN" altLang="en-US" sz="2800" b="1" u="sng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“落华生”</a:t>
            </a:r>
            <a:r>
              <a:rPr lang="zh-CN" altLang="en-US" sz="28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作为笔名，勉励自己要做一个具有花生品格的人。</a:t>
            </a:r>
            <a:endParaRPr lang="zh-CN" altLang="en-US" sz="280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0" y="43180"/>
            <a:ext cx="9144635" cy="6858635"/>
          </a:xfrm>
          <a:prstGeom prst="round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48" name="矩形 1"/>
          <p:cNvSpPr>
            <a:spLocks noChangeArrowheads="1"/>
          </p:cNvSpPr>
          <p:nvPr/>
        </p:nvSpPr>
        <p:spPr bwMode="auto">
          <a:xfrm>
            <a:off x="1299845" y="1887855"/>
            <a:ext cx="6008370" cy="316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Times New Roman" panose="02020603050405020304" pitchFamily="18" charset="0"/>
              <a:buAutoNum type="arabicPeriod"/>
            </a:pP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用自己喜欢的方式朗读课文，读准字音，读通句子；</a:t>
            </a:r>
            <a:endParaRPr lang="zh-CN" altLang="en-US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 algn="just">
              <a:buFont typeface="Times New Roman" panose="02020603050405020304" pitchFamily="18" charset="0"/>
              <a:buAutoNum type="arabicPeriod"/>
            </a:pP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想想课文围绕“落花生”写了哪些内容？</a:t>
            </a:r>
            <a:endParaRPr lang="zh-CN" altLang="en-US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85545" y="582930"/>
            <a:ext cx="359918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6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初读任务</a:t>
            </a:r>
            <a:endParaRPr lang="zh-CN" altLang="en-US" sz="6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6788" y="436562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635" y="0"/>
            <a:ext cx="9144635" cy="6858635"/>
          </a:xfrm>
          <a:prstGeom prst="round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48" name="矩形 1"/>
          <p:cNvSpPr>
            <a:spLocks noChangeArrowheads="1"/>
          </p:cNvSpPr>
          <p:nvPr/>
        </p:nvSpPr>
        <p:spPr bwMode="auto">
          <a:xfrm>
            <a:off x="232410" y="1887855"/>
            <a:ext cx="873252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algn="just">
              <a:buFont typeface="Times New Roman" panose="02020603050405020304" pitchFamily="18" charset="0"/>
              <a:buNone/>
            </a:pPr>
            <a:r>
              <a:rPr lang="en-US" altLang="zh-CN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课文写了种花生、收花生、尝花生、议花生。</a:t>
            </a:r>
            <a:endParaRPr lang="zh-CN" altLang="en-US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algn="just">
              <a:buFont typeface="Times New Roman" panose="02020603050405020304" pitchFamily="18" charset="0"/>
              <a:buNone/>
            </a:pPr>
            <a:endParaRPr lang="en-US" altLang="zh-CN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marL="0" indent="0" algn="just">
              <a:buFont typeface="Times New Roman" panose="02020603050405020304" pitchFamily="18" charset="0"/>
              <a:buNone/>
            </a:pPr>
            <a:r>
              <a:rPr lang="en-US" altLang="zh-CN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2.“</a:t>
            </a: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写了花生的好处</a:t>
            </a:r>
            <a:r>
              <a:rPr lang="en-US" altLang="zh-CN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和</a:t>
            </a:r>
            <a:r>
              <a:rPr lang="en-US" altLang="zh-CN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“</a:t>
            </a: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像花生一样做个有用的人</a:t>
            </a:r>
            <a:r>
              <a:rPr lang="en-US" altLang="zh-CN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4000" b="1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。</a:t>
            </a:r>
            <a:endParaRPr lang="zh-CN" altLang="en-US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algn="just">
              <a:buFont typeface="Times New Roman" panose="02020603050405020304" pitchFamily="18" charset="0"/>
              <a:buNone/>
            </a:pPr>
            <a:endParaRPr lang="en-US" altLang="zh-CN" sz="4000" b="1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1165" y="450850"/>
            <a:ext cx="553021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5400" b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解决</a:t>
            </a:r>
            <a:r>
              <a:rPr lang="zh-CN" altLang="en-US" sz="4800" b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任务</a:t>
            </a:r>
            <a:endParaRPr lang="zh-CN" altLang="en-US" sz="4800" b="1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6788" y="436562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27405" y="98425"/>
            <a:ext cx="7848600" cy="67595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2" name="矩形 1"/>
          <p:cNvSpPr>
            <a:spLocks noChangeArrowheads="1"/>
          </p:cNvSpPr>
          <p:nvPr/>
        </p:nvSpPr>
        <p:spPr bwMode="auto">
          <a:xfrm>
            <a:off x="827405" y="865505"/>
            <a:ext cx="7848600" cy="4831080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/>
              <a:t>        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我们家的后园有半亩空地。母亲说：“让它荒着怪可惜的，你们那么爱吃花生，就开辟出来种花生吧。”我们姐弟几个都很高兴，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买种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44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翻地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、播种、</a:t>
            </a:r>
            <a:r>
              <a:rPr lang="zh-CN" altLang="en-US" sz="4400" b="1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浇水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，没过几个月，居然收获了。</a:t>
            </a:r>
            <a:endParaRPr lang="zh-CN" altLang="en-US" sz="4400" b="1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B32B2"/>
            </a:gs>
            <a:gs pos="100000">
              <a:srgbClr val="401A5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5560" y="2328545"/>
            <a:ext cx="9108440" cy="35204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384300" y="972185"/>
            <a:ext cx="33401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6000" b="1">
                <a:ln w="1905"/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+mn-ea"/>
              </a:rPr>
              <a:t>重点任务</a:t>
            </a:r>
            <a:endParaRPr lang="zh-CN" altLang="en-US" sz="6000" b="1">
              <a:ln w="1905"/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ea typeface="+mn-ea"/>
            </a:endParaRPr>
          </a:p>
        </p:txBody>
      </p:sp>
      <p:sp>
        <p:nvSpPr>
          <p:cNvPr id="8197" name="矩形 17"/>
          <p:cNvSpPr>
            <a:spLocks noChangeArrowheads="1"/>
          </p:cNvSpPr>
          <p:nvPr/>
        </p:nvSpPr>
        <p:spPr bwMode="auto">
          <a:xfrm>
            <a:off x="36195" y="2935605"/>
            <a:ext cx="9108440" cy="230695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默读全文，用“</a:t>
            </a:r>
            <a:r>
              <a:rPr lang="zh-CN" altLang="en-US" sz="3200" b="1" u="sng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”画出花生的好处；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遇到不懂的地方，请多读几遍并做好标记。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5" y="50165"/>
            <a:ext cx="67957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赏  析</a:t>
            </a:r>
            <a:endParaRPr lang="zh-CN" altLang="en-US" sz="5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p="http://schemas.openxmlformats.org/presentationml/2006/main">
  <p:tag name="KSO_WM_UNIT_TABLE_BEAUTIFY" val="smartTable{70e6115c-b4ec-4f6f-9ce6-6015b9d43aa4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5.落花生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演示文稿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1044</Words>
  <Application>WPS 演示</Application>
  <PresentationFormat>On-screen Show (4:3)</PresentationFormat>
  <Paragraphs>98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方正粗黑宋简体</vt:lpstr>
      <vt:lpstr>珠穆朗玛—乌金苏通体</vt:lpstr>
      <vt:lpstr>华文琥珀</vt:lpstr>
      <vt:lpstr>华文楷体</vt:lpstr>
      <vt:lpstr>华文新魏</vt:lpstr>
      <vt:lpstr>Times New Roman</vt:lpstr>
      <vt:lpstr>楷体</vt:lpstr>
      <vt:lpstr>幼圆</vt:lpstr>
      <vt:lpstr>微软雅黑</vt:lpstr>
      <vt:lpstr>Arial Unicode MS</vt:lpstr>
      <vt:lpstr>Microsoft Himalaya</vt:lpstr>
      <vt:lpstr>15.落花生</vt:lpstr>
      <vt:lpstr>1_演示文稿1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2021-05-07T15:29:00Z</cp:lastPrinted>
  <dcterms:created xsi:type="dcterms:W3CDTF">2021-05-07T15:29:00Z</dcterms:created>
  <dcterms:modified xsi:type="dcterms:W3CDTF">2021-10-27T05:02:41Z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86B5F3F5C2EE470CB877BD34728BCEC9</vt:lpwstr>
  </property>
  <property fmtid="{D5CDD505-2E9C-101B-9397-08002B2CF9AE}" pid="7" name="KSOProductBuildVer">
    <vt:lpwstr>2052-11.1.0.10938</vt:lpwstr>
  </property>
</Properties>
</file>