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3"/>
  </p:notesMasterIdLst>
  <p:handoutMasterIdLst>
    <p:handoutMasterId r:id="rId24"/>
  </p:handoutMasterIdLst>
  <p:sldIdLst>
    <p:sldId id="256" r:id="rId5"/>
    <p:sldId id="258" r:id="rId6"/>
    <p:sldId id="313" r:id="rId7"/>
    <p:sldId id="297" r:id="rId8"/>
    <p:sldId id="287" r:id="rId9"/>
    <p:sldId id="286" r:id="rId10"/>
    <p:sldId id="311" r:id="rId11"/>
    <p:sldId id="272" r:id="rId12"/>
    <p:sldId id="312" r:id="rId13"/>
    <p:sldId id="304" r:id="rId14"/>
    <p:sldId id="338" r:id="rId15"/>
    <p:sldId id="339" r:id="rId16"/>
    <p:sldId id="340" r:id="rId17"/>
    <p:sldId id="303" r:id="rId18"/>
    <p:sldId id="259" r:id="rId19"/>
    <p:sldId id="342" r:id="rId20"/>
    <p:sldId id="344" r:id="rId21"/>
    <p:sldId id="285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2"/>
    <p:restoredTop sz="94631"/>
  </p:normalViewPr>
  <p:slideViewPr>
    <p:cSldViewPr showGuides="1">
      <p:cViewPr varScale="1">
        <p:scale>
          <a:sx n="73" d="100"/>
          <a:sy n="73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2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/>
            <a:endParaRPr lang="zh-CN" altLang="en-US" sz="1200">
              <a:ea typeface="微软雅黑" panose="020B0503020204020204" pitchFamily="34" charset="-122"/>
            </a:endParaRPr>
          </a:p>
        </p:txBody>
      </p:sp>
      <p:sp>
        <p:nvSpPr>
          <p:cNvPr id="54275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0" hangingPunct="0"/>
            <a:endParaRPr lang="zh-CN" altLang="en-US" sz="1200"/>
          </a:p>
        </p:txBody>
      </p:sp>
      <p:sp>
        <p:nvSpPr>
          <p:cNvPr id="54276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0" hangingPunct="0"/>
            <a:endParaRPr lang="zh-CN" altLang="en-US" sz="1200"/>
          </a:p>
        </p:txBody>
      </p:sp>
      <p:sp>
        <p:nvSpPr>
          <p:cNvPr id="5427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0" hangingPunct="0"/>
            <a:fld id="{9A0DB2DC-4C9A-4742-B13C-FB6460FD3503}" type="slidenum">
              <a:rPr lang="zh-CN" altLang="en-US" sz="1200">
                <a:solidFill>
                  <a:srgbClr val="7F7F7F"/>
                </a:solidFill>
              </a:rPr>
            </a:fld>
            <a:endParaRPr lang="zh-CN" altLang="en-US" sz="120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/>
            <a:endParaRPr lang="zh-CN" altLang="en-US" sz="1200">
              <a:ea typeface="微软雅黑" panose="020B0503020204020204" pitchFamily="34" charset="-122"/>
            </a:endParaRPr>
          </a:p>
        </p:txBody>
      </p:sp>
      <p:sp>
        <p:nvSpPr>
          <p:cNvPr id="53251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/>
            <a:fld id="{BB962C8B-B14F-4D97-AF65-F5344CB8AC3E}" type="datetime1">
              <a:rPr lang="zh-CN" altLang="en-US" sz="1200"/>
            </a:fld>
            <a:endParaRPr lang="zh-CN" altLang="en-US" sz="1200"/>
          </a:p>
        </p:txBody>
      </p:sp>
      <p:sp>
        <p:nvSpPr>
          <p:cNvPr id="53252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53253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3254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endParaRPr lang="zh-CN" altLang="en-US" sz="1200"/>
          </a:p>
        </p:txBody>
      </p:sp>
      <p:sp>
        <p:nvSpPr>
          <p:cNvPr id="5325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等线 Light" panose="02010600030101010101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107" name="任意多边形 30"/>
          <p:cNvGrpSpPr/>
          <p:nvPr/>
        </p:nvGrpSpPr>
        <p:grpSpPr>
          <a:xfrm>
            <a:off x="6357938" y="762000"/>
            <a:ext cx="944562" cy="549275"/>
            <a:chOff x="4005" y="480"/>
            <a:chExt cx="595" cy="346"/>
          </a:xfrm>
        </p:grpSpPr>
        <p:pic>
          <p:nvPicPr>
            <p:cNvPr id="4108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05" y="480"/>
              <a:ext cx="595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9" name="矩形 4108"/>
            <p:cNvSpPr/>
            <p:nvPr/>
          </p:nvSpPr>
          <p:spPr>
            <a:xfrm rot="20700000">
              <a:off x="4048" y="401"/>
              <a:ext cx="565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110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4111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12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13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114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4115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16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17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18" name="任意多边形: 形状 6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9" name="任意多边形: 形状 7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20" name="任意多边形: 形状 8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1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412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41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229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229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33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1332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347" name="任意多边形 30"/>
          <p:cNvGrpSpPr/>
          <p:nvPr/>
        </p:nvGrpSpPr>
        <p:grpSpPr>
          <a:xfrm>
            <a:off x="6357938" y="762000"/>
            <a:ext cx="944562" cy="549275"/>
            <a:chOff x="4005" y="480"/>
            <a:chExt cx="595" cy="346"/>
          </a:xfrm>
        </p:grpSpPr>
        <p:pic>
          <p:nvPicPr>
            <p:cNvPr id="14348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05" y="480"/>
              <a:ext cx="595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9" name="矩形 14348"/>
            <p:cNvSpPr/>
            <p:nvPr/>
          </p:nvSpPr>
          <p:spPr>
            <a:xfrm rot="20700000">
              <a:off x="4048" y="401"/>
              <a:ext cx="565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50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14351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52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53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54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4355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56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57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4358" name="任意多边形: 形状 6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59" name="任意多边形: 形状 7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0" name="任意多边形: 形状 8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436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436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7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537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1537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cxnSp>
        <p:nvCxnSpPr>
          <p:cNvPr id="16395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6396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16397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98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99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00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6401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402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403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404" name="任意多边形: 形状 6"/>
          <p:cNvSpPr/>
          <p:nvPr/>
        </p:nvSpPr>
        <p:spPr>
          <a:xfrm>
            <a:off x="0" y="4883150"/>
            <a:ext cx="9144000" cy="1974850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5" name="任意多边形: 形状 7"/>
          <p:cNvSpPr/>
          <p:nvPr/>
        </p:nvSpPr>
        <p:spPr>
          <a:xfrm>
            <a:off x="0" y="5413375"/>
            <a:ext cx="9144000" cy="144462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6" name="任意多边形: 形状 8"/>
          <p:cNvSpPr/>
          <p:nvPr/>
        </p:nvSpPr>
        <p:spPr>
          <a:xfrm>
            <a:off x="0" y="5724525"/>
            <a:ext cx="9144000" cy="113347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7" name="任意多边形 19"/>
          <p:cNvSpPr/>
          <p:nvPr/>
        </p:nvSpPr>
        <p:spPr>
          <a:xfrm rot="-900000" flipH="1">
            <a:off x="5864225" y="727075"/>
            <a:ext cx="887413" cy="612775"/>
          </a:xfr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40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641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64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74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1742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84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1844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9467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19468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469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470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71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19472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473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474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9475" name="任意多边形: 形状 13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6" name="任意多边形: 形状 14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任意多边形: 形状 15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478" name="任意多边形 30"/>
          <p:cNvGrpSpPr/>
          <p:nvPr/>
        </p:nvGrpSpPr>
        <p:grpSpPr>
          <a:xfrm>
            <a:off x="4054475" y="1809750"/>
            <a:ext cx="944563" cy="555625"/>
            <a:chOff x="2554" y="1140"/>
            <a:chExt cx="595" cy="350"/>
          </a:xfrm>
        </p:grpSpPr>
        <p:pic>
          <p:nvPicPr>
            <p:cNvPr id="19479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554" y="1140"/>
              <a:ext cx="595" cy="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0" name="矩形 19479"/>
            <p:cNvSpPr/>
            <p:nvPr/>
          </p:nvSpPr>
          <p:spPr>
            <a:xfrm rot="20700000">
              <a:off x="2598" y="1064"/>
              <a:ext cx="564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48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19484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948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showMasterSp="0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2048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2048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51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51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showMasterSp="0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150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2150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215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253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225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225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356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>
                <a:ea typeface="微软雅黑" panose="020B0503020204020204" pitchFamily="34" charset="-122"/>
              </a:rPr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235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2356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4587" name="任意多边形 30"/>
          <p:cNvGrpSpPr/>
          <p:nvPr/>
        </p:nvGrpSpPr>
        <p:grpSpPr>
          <a:xfrm>
            <a:off x="6357938" y="762000"/>
            <a:ext cx="944562" cy="549275"/>
            <a:chOff x="4005" y="480"/>
            <a:chExt cx="595" cy="346"/>
          </a:xfrm>
        </p:grpSpPr>
        <p:pic>
          <p:nvPicPr>
            <p:cNvPr id="24588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05" y="480"/>
              <a:ext cx="595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9" name="矩形 24588"/>
            <p:cNvSpPr/>
            <p:nvPr/>
          </p:nvSpPr>
          <p:spPr>
            <a:xfrm rot="20700000">
              <a:off x="4048" y="401"/>
              <a:ext cx="565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90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4591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92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93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94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4595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96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97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598" name="任意多边形: 形状 6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599" name="任意多边形: 形状 7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600" name="任意多边形: 形状 8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46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460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460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56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56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56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cxnSp>
        <p:nvCxnSpPr>
          <p:cNvPr id="26635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6636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6637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638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639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40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641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642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643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6644" name="任意多边形: 形状 6"/>
          <p:cNvSpPr/>
          <p:nvPr/>
        </p:nvSpPr>
        <p:spPr>
          <a:xfrm>
            <a:off x="0" y="4883150"/>
            <a:ext cx="9144000" cy="1974850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45" name="任意多边形: 形状 7"/>
          <p:cNvSpPr/>
          <p:nvPr/>
        </p:nvSpPr>
        <p:spPr>
          <a:xfrm>
            <a:off x="0" y="5413375"/>
            <a:ext cx="9144000" cy="144462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46" name="任意多边形: 形状 8"/>
          <p:cNvSpPr/>
          <p:nvPr/>
        </p:nvSpPr>
        <p:spPr>
          <a:xfrm>
            <a:off x="0" y="5724525"/>
            <a:ext cx="9144000" cy="113347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47" name="任意多边形 19"/>
          <p:cNvSpPr/>
          <p:nvPr/>
        </p:nvSpPr>
        <p:spPr>
          <a:xfrm rot="-900000" flipH="1">
            <a:off x="5864225" y="727075"/>
            <a:ext cx="887413" cy="612775"/>
          </a:xfr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664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665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665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765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76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766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868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86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868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9707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9708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09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10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11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9712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13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14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9715" name="任意多边形: 形状 13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716" name="任意多边形: 形状 14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717" name="任意多边形: 形状 15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9718" name="任意多边形 30"/>
          <p:cNvGrpSpPr/>
          <p:nvPr/>
        </p:nvGrpSpPr>
        <p:grpSpPr>
          <a:xfrm>
            <a:off x="4054475" y="1809750"/>
            <a:ext cx="944563" cy="555625"/>
            <a:chOff x="2554" y="1140"/>
            <a:chExt cx="595" cy="350"/>
          </a:xfrm>
        </p:grpSpPr>
        <p:pic>
          <p:nvPicPr>
            <p:cNvPr id="29719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554" y="1140"/>
              <a:ext cx="595" cy="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0" name="矩形 29719"/>
            <p:cNvSpPr/>
            <p:nvPr/>
          </p:nvSpPr>
          <p:spPr>
            <a:xfrm rot="20700000">
              <a:off x="2598" y="1064"/>
              <a:ext cx="564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972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9724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2972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cxnSp>
        <p:nvCxnSpPr>
          <p:cNvPr id="6155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6156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157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58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59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160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6161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62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63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164" name="任意多边形: 形状 6"/>
          <p:cNvSpPr/>
          <p:nvPr/>
        </p:nvSpPr>
        <p:spPr>
          <a:xfrm>
            <a:off x="0" y="4883150"/>
            <a:ext cx="9144000" cy="1974850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65" name="任意多边形: 形状 7"/>
          <p:cNvSpPr/>
          <p:nvPr/>
        </p:nvSpPr>
        <p:spPr>
          <a:xfrm>
            <a:off x="0" y="5413375"/>
            <a:ext cx="9144000" cy="144462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66" name="任意多边形: 形状 8"/>
          <p:cNvSpPr/>
          <p:nvPr/>
        </p:nvSpPr>
        <p:spPr>
          <a:xfrm>
            <a:off x="0" y="5724525"/>
            <a:ext cx="9144000" cy="1133475"/>
          </a:xfr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67" name="任意多边形 19"/>
          <p:cNvSpPr/>
          <p:nvPr/>
        </p:nvSpPr>
        <p:spPr>
          <a:xfrm rot="-900000" flipH="1">
            <a:off x="5864225" y="727075"/>
            <a:ext cx="887413" cy="612775"/>
          </a:xfr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6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617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617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showMasterSp="0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072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072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showMasterSp="0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174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174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17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277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277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277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z="50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5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380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38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380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eaLnBrk="0" hangingPunct="0">
              <a:lnSpc>
                <a:spcPct val="120000"/>
              </a:lnSpc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65125"/>
            <a:ext cx="5816600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71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718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20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  <a:buFont typeface="Arial" panose="020B0604020202020204" pitchFamily="34" charset="0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82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  <p:sp>
        <p:nvSpPr>
          <p:cNvPr id="820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  <a:buFont typeface="Arial" panose="020B0604020202020204" pitchFamily="34" charset="0"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27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9228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29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30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1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232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33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rgbClr val="FFFFFF">
                <a:alpha val="74901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34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235" name="任意多边形: 形状 13"/>
          <p:cNvSpPr/>
          <p:nvPr/>
        </p:nvSpPr>
        <p:spPr>
          <a:xfrm>
            <a:off x="0" y="4887913"/>
            <a:ext cx="9144000" cy="1970087"/>
          </a:xfrm>
          <a:gradFill rotWithShape="1">
            <a:gsLst>
              <a:gs pos="0">
                <a:srgbClr val="FFFFFF">
                  <a:alpha val="50195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36" name="任意多边形: 形状 14"/>
          <p:cNvSpPr/>
          <p:nvPr/>
        </p:nvSpPr>
        <p:spPr>
          <a:xfrm>
            <a:off x="0" y="5421313"/>
            <a:ext cx="9144000" cy="1436687"/>
          </a:xfrm>
          <a:gradFill rotWithShape="1">
            <a:gsLst>
              <a:gs pos="0">
                <a:srgbClr val="FFFFFF">
                  <a:alpha val="50980"/>
                </a:srgbClr>
              </a:gs>
              <a:gs pos="100000">
                <a:srgbClr val="FFFFFF">
                  <a:alpha val="34901"/>
                </a:srgbClr>
              </a:gs>
            </a:gsLst>
            <a:lin ang="5400000" scaled="1"/>
            <a:tileRect/>
          </a:gra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37" name="任意多边形: 形状 15"/>
          <p:cNvSpPr/>
          <p:nvPr/>
        </p:nvSpPr>
        <p:spPr>
          <a:xfrm>
            <a:off x="0" y="5722938"/>
            <a:ext cx="9144000" cy="1135062"/>
          </a:xfr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238" name="任意多边形 30"/>
          <p:cNvGrpSpPr/>
          <p:nvPr/>
        </p:nvGrpSpPr>
        <p:grpSpPr>
          <a:xfrm>
            <a:off x="4054475" y="1809750"/>
            <a:ext cx="944563" cy="555625"/>
            <a:chOff x="2554" y="1140"/>
            <a:chExt cx="595" cy="350"/>
          </a:xfrm>
        </p:grpSpPr>
        <p:pic>
          <p:nvPicPr>
            <p:cNvPr id="9239" name="任意多边形 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554" y="1140"/>
              <a:ext cx="595" cy="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0" name="矩形 9239"/>
            <p:cNvSpPr/>
            <p:nvPr/>
          </p:nvSpPr>
          <p:spPr>
            <a:xfrm rot="20700000">
              <a:off x="2598" y="1064"/>
              <a:ext cx="564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z="48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4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9244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924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showMasterSp="0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024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showMasterSp="0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120000"/>
              </a:lnSpc>
            </a:pPr>
            <a:endParaRPr lang="en-US" altLang="zh-CN"/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lnSpc>
                <a:spcPct val="120000"/>
              </a:lnSpc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027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8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9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031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2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3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5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103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ct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103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039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marL="0" lvl="0" indent="0" algn="ctr" eaLnBrk="1" hangingPunct="1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indent="0"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6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2051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52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53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2055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56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57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9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6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206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ct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endParaRPr lang="en-US" altLang="zh-CN"/>
          </a:p>
        </p:txBody>
      </p:sp>
      <p:sp>
        <p:nvSpPr>
          <p:cNvPr id="206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200">
                <a:solidFill>
                  <a:srgbClr val="7F7F7F"/>
                </a:solidFill>
                <a:ea typeface="微软雅黑" panose="020B0503020204020204" pitchFamily="34" charset="-122"/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2063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marL="0" lvl="0" indent="0" algn="ctr" eaLnBrk="1" hangingPunct="1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indent="0"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6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3075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76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77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8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3079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80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81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p>
              <a:pPr marL="0" lvl="0" indent="0" algn="ctr" eaLnBrk="0" hangingPunct="0"/>
              <a:endParaRPr lang="en-US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8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8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>
              <a:defRPr sz="1200">
                <a:solidFill>
                  <a:srgbClr val="7F7F7F"/>
                </a:solidFill>
              </a:defRPr>
            </a:lvl1pPr>
          </a:lstStyle>
          <a:p>
            <a:pPr lvl="0"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08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ctr">
              <a:defRPr sz="1200">
                <a:solidFill>
                  <a:srgbClr val="7F7F7F"/>
                </a:solidFill>
              </a:defRPr>
            </a:lvl1pPr>
          </a:lstStyle>
          <a:p>
            <a:pPr lvl="0" eaLnBrk="0" hangingPunct="0">
              <a:lnSpc>
                <a:spcPct val="120000"/>
              </a:lnSpc>
            </a:pPr>
            <a:endParaRPr lang="en-US" altLang="en-US"/>
          </a:p>
        </p:txBody>
      </p:sp>
      <p:sp>
        <p:nvSpPr>
          <p:cNvPr id="308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08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marL="0" lvl="0" indent="0" algn="ctr" eaLnBrk="0" hangingPunct="0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indent="0"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6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1.jpe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audio2.wav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"/>
          <p:cNvSpPr/>
          <p:nvPr/>
        </p:nvSpPr>
        <p:spPr>
          <a:xfrm>
            <a:off x="971550" y="874713"/>
            <a:ext cx="923925" cy="3054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en-US" altLang="zh-CN" sz="480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800">
                <a:latin typeface="华文隶书" panose="02010800040101010101" pitchFamily="2" charset="-122"/>
                <a:ea typeface="华文隶书" panose="02010800040101010101" pitchFamily="2" charset="-122"/>
              </a:rPr>
              <a:t>桂花雨</a:t>
            </a:r>
            <a:r>
              <a:rPr lang="en-US" altLang="zh-CN" sz="480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zh-CN" altLang="en-US" sz="48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Text Box 6"/>
          <p:cNvSpPr/>
          <p:nvPr/>
        </p:nvSpPr>
        <p:spPr>
          <a:xfrm>
            <a:off x="1231900" y="1789113"/>
            <a:ext cx="84248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想一想：</a:t>
            </a:r>
            <a:r>
              <a:rPr lang="en-US" altLang="zh-CN" sz="3200" b="1">
                <a:solidFill>
                  <a:srgbClr val="0000FF"/>
                </a:solidFill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我</a:t>
            </a:r>
            <a:r>
              <a:rPr lang="en-US" altLang="zh-CN" sz="3200" b="1">
                <a:solidFill>
                  <a:srgbClr val="0000FF"/>
                </a:solidFill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为什么爱桂花？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44035" name="文本框 7"/>
          <p:cNvSpPr/>
          <p:nvPr/>
        </p:nvSpPr>
        <p:spPr>
          <a:xfrm>
            <a:off x="1046163" y="3246438"/>
            <a:ext cx="75517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原因：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桂花的香气，太迷人了。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矩形 3"/>
          <p:cNvSpPr/>
          <p:nvPr/>
        </p:nvSpPr>
        <p:spPr>
          <a:xfrm>
            <a:off x="1231900" y="395288"/>
            <a:ext cx="2936875" cy="1198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4400" eaLnBrk="0" hangingPunct="0"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7200" b="1">
                <a:effectLst>
                  <a:outerShdw blurRad="38100" dist="38100" dir="2700000">
                    <a:srgbClr val="FFFFFF"/>
                  </a:outerShdw>
                </a:effectLst>
                <a:sym typeface="微软雅黑" panose="020B0503020204020204" pitchFamily="34" charset="-122"/>
              </a:rPr>
              <a:t>爱桂花</a:t>
            </a:r>
            <a:endParaRPr lang="zh-CN" altLang="en-US" sz="7200" b="1">
              <a:effectLst>
                <a:outerShdw blurRad="38100" dist="38100" dir="2700000">
                  <a:srgbClr val="FFFFFF"/>
                </a:outerShdw>
              </a:effectLst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4403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1" descr="{C29C1D8F-3086-44D5-BFB7-878613A66281}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88" t="3461" r="4102" b="3029"/>
          <a:stretch>
            <a:fillRect/>
          </a:stretch>
        </p:blipFill>
        <p:spPr>
          <a:xfrm>
            <a:off x="0" y="549275"/>
            <a:ext cx="9144000" cy="630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Rectangle 20"/>
          <p:cNvSpPr>
            <a:spLocks noGrp="1"/>
          </p:cNvSpPr>
          <p:nvPr>
            <p:ph type="title"/>
          </p:nvPr>
        </p:nvSpPr>
        <p:spPr>
          <a:xfrm>
            <a:off x="715963" y="2420938"/>
            <a:ext cx="7618412" cy="3167062"/>
          </a:xfrm>
          <a:ln/>
        </p:spPr>
        <p:txBody>
          <a:bodyPr wrap="square" lIns="91440" tIns="45720" rIns="91440" bIns="45720" anchor="ctr" anchorCtr="0"/>
          <a:p>
            <a:pPr algn="l" eaLnBrk="1" hangingPunct="1">
              <a:lnSpc>
                <a:spcPct val="145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 </a:t>
            </a:r>
            <a:r>
              <a:rPr lang="zh-CN" altLang="en-US" sz="2800" b="1">
                <a:solidFill>
                  <a:srgbClr val="000000"/>
                </a:solidFill>
              </a:rPr>
              <a:t>学习提示：</a:t>
            </a:r>
            <a:r>
              <a:rPr lang="en-US" altLang="zh-CN" sz="2400">
                <a:solidFill>
                  <a:srgbClr val="000000"/>
                </a:solidFill>
              </a:rPr>
              <a:t>1. </a:t>
            </a:r>
            <a:r>
              <a:rPr lang="zh-CN" altLang="en-US" sz="2400">
                <a:solidFill>
                  <a:srgbClr val="000000"/>
                </a:solidFill>
              </a:rPr>
              <a:t>读课文第</a:t>
            </a:r>
            <a:r>
              <a:rPr lang="en-US" altLang="zh-CN" sz="2400">
                <a:solidFill>
                  <a:srgbClr val="000000"/>
                </a:solidFill>
              </a:rPr>
              <a:t>3-6</a:t>
            </a:r>
            <a:r>
              <a:rPr lang="zh-CN" altLang="en-US" sz="2400">
                <a:solidFill>
                  <a:srgbClr val="000000"/>
                </a:solidFill>
              </a:rPr>
              <a:t>自然段。</a:t>
            </a:r>
            <a:br>
              <a:rPr lang="en-US" altLang="zh-CN" sz="2400">
                <a:solidFill>
                  <a:srgbClr val="000000"/>
                </a:solidFill>
              </a:rPr>
            </a:br>
            <a:r>
              <a:rPr lang="en-US" altLang="zh-CN" sz="2400">
                <a:solidFill>
                  <a:srgbClr val="000000"/>
                </a:solidFill>
              </a:rPr>
              <a:t>                       2.</a:t>
            </a:r>
            <a:r>
              <a:rPr lang="zh-CN" altLang="en-US" sz="2400">
                <a:solidFill>
                  <a:srgbClr val="000000"/>
                </a:solidFill>
              </a:rPr>
              <a:t>用</a:t>
            </a:r>
            <a:r>
              <a:rPr lang="en-US" altLang="zh-CN" sz="2400">
                <a:solidFill>
                  <a:srgbClr val="000000"/>
                </a:solidFill>
              </a:rPr>
              <a:t>“</a:t>
            </a:r>
            <a:r>
              <a:rPr lang="en-US" altLang="zh-CN" sz="2400" u="sng">
                <a:solidFill>
                  <a:srgbClr val="3333CC"/>
                </a:solidFill>
              </a:rPr>
              <a:t>    </a:t>
            </a:r>
            <a:r>
              <a:rPr lang="en-US" altLang="zh-CN" sz="2400">
                <a:solidFill>
                  <a:srgbClr val="000000"/>
                </a:solidFill>
              </a:rPr>
              <a:t>”</a:t>
            </a:r>
            <a:r>
              <a:rPr lang="zh-CN" altLang="en-US" sz="2400">
                <a:solidFill>
                  <a:srgbClr val="000000"/>
                </a:solidFill>
              </a:rPr>
              <a:t>画出“我”摇桂花的句子。</a:t>
            </a:r>
            <a:br>
              <a:rPr lang="zh-CN" altLang="en-US" sz="2400">
                <a:solidFill>
                  <a:srgbClr val="000000"/>
                </a:solidFill>
              </a:rPr>
            </a:br>
            <a:r>
              <a:rPr lang="zh-CN" altLang="en-US" sz="2400">
                <a:solidFill>
                  <a:srgbClr val="000000"/>
                </a:solidFill>
              </a:rPr>
              <a:t>                       </a:t>
            </a:r>
            <a:r>
              <a:rPr lang="en-US" altLang="zh-CN" sz="2400">
                <a:solidFill>
                  <a:srgbClr val="000000"/>
                </a:solidFill>
              </a:rPr>
              <a:t>3.</a:t>
            </a:r>
            <a:r>
              <a:rPr lang="zh-CN" altLang="en-US" sz="2400">
                <a:solidFill>
                  <a:srgbClr val="000000"/>
                </a:solidFill>
              </a:rPr>
              <a:t>圈出</a:t>
            </a:r>
            <a:r>
              <a:rPr lang="en-US" altLang="zh-CN" sz="2400">
                <a:solidFill>
                  <a:srgbClr val="000000"/>
                </a:solidFill>
              </a:rPr>
              <a:t>“</a:t>
            </a:r>
            <a:r>
              <a:rPr lang="zh-CN" altLang="en-US" sz="2400">
                <a:solidFill>
                  <a:srgbClr val="000000"/>
                </a:solidFill>
              </a:rPr>
              <a:t>我</a:t>
            </a:r>
            <a:r>
              <a:rPr lang="en-US" altLang="zh-CN" sz="2400">
                <a:solidFill>
                  <a:srgbClr val="000000"/>
                </a:solidFill>
              </a:rPr>
              <a:t>”</a:t>
            </a:r>
            <a:r>
              <a:rPr lang="zh-CN" altLang="en-US" sz="2400">
                <a:solidFill>
                  <a:srgbClr val="000000"/>
                </a:solidFill>
              </a:rPr>
              <a:t>摇桂花时的一系列动作。</a:t>
            </a:r>
            <a:br>
              <a:rPr lang="zh-CN" altLang="en-US" sz="2400">
                <a:solidFill>
                  <a:srgbClr val="000000"/>
                </a:solidFill>
              </a:rPr>
            </a:br>
            <a:r>
              <a:rPr lang="zh-CN" altLang="en-US" sz="2400">
                <a:solidFill>
                  <a:srgbClr val="000000"/>
                </a:solidFill>
              </a:rPr>
              <a:t>                       </a:t>
            </a:r>
            <a:r>
              <a:rPr lang="en-US" altLang="zh-CN" sz="2400">
                <a:solidFill>
                  <a:srgbClr val="000000"/>
                </a:solidFill>
              </a:rPr>
              <a:t>4.</a:t>
            </a:r>
            <a:r>
              <a:rPr lang="zh-CN" altLang="en-US" sz="2400">
                <a:solidFill>
                  <a:srgbClr val="000000"/>
                </a:solidFill>
              </a:rPr>
              <a:t>体会</a:t>
            </a:r>
            <a:r>
              <a:rPr lang="en-US" altLang="zh-CN" sz="2400">
                <a:solidFill>
                  <a:srgbClr val="000000"/>
                </a:solidFill>
              </a:rPr>
              <a:t>“</a:t>
            </a:r>
            <a:r>
              <a:rPr lang="zh-CN" altLang="en-US" sz="2400">
                <a:solidFill>
                  <a:srgbClr val="000000"/>
                </a:solidFill>
              </a:rPr>
              <a:t>我</a:t>
            </a:r>
            <a:r>
              <a:rPr lang="en-US" altLang="zh-CN" sz="2400">
                <a:solidFill>
                  <a:srgbClr val="000000"/>
                </a:solidFill>
              </a:rPr>
              <a:t>”</a:t>
            </a:r>
            <a:r>
              <a:rPr lang="zh-CN" altLang="en-US" sz="2400">
                <a:solidFill>
                  <a:srgbClr val="000000"/>
                </a:solidFill>
              </a:rPr>
              <a:t>当时的心情。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60" name="Rectangle 14"/>
          <p:cNvSpPr>
            <a:spLocks noGrp="1" noRot="1"/>
          </p:cNvSpPr>
          <p:nvPr>
            <p:ph idx="1"/>
          </p:nvPr>
        </p:nvSpPr>
        <p:spPr>
          <a:xfrm>
            <a:off x="130175" y="47625"/>
            <a:ext cx="3228975" cy="1441450"/>
          </a:xfrm>
          <a:ln/>
        </p:spPr>
        <p:txBody>
          <a:bodyPr wrap="square" lIns="91440" tIns="45720" rIns="91440" bIns="45720" anchor="t" anchorCtr="0"/>
          <a:p>
            <a:pPr defTabSz="685800" eaLnBrk="1" hangingPunct="1">
              <a:buSzTx/>
              <a:buFont typeface="Wingdings 2" panose="05020102010507070707" pitchFamily="18" charset="2"/>
              <a:buNone/>
            </a:pPr>
            <a:r>
              <a:rPr kumimoji="0" lang="zh-CN" altLang="en-US" sz="2800" b="1" kern="1200" baseline="0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自主学习</a:t>
            </a:r>
            <a:endParaRPr kumimoji="0" lang="zh-CN" altLang="en-US" sz="2800" kern="1200" baseline="0">
              <a:solidFill>
                <a:srgbClr val="99556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5061" name="矩形 1"/>
          <p:cNvSpPr/>
          <p:nvPr/>
        </p:nvSpPr>
        <p:spPr>
          <a:xfrm>
            <a:off x="2973388" y="1390650"/>
            <a:ext cx="2936875" cy="1198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4400" eaLnBrk="0" hangingPunct="0"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7200" b="1">
                <a:effectLst>
                  <a:outerShdw blurRad="38100" dist="38100" dir="2700000">
                    <a:srgbClr val="C0C0C0"/>
                  </a:outerShdw>
                </a:effectLst>
                <a:sym typeface="微软雅黑" panose="020B0503020204020204" pitchFamily="34" charset="-122"/>
              </a:rPr>
              <a:t>摇桂花</a:t>
            </a:r>
            <a:endParaRPr lang="zh-CN" altLang="en-US" sz="7200" b="1">
              <a:effectLst>
                <a:outerShdw blurRad="38100" dist="38100" dir="2700000">
                  <a:srgbClr val="C0C0C0"/>
                </a:outerShdw>
              </a:effectLst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 Box 2"/>
          <p:cNvSpPr/>
          <p:nvPr/>
        </p:nvSpPr>
        <p:spPr>
          <a:xfrm>
            <a:off x="323850" y="2708275"/>
            <a:ext cx="8820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>
              <a:latin typeface="Tahoma" panose="020B0604030504040204" pitchFamily="34" charset="0"/>
            </a:endParaRPr>
          </a:p>
        </p:txBody>
      </p:sp>
      <p:sp>
        <p:nvSpPr>
          <p:cNvPr id="46083" name="Text Box 3"/>
          <p:cNvSpPr/>
          <p:nvPr/>
        </p:nvSpPr>
        <p:spPr>
          <a:xfrm>
            <a:off x="323850" y="1412875"/>
            <a:ext cx="4648200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Tahoma" panose="020B0604030504040204" pitchFamily="34" charset="0"/>
              </a:rPr>
              <a:t>      </a:t>
            </a:r>
            <a:r>
              <a:rPr lang="zh-CN" altLang="en-US" sz="3600" b="1">
                <a:solidFill>
                  <a:srgbClr val="800000"/>
                </a:solidFill>
                <a:latin typeface="Tahoma" panose="020B0604030504040204" pitchFamily="34" charset="0"/>
                <a:ea typeface="楷体_GB2312" pitchFamily="49" charset="-122"/>
              </a:rPr>
              <a:t>这下，我可乐了，帮大人</a:t>
            </a:r>
            <a:r>
              <a:rPr lang="zh-CN" altLang="en-US" sz="3600" b="1">
                <a:solidFill>
                  <a:srgbClr val="993300"/>
                </a:solidFill>
                <a:latin typeface="Tahoma" panose="020B0604030504040204" pitchFamily="34" charset="0"/>
                <a:ea typeface="楷体_GB2312" pitchFamily="49" charset="-122"/>
              </a:rPr>
              <a:t>抱着桂花树，使劲地摇。</a:t>
            </a:r>
            <a:r>
              <a:rPr lang="zh-CN" altLang="en-US" sz="3600" b="1">
                <a:solidFill>
                  <a:srgbClr val="800000"/>
                </a:solidFill>
                <a:latin typeface="Tahoma" panose="020B0604030504040204" pitchFamily="34" charset="0"/>
                <a:ea typeface="楷体_GB2312" pitchFamily="49" charset="-122"/>
              </a:rPr>
              <a:t>桂花纷纷落下来，我们满头满身都是桂花。我喊着：</a:t>
            </a:r>
            <a:r>
              <a:rPr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啊！真像下雨，好香的雨啊！</a:t>
            </a:r>
            <a:endParaRPr lang="zh-CN" altLang="en-US" sz="3600" b="1">
              <a:solidFill>
                <a:srgbClr val="80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4608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765175"/>
            <a:ext cx="4344988" cy="5475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椭圆 1"/>
          <p:cNvSpPr/>
          <p:nvPr/>
        </p:nvSpPr>
        <p:spPr>
          <a:xfrm>
            <a:off x="1752600" y="2006600"/>
            <a:ext cx="576263" cy="504825"/>
          </a:xfrm>
          <a:prstGeom prst="ellipse">
            <a:avLst/>
          </a:prstGeom>
          <a:noFill/>
          <a:ln w="127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6" name="椭圆 2"/>
          <p:cNvSpPr/>
          <p:nvPr/>
        </p:nvSpPr>
        <p:spPr>
          <a:xfrm>
            <a:off x="1752600" y="2587625"/>
            <a:ext cx="576263" cy="504825"/>
          </a:xfrm>
          <a:prstGeom prst="ellipse">
            <a:avLst/>
          </a:prstGeom>
          <a:noFill/>
          <a:ln w="127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7" name="椭圆 3"/>
          <p:cNvSpPr/>
          <p:nvPr/>
        </p:nvSpPr>
        <p:spPr>
          <a:xfrm>
            <a:off x="3589338" y="3659188"/>
            <a:ext cx="576262" cy="503237"/>
          </a:xfrm>
          <a:prstGeom prst="ellipse">
            <a:avLst/>
          </a:prstGeom>
          <a:noFill/>
          <a:ln w="127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5" grpId="0" animBg="1"/>
      <p:bldP spid="46086" grpId="0" animBg="1"/>
      <p:bldP spid="460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0962"/>
            <a:ext cx="9144000" cy="701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12292"/>
          <p:cNvSpPr/>
          <p:nvPr/>
        </p:nvSpPr>
        <p:spPr>
          <a:xfrm>
            <a:off x="276225" y="798513"/>
            <a:ext cx="3713163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800" b="1" u="sng">
                <a:solidFill>
                  <a:srgbClr val="FFFFFF"/>
                </a:solidFill>
                <a:latin typeface="Times New Roman" panose="02020603050405020304" pitchFamily="18" charset="0"/>
              </a:rPr>
              <a:t>桂花纷纷落下来，我们满头满身都是桂花，我喊着：“啊</a:t>
            </a:r>
            <a:r>
              <a:rPr lang="en-US" altLang="zh-CN" sz="4800" b="1" u="sng">
                <a:solidFill>
                  <a:srgbClr val="FFFFFF"/>
                </a:solidFill>
                <a:latin typeface="Times New Roman" panose="02020603050405020304" pitchFamily="18" charset="0"/>
              </a:rPr>
              <a:t>!</a:t>
            </a:r>
            <a:r>
              <a:rPr lang="zh-CN" altLang="en-US" sz="4800" b="1" u="sng">
                <a:solidFill>
                  <a:srgbClr val="FFFFFF"/>
                </a:solidFill>
                <a:latin typeface="Times New Roman" panose="02020603050405020304" pitchFamily="18" charset="0"/>
              </a:rPr>
              <a:t>真像下雨，好香的雨啊</a:t>
            </a:r>
            <a:r>
              <a:rPr lang="en-US" altLang="zh-CN" sz="4800" b="1" u="sng">
                <a:solidFill>
                  <a:srgbClr val="FFFFFF"/>
                </a:solidFill>
                <a:latin typeface="Times New Roman" panose="02020603050405020304" pitchFamily="18" charset="0"/>
              </a:rPr>
              <a:t>!”</a:t>
            </a:r>
            <a:endParaRPr lang="en-US" altLang="zh-CN" sz="4800" b="1" u="sng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Rot="1"/>
          </p:cNvSpPr>
          <p:nvPr>
            <p:ph idx="1"/>
          </p:nvPr>
        </p:nvSpPr>
        <p:spPr>
          <a:xfrm>
            <a:off x="369888" y="2963863"/>
            <a:ext cx="7705725" cy="2374900"/>
          </a:xfrm>
          <a:solidFill>
            <a:schemeClr val="accent1">
              <a:alpha val="54999"/>
            </a:schemeClr>
          </a:solidFill>
          <a:ln/>
        </p:spPr>
        <p:txBody>
          <a:bodyPr wrap="square" lIns="91440" tIns="45720" rIns="91440" bIns="45720" anchor="t" anchorCtr="0"/>
          <a:p>
            <a:pPr defTabSz="685800"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SzTx/>
              <a:buFont typeface="Wingdings 2" panose="05020102010507070707" pitchFamily="18" charset="2"/>
              <a:buNone/>
            </a:pPr>
            <a:r>
              <a:rPr kumimoji="0" lang="zh-CN" altLang="en-US" sz="1800" b="1" kern="1200" baseline="0">
                <a:latin typeface="微软雅黑" panose="020B0503020204020204" pitchFamily="34" charset="-122"/>
                <a:ea typeface="+mn-ea"/>
                <a:cs typeface="+mn-cs"/>
              </a:rPr>
              <a:t>学习提示：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  1.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读句子，思考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“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这里的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”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具体指哪里？</a:t>
            </a:r>
            <a:endParaRPr kumimoji="0" lang="en-US" altLang="zh-CN" sz="1800" kern="1200" baseline="0">
              <a:latin typeface="微软雅黑" panose="020B0503020204020204" pitchFamily="34" charset="-122"/>
              <a:ea typeface="+mn-ea"/>
              <a:cs typeface="+mn-cs"/>
            </a:endParaRPr>
          </a:p>
          <a:p>
            <a:pPr algn="ctr" defTabSz="685800"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SzTx/>
              <a:buFont typeface="Wingdings 2" panose="05020102010507070707" pitchFamily="18" charset="2"/>
              <a:buNone/>
            </a:pP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         2. 在文中用波浪线画出描写“这里”的桂花香的句子。</a:t>
            </a:r>
            <a:endParaRPr kumimoji="0" lang="en-US" altLang="zh-CN" sz="1800" kern="1200" baseline="0">
              <a:latin typeface="微软雅黑" panose="020B0503020204020204" pitchFamily="34" charset="-122"/>
              <a:ea typeface="+mn-ea"/>
              <a:cs typeface="+mn-cs"/>
            </a:endParaRPr>
          </a:p>
          <a:p>
            <a:pPr algn="ctr" defTabSz="685800"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SzTx/>
              <a:buFont typeface="Wingdings 2" panose="05020102010507070707" pitchFamily="18" charset="2"/>
              <a:buNone/>
            </a:pP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        3.在文中用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双横线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画出描写“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院子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里”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的</a:t>
            </a: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桂花香的句子</a:t>
            </a:r>
            <a:endParaRPr kumimoji="0" lang="en-US" altLang="zh-CN" sz="1800" kern="1200" baseline="0">
              <a:latin typeface="微软雅黑" panose="020B0503020204020204" pitchFamily="34" charset="-122"/>
              <a:ea typeface="+mn-ea"/>
              <a:cs typeface="+mn-cs"/>
            </a:endParaRPr>
          </a:p>
          <a:p>
            <a:pPr defTabSz="685800"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SzTx/>
              <a:buFont typeface="Wingdings 2" panose="05020102010507070707" pitchFamily="18" charset="2"/>
              <a:buNone/>
            </a:pPr>
            <a:r>
              <a:rPr kumimoji="0" lang="en-US" altLang="zh-CN" sz="1800" kern="1200" baseline="0">
                <a:latin typeface="微软雅黑" panose="020B0503020204020204" pitchFamily="34" charset="-122"/>
                <a:ea typeface="+mn-ea"/>
                <a:cs typeface="+mn-cs"/>
              </a:rPr>
              <a:t>                   4.</a:t>
            </a:r>
            <a:r>
              <a:rPr kumimoji="0" lang="zh-CN" altLang="en-US" sz="1800" kern="1200" baseline="0">
                <a:latin typeface="微软雅黑" panose="020B0503020204020204" pitchFamily="34" charset="-122"/>
                <a:ea typeface="+mn-ea"/>
                <a:cs typeface="+mn-cs"/>
              </a:rPr>
              <a:t>对比句子，你发现了什么？</a:t>
            </a:r>
            <a:endParaRPr kumimoji="0" lang="zh-CN" altLang="en-US" sz="1800" kern="1200" baseline="0"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48131" name="文本框 1"/>
          <p:cNvSpPr/>
          <p:nvPr/>
        </p:nvSpPr>
        <p:spPr>
          <a:xfrm>
            <a:off x="395288" y="1036638"/>
            <a:ext cx="2182812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</a:rPr>
              <a:t>合作探究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48132" name="文本框 2"/>
          <p:cNvSpPr/>
          <p:nvPr/>
        </p:nvSpPr>
        <p:spPr>
          <a:xfrm>
            <a:off x="1763713" y="1630363"/>
            <a:ext cx="5235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这里的桂花再香，也比不上家乡院子里的桂花。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8133" name="文本框 1"/>
          <p:cNvSpPr/>
          <p:nvPr/>
        </p:nvSpPr>
        <p:spPr>
          <a:xfrm>
            <a:off x="2916238" y="338138"/>
            <a:ext cx="218281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4400" eaLnBrk="0" hangingPunct="0"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sym typeface="微软雅黑" panose="020B0503020204020204" pitchFamily="34" charset="-122"/>
              </a:rPr>
              <a:t>思桂花</a:t>
            </a:r>
            <a:endParaRPr lang="zh-CN" altLang="en-US" sz="4400" b="1">
              <a:effectLst>
                <a:outerShdw blurRad="38100" dist="38100" dir="2700000">
                  <a:srgbClr val="FFFFFF"/>
                </a:outerShdw>
              </a:effectLst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2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48130">
                                            <p:txEl>
                                              <p:charRg st="2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6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48130">
                                            <p:txEl>
                                              <p:charRg st="6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97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48130">
                                            <p:txEl>
                                              <p:charRg st="97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9154" name="Picture 20" descr="2005-10-14_10-43-27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0" y="549275"/>
            <a:ext cx="3671888" cy="304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1"/>
          <p:cNvSpPr/>
          <p:nvPr/>
        </p:nvSpPr>
        <p:spPr>
          <a:xfrm>
            <a:off x="684213" y="3868738"/>
            <a:ext cx="60483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杭州有一处小山，全是桂花树，花开时那才是香飘十里。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9156" name="文本框 3"/>
          <p:cNvSpPr/>
          <p:nvPr/>
        </p:nvSpPr>
        <p:spPr>
          <a:xfrm>
            <a:off x="1476375" y="2071688"/>
            <a:ext cx="24669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 b="1">
                <a:solidFill>
                  <a:srgbClr val="00B0F0"/>
                </a:solidFill>
              </a:rPr>
              <a:t>杭州小山</a:t>
            </a:r>
            <a:endParaRPr lang="zh-CN" altLang="en-US" sz="36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91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107950" y="390525"/>
            <a:ext cx="8540750" cy="1143000"/>
          </a:xfrm>
          <a:ln/>
        </p:spPr>
        <p:txBody>
          <a:bodyPr wrap="square" lIns="91440" tIns="45720" rIns="91440" bIns="45720" anchor="ctr" anchorCtr="0"/>
          <a:p>
            <a:r>
              <a:rPr lang="zh-CN" altLang="en-US" b="1"/>
              <a:t>家乡院子里</a:t>
            </a:r>
            <a:endParaRPr lang="zh-CN" altLang="en-US" b="1"/>
          </a:p>
        </p:txBody>
      </p:sp>
      <p:sp>
        <p:nvSpPr>
          <p:cNvPr id="50179" name="Text Box 19"/>
          <p:cNvSpPr/>
          <p:nvPr/>
        </p:nvSpPr>
        <p:spPr>
          <a:xfrm>
            <a:off x="344488" y="1485900"/>
            <a:ext cx="8497887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50000"/>
              </a:spcBef>
              <a:spcAft>
                <a:spcPct val="20000"/>
              </a:spcAft>
              <a:buNone/>
            </a:pPr>
            <a:r>
              <a:rPr lang="en-US" altLang="zh-CN" sz="3600">
                <a:solidFill>
                  <a:srgbClr val="FF0000"/>
                </a:solidFill>
                <a:sym typeface="微软雅黑" panose="020B0503020204020204" pitchFamily="34" charset="-122"/>
              </a:rPr>
              <a:t>    </a:t>
            </a:r>
            <a:r>
              <a:rPr lang="zh-CN" altLang="en-US" sz="3600">
                <a:solidFill>
                  <a:srgbClr val="FF0000"/>
                </a:solidFill>
                <a:sym typeface="微软雅黑" panose="020B0503020204020204" pitchFamily="34" charset="-122"/>
              </a:rPr>
              <a:t>桂花盛开的时候，不说香飘十里，至少前后十几家邻居，没有不浸在桂花香里的。</a:t>
            </a:r>
            <a:endParaRPr lang="en-US" altLang="en-US" sz="3200" b="1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0180" name="文本框 4"/>
          <p:cNvSpPr/>
          <p:nvPr/>
        </p:nvSpPr>
        <p:spPr>
          <a:xfrm>
            <a:off x="684213" y="2981325"/>
            <a:ext cx="7040562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全年整个村子都浸在桂花的香气里</a:t>
            </a:r>
            <a:endParaRPr lang="zh-CN" altLang="en-US"/>
          </a:p>
        </p:txBody>
      </p:sp>
      <p:sp>
        <p:nvSpPr>
          <p:cNvPr id="50181" name="Text Box 21"/>
          <p:cNvSpPr/>
          <p:nvPr/>
        </p:nvSpPr>
        <p:spPr>
          <a:xfrm>
            <a:off x="1331913" y="4010025"/>
            <a:ext cx="52927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defTabSz="914400" eaLnBrk="1" hangingPunct="1">
              <a:lnSpc>
                <a:spcPct val="100000"/>
              </a:lnSpc>
              <a:spcBef>
                <a:spcPct val="50000"/>
              </a:spcBef>
              <a:spcAft>
                <a:spcPct val="30000"/>
              </a:spcAft>
              <a:buFontTx/>
              <a:buNone/>
            </a:pPr>
            <a:r>
              <a:rPr lang="en-US" altLang="zh-CN" sz="3200" b="1">
                <a:solidFill>
                  <a:srgbClr val="0000FF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ea typeface="宋体" panose="02010600030101010101" pitchFamily="2" charset="-122"/>
              </a:rPr>
              <a:t>你是怎样理解“浸”字的？</a:t>
            </a:r>
            <a:endParaRPr lang="zh-CN" altLang="en-US" sz="32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50182" name="Text Box 13"/>
          <p:cNvSpPr/>
          <p:nvPr/>
        </p:nvSpPr>
        <p:spPr>
          <a:xfrm>
            <a:off x="301625" y="4997450"/>
            <a:ext cx="849788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99556D"/>
                </a:solidFill>
              </a:rPr>
              <a:t>         </a:t>
            </a:r>
            <a:r>
              <a:rPr lang="zh-CN" altLang="en-US" sz="3200" b="1">
                <a:solidFill>
                  <a:srgbClr val="99556D"/>
                </a:solidFill>
              </a:rPr>
              <a:t>一个“浸”字，形象地写出了桂花的香气。桂花的香气浓郁，整个村子都能闻到桂花香，村子像被泡在桂花的香气里似的</a:t>
            </a:r>
            <a:endParaRPr lang="zh-CN" altLang="en-US" sz="3200" b="1">
              <a:solidFill>
                <a:srgbClr val="99556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5018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 fill="hold"/>
                                        <p:tgtEl>
                                          <p:spTgt spid="5018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0" grpId="0" animBg="1"/>
      <p:bldP spid="501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02" name="Text Box 4"/>
          <p:cNvSpPr/>
          <p:nvPr/>
        </p:nvSpPr>
        <p:spPr>
          <a:xfrm>
            <a:off x="1042988" y="1916113"/>
            <a:ext cx="6911975" cy="17526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54F7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3600" b="1">
                <a:solidFill>
                  <a:srgbClr val="954F7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于是，我</a:t>
            </a:r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又</a:t>
            </a:r>
            <a:r>
              <a:rPr lang="zh-CN" altLang="en-US" sz="3600" b="1">
                <a:solidFill>
                  <a:srgbClr val="954F7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想起了在故乡童年时代的</a:t>
            </a:r>
            <a:r>
              <a:rPr lang="zh-CN" altLang="en-US" sz="3600" b="1">
                <a:solidFill>
                  <a:srgbClr val="954F7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3600" b="1">
                <a:solidFill>
                  <a:srgbClr val="954F7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摇花乐</a:t>
            </a:r>
            <a:r>
              <a:rPr lang="zh-CN" altLang="en-US" sz="3600" b="1">
                <a:solidFill>
                  <a:srgbClr val="954F72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3600" b="1">
                <a:solidFill>
                  <a:srgbClr val="954F7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，还有那摇落的阵阵桂花雨。</a:t>
            </a:r>
            <a:endParaRPr lang="zh-CN" altLang="en-US" sz="3600" b="1"/>
          </a:p>
        </p:txBody>
      </p:sp>
      <p:sp>
        <p:nvSpPr>
          <p:cNvPr id="51203" name="文本框 1"/>
          <p:cNvSpPr/>
          <p:nvPr/>
        </p:nvSpPr>
        <p:spPr>
          <a:xfrm>
            <a:off x="1168400" y="4273550"/>
            <a:ext cx="7040563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54F7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这句表达了作者怎样的思想感情？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22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227" name="文本框 3"/>
          <p:cNvGrpSpPr/>
          <p:nvPr/>
        </p:nvGrpSpPr>
        <p:grpSpPr>
          <a:xfrm>
            <a:off x="1981200" y="1993900"/>
            <a:ext cx="5394325" cy="1109663"/>
            <a:chOff x="1248" y="1256"/>
            <a:chExt cx="3398" cy="699"/>
          </a:xfrm>
        </p:grpSpPr>
        <p:pic>
          <p:nvPicPr>
            <p:cNvPr id="52228" name="文本框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248" y="1256"/>
              <a:ext cx="3398" cy="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29" name="矩形 52228"/>
            <p:cNvSpPr/>
            <p:nvPr/>
          </p:nvSpPr>
          <p:spPr>
            <a:xfrm>
              <a:off x="1338" y="1344"/>
              <a:ext cx="322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4800" b="1">
                  <a:effectLst>
                    <a:outerShdw blurRad="38100" dist="38100" dir="2700000">
                      <a:srgbClr val="C0C0C0"/>
                    </a:outerShdw>
                  </a:effectLst>
                  <a:sym typeface="微软雅黑" panose="020B0503020204020204" pitchFamily="34" charset="-122"/>
                </a:rPr>
                <a:t>谢谢大家的聆听</a:t>
              </a:r>
              <a:endPara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sym typeface="微软雅黑" panose="020B0503020204020204" pitchFamily="34" charset="-122"/>
              </a:endParaRPr>
            </a:p>
          </p:txBody>
        </p:sp>
      </p:grpSp>
      <p:sp>
        <p:nvSpPr>
          <p:cNvPr id="52230" name="文本框 4"/>
          <p:cNvSpPr/>
          <p:nvPr/>
        </p:nvSpPr>
        <p:spPr>
          <a:xfrm>
            <a:off x="3059113" y="3441700"/>
            <a:ext cx="280828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5400" b="1">
                <a:effectLst>
                  <a:outerShdw blurRad="38100" dist="38100" dir="2700000">
                    <a:srgbClr val="C0C0C0"/>
                  </a:outerShdw>
                </a:effectLst>
                <a:sym typeface="微软雅黑" panose="020B0503020204020204" pitchFamily="34" charset="-122"/>
              </a:rPr>
              <a:t>再见！</a:t>
            </a:r>
            <a:endParaRPr lang="zh-CN" altLang="en-US" sz="5400" b="1">
              <a:effectLst>
                <a:outerShdw blurRad="38100" dist="38100" dir="2700000">
                  <a:srgbClr val="C0C0C0"/>
                </a:outerShdw>
              </a:effectLst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WordArt 8"/>
          <p:cNvSpPr>
            <a:spLocks noTextEdit="1"/>
          </p:cNvSpPr>
          <p:nvPr/>
        </p:nvSpPr>
        <p:spPr>
          <a:xfrm rot="5400000">
            <a:off x="-431800" y="1592263"/>
            <a:ext cx="4679950" cy="20161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eaVert" wrap="none"/>
          <a:p>
            <a:pPr algn="ctr" eaLnBrk="0" hangingPunct="0"/>
            <a:endParaRPr sz="36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3584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76688" cy="388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3884613"/>
            <a:ext cx="3527425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3887788"/>
            <a:ext cx="5616575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6688" y="-12700"/>
            <a:ext cx="5167312" cy="389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"/>
          <p:cNvSpPr/>
          <p:nvPr/>
        </p:nvSpPr>
        <p:spPr>
          <a:xfrm>
            <a:off x="865188" y="2060575"/>
            <a:ext cx="74120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你眼中的桂花是什么样的？</a:t>
            </a:r>
            <a:endParaRPr lang="zh-CN" altLang="en-US" sz="4400" b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0" name="Picture 8" descr="图片1'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4"/>
          <p:cNvSpPr/>
          <p:nvPr/>
        </p:nvSpPr>
        <p:spPr>
          <a:xfrm>
            <a:off x="900113" y="1658938"/>
            <a:ext cx="4319587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/>
              <a:t>        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琦君（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1917</a:t>
            </a:r>
            <a:r>
              <a:rPr lang="en-US" altLang="zh-CN" sz="2800">
                <a:solidFill>
                  <a:srgbClr val="0563C1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sz="2800">
                <a:solidFill>
                  <a:srgbClr val="0563C1"/>
                </a:solidFill>
                <a:ea typeface="楷体_GB2312" pitchFamily="49" charset="-122"/>
              </a:rPr>
              <a:t>2006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）原名潘希真，浙江永嘉人。现当代台湾女作家、散文家。毕业于杭州之江大学中文系，师从词学家夏承焘。作品多以儿童故事为主，包括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烟愁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红纱灯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桂花雨</a:t>
            </a:r>
            <a:r>
              <a:rPr lang="en-US" altLang="zh-CN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>
                <a:solidFill>
                  <a:srgbClr val="0563C1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2" name="WordArt 5"/>
          <p:cNvSpPr>
            <a:spLocks noTextEdit="1"/>
          </p:cNvSpPr>
          <p:nvPr/>
        </p:nvSpPr>
        <p:spPr>
          <a:xfrm>
            <a:off x="611188" y="476250"/>
            <a:ext cx="20161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作者介绍作者介绍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1844675"/>
            <a:ext cx="2808288" cy="324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Picture 9" descr="图片1xcf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2412" y="0"/>
            <a:ext cx="99012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Rectangle 3"/>
          <p:cNvSpPr>
            <a:spLocks noGrp="1" noRot="1"/>
          </p:cNvSpPr>
          <p:nvPr>
            <p:ph idx="1"/>
          </p:nvPr>
        </p:nvSpPr>
        <p:spPr>
          <a:xfrm>
            <a:off x="835025" y="2130425"/>
            <a:ext cx="7845425" cy="3435350"/>
          </a:xfrm>
          <a:ln/>
        </p:spPr>
        <p:txBody>
          <a:bodyPr wrap="square" lIns="91440" tIns="45720" rIns="91440" bIns="45720" anchor="t" anchorCtr="0"/>
          <a:p>
            <a:pPr defTabSz="685800" eaLnBrk="1" hangingPunct="1">
              <a:buSzTx/>
              <a:buFont typeface="Wingdings 2" panose="05020102010507070707" pitchFamily="18" charset="2"/>
              <a:buNone/>
            </a:pPr>
            <a:r>
              <a:rPr kumimoji="0" lang="en-US" altLang="zh-CN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、自学课文中的生字新词；理解课文内容，体会作者表达感情的句子的含义。</a:t>
            </a:r>
            <a:endParaRPr kumimoji="0" lang="zh-CN" altLang="en-US" kern="1200" baseline="0">
              <a:solidFill>
                <a:srgbClr val="99556D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defTabSz="685800" eaLnBrk="1" hangingPunct="1">
              <a:buSzTx/>
              <a:buFont typeface="Wingdings 2" panose="05020102010507070707" pitchFamily="18" charset="2"/>
              <a:buNone/>
            </a:pPr>
            <a:r>
              <a:rPr kumimoji="0" lang="en-US" altLang="zh-CN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、能想象课文描写的情景，体会作者表达的思想感情，有感情朗读课文。</a:t>
            </a:r>
            <a:endParaRPr kumimoji="0" lang="zh-CN" altLang="en-US" kern="1200" baseline="0">
              <a:solidFill>
                <a:srgbClr val="99556D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defTabSz="685800" eaLnBrk="1" hangingPunct="1">
              <a:buSzTx/>
              <a:buFont typeface="Wingdings 2" panose="05020102010507070707" pitchFamily="18" charset="2"/>
              <a:buNone/>
            </a:pPr>
            <a:r>
              <a:rPr kumimoji="0" lang="en-US" altLang="zh-CN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kern="1200" baseline="0">
                <a:solidFill>
                  <a:srgbClr val="99556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、体会作者喜欢桂花、摇桂花的乐趣和热爱家乡的思想感情。</a:t>
            </a:r>
            <a:endParaRPr kumimoji="0" lang="zh-CN" altLang="en-US" kern="1200" baseline="0">
              <a:solidFill>
                <a:srgbClr val="99556D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916" name="WordArt 4"/>
          <p:cNvSpPr>
            <a:spLocks noTextEdit="1"/>
          </p:cNvSpPr>
          <p:nvPr/>
        </p:nvSpPr>
        <p:spPr>
          <a:xfrm>
            <a:off x="2987675" y="981075"/>
            <a:ext cx="33845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C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学习目标学习目标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0C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389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 fill="hold"/>
                                        <p:tgtEl>
                                          <p:spTgt spid="38915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 fill="hold"/>
                                        <p:tgtEl>
                                          <p:spTgt spid="38915">
                                            <p:txEl>
                                              <p:charRg st="7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9938" name="Picture 19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Rectangle 3"/>
          <p:cNvSpPr>
            <a:spLocks noGrp="1" noRot="1"/>
          </p:cNvSpPr>
          <p:nvPr>
            <p:ph idx="1"/>
          </p:nvPr>
        </p:nvSpPr>
        <p:spPr>
          <a:xfrm>
            <a:off x="2106613" y="2987675"/>
            <a:ext cx="969962" cy="2435225"/>
          </a:xfrm>
          <a:ln/>
        </p:spPr>
        <p:txBody>
          <a:bodyPr wrap="square" lIns="91440" tIns="45720" rIns="91440" bIns="45720" anchor="t" anchorCtr="0"/>
          <a:p>
            <a:pPr defTabSz="685800" eaLnBrk="1" hangingPunct="1">
              <a:lnSpc>
                <a:spcPct val="100000"/>
              </a:lnSpc>
              <a:buSzTx/>
              <a:buFont typeface="Wingdings 2" panose="05020102010507070707" pitchFamily="18" charset="2"/>
              <a:buNone/>
            </a:pPr>
            <a:r>
              <a:rPr kumimoji="0" lang="zh-CN" altLang="en-US" sz="4400" kern="1200" baseline="0">
                <a:latin typeface="+mn-lt"/>
                <a:ea typeface="+mn-ea"/>
                <a:cs typeface="+mn-cs"/>
              </a:rPr>
              <a:t>箩</a:t>
            </a:r>
            <a:endParaRPr kumimoji="0" lang="zh-CN" altLang="en-US" sz="4100" kern="1200" baseline="0">
              <a:latin typeface="+mn-lt"/>
              <a:ea typeface="+mn-ea"/>
              <a:cs typeface="+mn-cs"/>
            </a:endParaRPr>
          </a:p>
          <a:p>
            <a:pPr defTabSz="685800" eaLnBrk="1" hangingPunct="1">
              <a:lnSpc>
                <a:spcPct val="100000"/>
              </a:lnSpc>
              <a:buSzTx/>
              <a:buFont typeface="Wingdings 2" panose="05020102010507070707" pitchFamily="18" charset="2"/>
              <a:buNone/>
            </a:pPr>
            <a:r>
              <a:rPr kumimoji="0" lang="zh-CN" altLang="en-US" sz="4400" kern="1200" baseline="0">
                <a:latin typeface="+mn-lt"/>
                <a:ea typeface="+mn-ea"/>
                <a:cs typeface="+mn-cs"/>
              </a:rPr>
              <a:t> </a:t>
            </a:r>
            <a:endParaRPr kumimoji="0" lang="zh-CN" altLang="en-US" sz="4100" kern="1200" baseline="0">
              <a:latin typeface="+mn-lt"/>
              <a:ea typeface="+mn-ea"/>
              <a:cs typeface="+mn-cs"/>
            </a:endParaRPr>
          </a:p>
          <a:p>
            <a:pPr defTabSz="685800" eaLnBrk="1" hangingPunct="1">
              <a:lnSpc>
                <a:spcPct val="100000"/>
              </a:lnSpc>
              <a:buSzTx/>
              <a:buFont typeface="Wingdings 2" panose="05020102010507070707" pitchFamily="18" charset="2"/>
              <a:buNone/>
            </a:pPr>
            <a:r>
              <a:rPr kumimoji="0" lang="zh-CN" altLang="en-US" sz="4400" kern="1200" baseline="0">
                <a:latin typeface="+mn-lt"/>
                <a:ea typeface="+mn-ea"/>
                <a:cs typeface="+mn-cs"/>
              </a:rPr>
              <a:t>杭</a:t>
            </a:r>
            <a:endParaRPr kumimoji="0" lang="zh-CN" altLang="en-US" sz="4100" kern="1200" baseline="0">
              <a:solidFill>
                <a:srgbClr val="99556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940" name="WordArt 4"/>
          <p:cNvSpPr>
            <a:spLocks noTextEdit="1"/>
          </p:cNvSpPr>
          <p:nvPr/>
        </p:nvSpPr>
        <p:spPr>
          <a:xfrm>
            <a:off x="2268538" y="1700213"/>
            <a:ext cx="47513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C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预习检测一：我会读预习检测一：我会读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0C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941" name="Picture 1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49275"/>
            <a:ext cx="2233613" cy="150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Text Box 14"/>
          <p:cNvSpPr/>
          <p:nvPr/>
        </p:nvSpPr>
        <p:spPr>
          <a:xfrm>
            <a:off x="4859338" y="2924175"/>
            <a:ext cx="25209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99556D"/>
                </a:solidFill>
              </a:rPr>
              <a:t>（箩筐）</a:t>
            </a:r>
            <a:endParaRPr lang="zh-CN" altLang="en-US" sz="4400">
              <a:solidFill>
                <a:srgbClr val="99556D"/>
              </a:solidFill>
            </a:endParaRPr>
          </a:p>
        </p:txBody>
      </p:sp>
      <p:sp>
        <p:nvSpPr>
          <p:cNvPr id="39943" name="Text Box 15"/>
          <p:cNvSpPr/>
          <p:nvPr/>
        </p:nvSpPr>
        <p:spPr>
          <a:xfrm>
            <a:off x="4932363" y="4611688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99556D"/>
                </a:solidFill>
              </a:rPr>
              <a:t>（杭州）</a:t>
            </a:r>
            <a:endParaRPr lang="zh-CN" altLang="en-US" sz="4400">
              <a:solidFill>
                <a:srgbClr val="99556D"/>
              </a:solidFill>
            </a:endParaRPr>
          </a:p>
        </p:txBody>
      </p:sp>
      <p:sp>
        <p:nvSpPr>
          <p:cNvPr id="39944" name="Text Box 16"/>
          <p:cNvSpPr/>
          <p:nvPr/>
        </p:nvSpPr>
        <p:spPr>
          <a:xfrm>
            <a:off x="3060700" y="2997200"/>
            <a:ext cx="25193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99"/>
                </a:solidFill>
              </a:rPr>
              <a:t>（</a:t>
            </a:r>
            <a:r>
              <a:rPr lang="en-US" altLang="zh-CN" sz="4400">
                <a:solidFill>
                  <a:srgbClr val="CC0099"/>
                </a:solidFill>
              </a:rPr>
              <a:t>luó</a:t>
            </a:r>
            <a:r>
              <a:rPr lang="zh-CN" altLang="en-US" sz="4400">
                <a:solidFill>
                  <a:srgbClr val="CC0099"/>
                </a:solidFill>
              </a:rPr>
              <a:t>）</a:t>
            </a:r>
            <a:endParaRPr lang="zh-CN" altLang="en-US" sz="4400">
              <a:solidFill>
                <a:srgbClr val="CC0099"/>
              </a:solidFill>
            </a:endParaRPr>
          </a:p>
        </p:txBody>
      </p:sp>
      <p:sp>
        <p:nvSpPr>
          <p:cNvPr id="39945" name="Text Box 17"/>
          <p:cNvSpPr/>
          <p:nvPr/>
        </p:nvSpPr>
        <p:spPr>
          <a:xfrm>
            <a:off x="2771775" y="4652963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99"/>
                </a:solidFill>
              </a:rPr>
              <a:t>（</a:t>
            </a:r>
            <a:r>
              <a:rPr lang="en-US" altLang="zh-CN" sz="4400">
                <a:solidFill>
                  <a:srgbClr val="CC0099"/>
                </a:solidFill>
              </a:rPr>
              <a:t>h</a:t>
            </a:r>
            <a:r>
              <a:rPr lang="en-US" altLang="zh-CN" sz="4400">
                <a:solidFill>
                  <a:srgbClr val="CC0099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4400">
                <a:solidFill>
                  <a:srgbClr val="CC0099"/>
                </a:solidFill>
              </a:rPr>
              <a:t>ng</a:t>
            </a:r>
            <a:r>
              <a:rPr lang="zh-CN" altLang="en-US" sz="4400">
                <a:solidFill>
                  <a:srgbClr val="CC0099"/>
                </a:solidFill>
              </a:rPr>
              <a:t>）</a:t>
            </a:r>
            <a:endParaRPr lang="zh-CN" altLang="en-US" sz="440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  <p:bldP spid="39943" grpId="0" animBg="1"/>
      <p:bldP spid="39944" grpId="0" animBg="1"/>
      <p:bldP spid="399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/>
        </p:txBody>
      </p:sp>
      <p:pic>
        <p:nvPicPr>
          <p:cNvPr id="40963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75" y="0"/>
            <a:ext cx="9085263" cy="6880225"/>
          </a:xfrm>
          <a:ln/>
        </p:spPr>
      </p:pic>
      <p:sp>
        <p:nvSpPr>
          <p:cNvPr id="40964" name="文本框 5"/>
          <p:cNvSpPr/>
          <p:nvPr/>
        </p:nvSpPr>
        <p:spPr>
          <a:xfrm>
            <a:off x="268288" y="490538"/>
            <a:ext cx="5356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预习检测二：我会写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5" name="文本框 7"/>
          <p:cNvSpPr/>
          <p:nvPr/>
        </p:nvSpPr>
        <p:spPr>
          <a:xfrm>
            <a:off x="1176338" y="2555875"/>
            <a:ext cx="1665287" cy="952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xīn  xi</a:t>
            </a:r>
            <a:r>
              <a:rPr lang="zh-CN" altLang="zh-CN" sz="2800">
                <a:latin typeface="宋体" panose="02010600030101010101" pitchFamily="2" charset="-122"/>
              </a:rPr>
              <a:t>ā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鲜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6" name="文本框 8"/>
          <p:cNvSpPr/>
          <p:nvPr/>
        </p:nvSpPr>
        <p:spPr>
          <a:xfrm>
            <a:off x="3101975" y="2528888"/>
            <a:ext cx="1882775" cy="1231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gāo  b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糕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饼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endParaRPr lang="zh-CN" altLang="en-US"/>
          </a:p>
        </p:txBody>
      </p:sp>
      <p:sp>
        <p:nvSpPr>
          <p:cNvPr id="40967" name="文本框 9"/>
          <p:cNvSpPr/>
          <p:nvPr/>
        </p:nvSpPr>
        <p:spPr>
          <a:xfrm>
            <a:off x="5303838" y="2528888"/>
            <a:ext cx="1933575" cy="12303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xīn  shǎng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endParaRPr lang="zh-CN" altLang="en-US"/>
          </a:p>
        </p:txBody>
      </p:sp>
      <p:sp>
        <p:nvSpPr>
          <p:cNvPr id="40968" name="文本框 10"/>
          <p:cNvSpPr/>
          <p:nvPr/>
        </p:nvSpPr>
        <p:spPr>
          <a:xfrm>
            <a:off x="1176338" y="4019550"/>
            <a:ext cx="1460500" cy="1231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zī   t</a:t>
            </a:r>
            <a:r>
              <a:rPr lang="en-US" altLang="zh-CN" sz="2800">
                <a:latin typeface="Arial" panose="020B0604020202020204" pitchFamily="34" charset="0"/>
              </a:rPr>
              <a:t>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姿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态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endParaRPr lang="zh-CN" altLang="en-US"/>
          </a:p>
        </p:txBody>
      </p:sp>
      <p:sp>
        <p:nvSpPr>
          <p:cNvPr id="40969" name="文本框 11"/>
          <p:cNvSpPr/>
          <p:nvPr/>
        </p:nvSpPr>
        <p:spPr>
          <a:xfrm>
            <a:off x="2771775" y="4022725"/>
            <a:ext cx="2333625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chéng  shú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熟）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0" name="文本框 12"/>
          <p:cNvSpPr/>
          <p:nvPr/>
        </p:nvSpPr>
        <p:spPr>
          <a:xfrm>
            <a:off x="5303838" y="4019550"/>
            <a:ext cx="3270250" cy="1230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xiāng piāo shí  lǐ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香     飘    十  里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endParaRPr lang="zh-CN" altLang="en-US"/>
          </a:p>
        </p:txBody>
      </p:sp>
      <p:pic>
        <p:nvPicPr>
          <p:cNvPr id="40971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0" y="10375900"/>
            <a:ext cx="330200" cy="25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096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409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409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409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4096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4097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5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65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6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6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68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8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9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9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70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70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7FAFD">
                <a:alpha val="100000"/>
              </a:srgbClr>
            </a:gs>
            <a:gs pos="74001">
              <a:srgbClr val="B5D2EC">
                <a:alpha val="100000"/>
              </a:srgbClr>
            </a:gs>
            <a:gs pos="83000">
              <a:srgbClr val="B5D2EC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1986" name="WordArt 4"/>
          <p:cNvSpPr>
            <a:spLocks noTextEdit="1"/>
          </p:cNvSpPr>
          <p:nvPr/>
        </p:nvSpPr>
        <p:spPr>
          <a:xfrm>
            <a:off x="971550" y="908050"/>
            <a:ext cx="21605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C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初读课文初读课文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0C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Rectangle 8" descr="Rectangle: Click to edit Master text styles&#10;Second level&#10;Third level&#10;Fourth level&#10;Fifth level"/>
          <p:cNvSpPr/>
          <p:nvPr/>
        </p:nvSpPr>
        <p:spPr>
          <a:xfrm>
            <a:off x="539750" y="2565400"/>
            <a:ext cx="8208963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30000"/>
              </a:lnSpc>
              <a:spcBef>
                <a:spcPct val="20000"/>
              </a:spcBef>
              <a:spcAft>
                <a:spcPct val="10000"/>
              </a:spcAft>
              <a:buClr>
                <a:srgbClr val="954F72"/>
              </a:buClr>
              <a:buSzPct val="85000"/>
              <a:buFont typeface="Wingdings 2" panose="05020102010507070707" pitchFamily="18" charset="2"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1.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  <a:sym typeface="微软雅黑" panose="020B0503020204020204" pitchFamily="34" charset="-122"/>
              </a:rPr>
              <a:t>说说课文主要讲了一件什么事？可以怎样分为几个部分？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1988" name="文本框 1"/>
          <p:cNvSpPr/>
          <p:nvPr/>
        </p:nvSpPr>
        <p:spPr>
          <a:xfrm>
            <a:off x="1236663" y="4476750"/>
            <a:ext cx="74358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99556D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课文主要讲了作者回忆自己童年的桂花和帮妈妈摇桂花的事。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4198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 fill="hold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 build="p"/>
      <p:bldP spid="419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1447800" y="268288"/>
            <a:ext cx="5816600" cy="1325562"/>
          </a:xfrm>
          <a:ln/>
        </p:spPr>
        <p:txBody>
          <a:bodyPr wrap="square" lIns="91440" tIns="45720" rIns="91440" bIns="45720" anchor="ctr" anchorCtr="0"/>
          <a:p>
            <a:r>
              <a:rPr lang="zh-CN" altLang="en-US"/>
              <a:t>文章分段</a:t>
            </a:r>
            <a:endParaRPr lang="zh-CN" altLang="en-US"/>
          </a:p>
        </p:txBody>
      </p:sp>
      <p:sp>
        <p:nvSpPr>
          <p:cNvPr id="43011" name="文本框 5"/>
          <p:cNvSpPr/>
          <p:nvPr/>
        </p:nvSpPr>
        <p:spPr>
          <a:xfrm>
            <a:off x="628650" y="384175"/>
            <a:ext cx="46799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zh-CN" altLang="en-US" sz="4000" b="1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文本框 6"/>
          <p:cNvSpPr/>
          <p:nvPr/>
        </p:nvSpPr>
        <p:spPr>
          <a:xfrm>
            <a:off x="1339850" y="1593850"/>
            <a:ext cx="70564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1~2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自然段主要写“我”最喜欢桂花，喜欢它迷人的香气。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3" name="文本框 8"/>
          <p:cNvSpPr/>
          <p:nvPr/>
        </p:nvSpPr>
        <p:spPr>
          <a:xfrm>
            <a:off x="1339850" y="3746500"/>
            <a:ext cx="590391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7~8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自然段主要写作者离开家乡后，给母亲带桂花，却时时的想起故乡童年时那摇花的乐趣和桂花雨。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内容占位符 12"/>
          <p:cNvSpPr>
            <a:spLocks noGrp="1"/>
          </p:cNvSpPr>
          <p:nvPr>
            <p:ph idx="1"/>
          </p:nvPr>
        </p:nvSpPr>
        <p:spPr>
          <a:xfrm>
            <a:off x="1366838" y="2835275"/>
            <a:ext cx="7669212" cy="815975"/>
          </a:xfrm>
          <a:ln/>
        </p:spPr>
        <p:txBody>
          <a:bodyPr wrap="square" lIns="91440" tIns="45720" rIns="91440" bIns="45720" anchor="t" anchorCtr="0"/>
          <a:p>
            <a:pPr marL="0" indent="0" defTabSz="685800">
              <a:buSzTx/>
              <a:buFont typeface="Arial" panose="020B0604020202020204" pitchFamily="34" charset="0"/>
              <a:buNone/>
            </a:pPr>
            <a:r>
              <a:rPr kumimoji="0" lang="zh-CN" altLang="zh-CN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第</a:t>
            </a:r>
            <a:r>
              <a:rPr kumimoji="0" lang="en-US" altLang="zh-CN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3~6</a:t>
            </a:r>
            <a:r>
              <a:rPr kumimoji="0" lang="zh-CN" altLang="zh-CN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自然段主要写</a:t>
            </a:r>
            <a:r>
              <a:rPr kumimoji="0" lang="zh-CN" altLang="en-US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作者童年时</a:t>
            </a:r>
            <a:r>
              <a:rPr kumimoji="0" lang="zh-CN" altLang="zh-CN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摇桂花</a:t>
            </a:r>
            <a:r>
              <a:rPr kumimoji="0" lang="zh-CN" altLang="en-US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的事</a:t>
            </a:r>
            <a:r>
              <a:rPr kumimoji="0" lang="zh-CN" altLang="zh-CN" sz="2800" b="1" kern="1200" baseline="0">
                <a:latin typeface="微软雅黑" panose="020B0503020204020204" pitchFamily="34" charset="-122"/>
                <a:ea typeface="+mn-ea"/>
                <a:cs typeface="+mn-cs"/>
              </a:rPr>
              <a:t>。</a:t>
            </a:r>
            <a:endParaRPr kumimoji="0" lang="zh-CN" altLang="zh-CN" sz="2800" b="1" kern="1200" baseline="0"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indent="0" defTabSz="685800">
              <a:buSzTx/>
              <a:buFont typeface="Arial" panose="020B0604020202020204" pitchFamily="34" charset="0"/>
              <a:buNone/>
            </a:pPr>
            <a:endParaRPr kumimoji="0" lang="zh-CN" altLang="en-US" i="1" kern="1200" baseline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 fill="hold"/>
                                        <p:tgtEl>
                                          <p:spTgt spid="4301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 fill="hold"/>
                                        <p:tgtEl>
                                          <p:spTgt spid="4301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750" fill="hold"/>
                                        <p:tgtEl>
                                          <p:spTgt spid="4301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33"/>
  <p:tag name="KSO_WM_TEMPLATE_THUMBS_INDEX" val="1、9、12、16、19、22、23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33"/>
  <p:tag name="KSO_WM_TEMPLATE_THUMBS_INDEX" val="1、9、12、16、19、22、23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33"/>
  <p:tag name="KSO_WM_TEMPLATE_THUMBS_INDEX" val="1、9、12、16、19、22、23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</Words>
  <Application>WPS 演示</Application>
  <PresentationFormat/>
  <Paragraphs>116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华文隶书</vt:lpstr>
      <vt:lpstr>楷体_GB2312</vt:lpstr>
      <vt:lpstr>新宋体</vt:lpstr>
      <vt:lpstr>Wingdings 2</vt:lpstr>
      <vt:lpstr>黑体</vt:lpstr>
      <vt:lpstr>楷体</vt:lpstr>
      <vt:lpstr>Tahoma</vt:lpstr>
      <vt:lpstr>Times New Roman</vt:lpstr>
      <vt:lpstr>隶书</vt:lpstr>
      <vt:lpstr>等线 Light</vt:lpstr>
      <vt:lpstr>等线</vt:lpstr>
      <vt:lpstr>Arial Unicode MS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2021-05-07T07:37:11Z</cp:lastPrinted>
  <dcterms:created xsi:type="dcterms:W3CDTF">2021-05-07T07:37:11Z</dcterms:created>
  <dcterms:modified xsi:type="dcterms:W3CDTF">2021-10-27T05:05:40Z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7DF961957CF94C61B63003159E43265B</vt:lpwstr>
  </property>
  <property fmtid="{D5CDD505-2E9C-101B-9397-08002B2CF9AE}" pid="7" name="KSOProductBuildVer">
    <vt:lpwstr>2052-11.1.0.10938</vt:lpwstr>
  </property>
</Properties>
</file>