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267" r:id="rId5"/>
    <p:sldId id="257" r:id="rId6"/>
    <p:sldId id="268" r:id="rId7"/>
    <p:sldId id="259" r:id="rId8"/>
    <p:sldId id="260" r:id="rId9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BD9AF-A668-434F-9E6D-A393C65A34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24391-B66F-4B7B-BC52-7226D935B8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24391-B66F-4B7B-BC52-7226D935B8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24391-B66F-4B7B-BC52-7226D935B8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F53F2-1F2F-4825-80A6-6D4CABC00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5D724-A836-47CD-AB08-7CF22908CF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img.tuguaishou.com/ips_asset_588ku/back_origin_pic/04/95/61/8976d5f0e3fb4eebf729db3d25be746d.jpg!w300_w?auth_key=2186150901-0-0-5d7f078c81f7fb5620cd53cd54870fc2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0" name="AutoShape 6" descr="https://img.tuguaishou.com/ips_asset_588ku/back_origin_pic/04/95/61/8976d5f0e3fb4eebf729db3d25be746d.jpg!w300_w?auth_key=2186150901-0-0-5d7f078c81f7fb5620cd53cd54870fc2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643174" y="1904989"/>
            <a:ext cx="5357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语文园地</a:t>
            </a:r>
            <a:endParaRPr lang="zh-CN" altLang="en-US" sz="5400" dirty="0">
              <a:solidFill>
                <a:srgbClr val="FF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4143380"/>
            <a:ext cx="6786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428736"/>
            <a:ext cx="72866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让它荒着怪可惜的，你们那么爱吃花生，就</a:t>
            </a:r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开辟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出来种花生吧。</a:t>
            </a:r>
            <a:endParaRPr lang="zh-CN" altLang="en-US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人工智能的出现为人类的生活</a:t>
            </a:r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开辟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了一片新天地。</a:t>
            </a:r>
            <a:endParaRPr lang="zh-CN" altLang="en-US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2994912"/>
            <a:ext cx="564360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释义</a:t>
            </a:r>
            <a:r>
              <a:rPr lang="en-US" altLang="zh-CN" b="1" dirty="0"/>
              <a:t>:</a:t>
            </a:r>
            <a:endParaRPr lang="en-US" altLang="zh-CN" b="1" dirty="0"/>
          </a:p>
          <a:p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1.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指宇宙的开始。古代神话，谓盘古氏开天辟地。</a:t>
            </a:r>
            <a:endParaRPr lang="en-US" altLang="zh-CN" sz="20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2.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开发；开拓。</a:t>
            </a:r>
            <a:endParaRPr lang="en-US" altLang="zh-CN" sz="20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3.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开创；创立。</a:t>
            </a:r>
            <a:endParaRPr lang="en-US" altLang="zh-CN" sz="20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4.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开启。</a:t>
            </a:r>
            <a:endParaRPr lang="en-US" altLang="zh-CN" sz="20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5.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打开通路。</a:t>
            </a:r>
            <a:endParaRPr lang="zh-CN" altLang="en-US" sz="20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500174"/>
            <a:ext cx="650085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桂花树的样子笨笨的，不像梅树那样有</a:t>
            </a:r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姿态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大家以全新的</a:t>
            </a:r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姿态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迎接新年的到来。</a:t>
            </a:r>
            <a:endParaRPr lang="zh-CN" altLang="en-US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72264" y="1619237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（形容词）</a:t>
            </a:r>
            <a:endParaRPr lang="zh-CN" altLang="en-US" sz="20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3702" y="2190741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（名词）</a:t>
            </a:r>
            <a:endParaRPr lang="zh-CN" altLang="en-US" sz="20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2902674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温和（形容气候）</a:t>
            </a:r>
            <a:endParaRPr lang="en-US" altLang="zh-CN" sz="24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温和（形容性格）</a:t>
            </a:r>
            <a:endParaRPr lang="zh-CN" altLang="en-US" sz="24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728" y="2095491"/>
            <a:ext cx="6858048" cy="12926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选择其中的一个词语写几句意思不同的话：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成熟、暖流、黑暗、骄傲、成熟、头疼</a:t>
            </a:r>
            <a:endParaRPr kumimoji="0" lang="zh-CN" sz="4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mg.pptjia.com/image/20171025/d18f06c3a4a343ff70bd781835b6ebdb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17381"/>
            <a:ext cx="9144001" cy="68406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2477998"/>
            <a:ext cx="2071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白鹭</a:t>
            </a: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endParaRPr lang="en-US" altLang="zh-CN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落花生</a:t>
            </a: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endParaRPr lang="en-US" altLang="zh-CN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桂花雨</a:t>
            </a: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endParaRPr lang="en-US" altLang="zh-CN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珍珠鸟</a:t>
            </a: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endParaRPr lang="zh-CN" altLang="en-US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2477998"/>
            <a:ext cx="21431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郭沫若</a:t>
            </a:r>
            <a:endParaRPr lang="zh-CN" altLang="en-US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许地山</a:t>
            </a:r>
            <a:endParaRPr lang="en-US" altLang="zh-CN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琦    君</a:t>
            </a:r>
            <a:endParaRPr lang="en-US" altLang="zh-CN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冯骥才</a:t>
            </a:r>
            <a:endParaRPr lang="en-US" altLang="zh-CN" sz="24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6051" y="1435230"/>
            <a:ext cx="32861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回顾课文</a:t>
            </a:r>
            <a:endParaRPr lang="zh-CN" alt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mg.pptjia.com/image/20171025/d18f06c3a4a343ff70bd781835b6ebdb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17381"/>
            <a:ext cx="9144001" cy="684061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43306" y="2571744"/>
            <a:ext cx="3857652" cy="149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读一读</a:t>
            </a:r>
            <a:endParaRPr lang="en-US" altLang="zh-CN" sz="32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4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背一背</a:t>
            </a:r>
            <a:endParaRPr lang="zh-CN" altLang="en-US" sz="3200" b="1" dirty="0">
              <a:solidFill>
                <a:schemeClr val="accent4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86051" y="1435230"/>
            <a:ext cx="32861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回顾课文</a:t>
            </a:r>
            <a:endParaRPr lang="zh-CN" alt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img.zcool.cn/community/016c3656c051eb32f875520f9c10c6.png@2o.png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076" name="Picture 4" descr="http://img.pptjia.com/image/20171025/d18f06c3a4a343ff70bd781835b6ebdb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1" cy="68406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1422334"/>
            <a:ext cx="61436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  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我发现本单元的课文都是写事物的，或蕴含着作者浓浓的感情，或引发了作者深深的思考。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就像琦君笔下的桂花雨，不仅带给她许多童年的快乐回忆，也寄托了她浓浓的思乡之情，使我很受感动。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《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落花生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中，作者借花生朴实无华、用处很多的特点，来说明做人的道理，也让我深受启发。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5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img.zcool.cn/community/016c3656c051eb32f875520f9c10c6.png@2o.png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076" name="Picture 4" descr="http://img.pptjia.com/image/20171025/d18f06c3a4a343ff70bd781835b6ebdb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1" cy="68406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1422333"/>
            <a:ext cx="61436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  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我发现本单元的课文都是写事物的，或蕴含着作者浓浓的感情，或引发了作者深深的思考。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就像琦君笔下的桂花雨，不仅带给她许多童年的快乐回忆，也寄托了她浓浓的思乡之情，使我很受感动。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《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落花生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中，作者借花生朴实无华、用处很多的特点，来说明做人的道理，也让我深受启发。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我：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…………</a:t>
            </a:r>
            <a:endParaRPr lang="zh-CN" altLang="en-US" sz="20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5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www.yczihua.com/images/upload/image/20140319/20140319070830_41725.jpg"/>
          <p:cNvPicPr>
            <a:picLocks noChangeAspect="1" noChangeArrowheads="1"/>
          </p:cNvPicPr>
          <p:nvPr/>
        </p:nvPicPr>
        <p:blipFill>
          <a:blip r:embed="rId1" cstate="print">
            <a:lum bright="10000"/>
          </a:blip>
          <a:srcRect l="8565"/>
          <a:stretch>
            <a:fillRect/>
          </a:stretch>
        </p:blipFill>
        <p:spPr bwMode="auto">
          <a:xfrm rot="16200000">
            <a:off x="998346" y="1930556"/>
            <a:ext cx="4211605" cy="30650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17412" name="AutoShape 4" descr="https://ps.ssl.qhmsg.com/sdr/400__/t0117112ae88b274bb5.jpg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572164" y="704048"/>
            <a:ext cx="350043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蝉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3700"/>
              </a:lnSpc>
            </a:pP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唐  虞世南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37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垂緌饮清露，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37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流响出疏桐。</a:t>
            </a:r>
            <a:b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居高声自远，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37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非是藉秋风。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290" name="AutoShape 2" descr="https://wkretype.bdimg.com/retype/zoom/4b3c6e453b3567ec102d8a95?pn=3&amp;o=jpg_6&amp;md5sum=da5d87908ddd00fdf3b53e402f0d26f0&amp;sign=1c883fe4dd&amp;png=1016718-1727186&amp;jpg=551669-759309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214942" y="3905254"/>
            <a:ext cx="37147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1.</a:t>
            </a:r>
            <a:r>
              <a:rPr lang="zh-CN" altLang="en-US" sz="2000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小组内多种形式朗读古诗，诗人从哪些方面写出蝉怎样的特点？</a:t>
            </a:r>
            <a:endParaRPr lang="zh-CN" altLang="en-US" sz="2000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en-US" altLang="zh-CN" sz="2000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2.</a:t>
            </a:r>
            <a:r>
              <a:rPr lang="zh-CN" altLang="en-US" sz="2000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结合对诗人的了解，说说诗人借蝉来表达怎样的思想感情？从哪里可以看出来？</a:t>
            </a:r>
            <a:endParaRPr lang="zh-CN" altLang="en-US" sz="2000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467699"/>
            <a:ext cx="36433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                      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咏蝉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唐</a:t>
            </a:r>
            <a:r>
              <a:rPr lang="en-US" altLang="zh-CN" sz="2400" dirty="0"/>
              <a:t>·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骆宾王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西陆蝉声唱，南冠客思深。不堪玄鬓影，来对白头吟。露重飞难进，风多响易沉。无人信高洁，谁为表予心？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3504" y="1441440"/>
            <a:ext cx="35719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蝉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唐</a:t>
            </a:r>
            <a:r>
              <a:rPr lang="en-US" altLang="zh-CN" sz="2400" dirty="0"/>
              <a:t>·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李商隐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本以高难饱，徒劳恨费声。五更疏欲断，一树碧无情。薄宦梗犹泛，故园芜已平。烦君最相警，我亦举家清。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img.tuguaishou.com/ips_asset_588ku/back_origin_pic/04/95/61/8976d5f0e3fb4eebf729db3d25be746d.jpg!w300_w?auth_key=2186150901-0-0-5d7f078c81f7fb5620cd53cd54870fc2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0" name="AutoShape 6" descr="https://img.tuguaishou.com/ips_asset_588ku/back_origin_pic/04/95/61/8976d5f0e3fb4eebf729db3d25be746d.jpg!w300_w?auth_key=2186150901-0-0-5d7f078c81f7fb5620cd53cd54870fc2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85786" y="1244632"/>
            <a:ext cx="7715304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它（花生）的果实埋在地里，不像桃子、石榴、苹果那样，把鲜红嫩绿的果实高高地挂在枝头上，使人一见就生爱慕之心。</a:t>
            </a:r>
            <a:endParaRPr lang="en-US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（白鹭）色素的配合，身段的大小，一切都很适宜。白鹤太大而嫌生硬，即如粉红的朱鹭或灰色的苍鹭，也觉得大了一些，而且太不寻常了。</a:t>
            </a:r>
            <a:endParaRPr lang="en-US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        青、红的瓜，碧绿的藤和叶，构成了一道别有风趣的装饰，比那高楼门前蹲着一对石狮子或是竖着两根大旗杆，可爱多了。</a:t>
            </a:r>
            <a:endParaRPr lang="en-US" altLang="zh-CN" sz="2100" b="1" dirty="0"/>
          </a:p>
          <a:p>
            <a:endParaRPr lang="zh-CN" altLang="en-US" sz="2100" dirty="0"/>
          </a:p>
          <a:p>
            <a:endParaRPr lang="zh-CN" altLang="en-US" sz="2100" dirty="0"/>
          </a:p>
        </p:txBody>
      </p:sp>
      <p:sp>
        <p:nvSpPr>
          <p:cNvPr id="9" name="等腰三角形 8"/>
          <p:cNvSpPr/>
          <p:nvPr/>
        </p:nvSpPr>
        <p:spPr>
          <a:xfrm>
            <a:off x="2214546" y="1762113"/>
            <a:ext cx="142876" cy="9525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2000232" y="3190873"/>
            <a:ext cx="142876" cy="9525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714480" y="3190873"/>
            <a:ext cx="142876" cy="9525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1928794" y="1762113"/>
            <a:ext cx="142876" cy="9525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2571736" y="5119699"/>
            <a:ext cx="142876" cy="9525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3929058" y="5072074"/>
            <a:ext cx="142876" cy="9525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4500562" y="5072074"/>
            <a:ext cx="142876" cy="9525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143636" y="1309672"/>
            <a:ext cx="714380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357818" y="1309672"/>
            <a:ext cx="571504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000892" y="1309672"/>
            <a:ext cx="571504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500958" y="2786058"/>
            <a:ext cx="571504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429256" y="3238499"/>
            <a:ext cx="571504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857620" y="3238499"/>
            <a:ext cx="571504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571868" y="5238763"/>
            <a:ext cx="857256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000760" y="5238763"/>
            <a:ext cx="857256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dnimg103.lizhi.fm/audio_cover/2017/09/30/2627495968632125447_320x32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00430" y="1785926"/>
            <a:ext cx="2214578" cy="30480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pic27.nipic.com/20130326/9483785_173332221000_2.jpg"/>
          <p:cNvPicPr>
            <a:picLocks noChangeAspect="1" noChangeArrowheads="1"/>
          </p:cNvPicPr>
          <p:nvPr/>
        </p:nvPicPr>
        <p:blipFill>
          <a:blip r:embed="rId2" cstate="print"/>
          <a:srcRect r="544" b="3641"/>
          <a:stretch>
            <a:fillRect/>
          </a:stretch>
        </p:blipFill>
        <p:spPr bwMode="auto">
          <a:xfrm>
            <a:off x="1071538" y="3810003"/>
            <a:ext cx="2357454" cy="2357812"/>
          </a:xfrm>
          <a:prstGeom prst="rect">
            <a:avLst/>
          </a:prstGeom>
          <a:noFill/>
        </p:spPr>
      </p:pic>
      <p:pic>
        <p:nvPicPr>
          <p:cNvPr id="22536" name="Picture 8" descr="http://pic13.nipic.com/20110419/6931833_222454394000_2.jpg"/>
          <p:cNvPicPr>
            <a:picLocks noChangeAspect="1" noChangeArrowheads="1"/>
          </p:cNvPicPr>
          <p:nvPr/>
        </p:nvPicPr>
        <p:blipFill>
          <a:blip r:embed="rId3" cstate="print"/>
          <a:srcRect r="2442" b="6450"/>
          <a:stretch>
            <a:fillRect/>
          </a:stretch>
        </p:blipFill>
        <p:spPr bwMode="auto">
          <a:xfrm>
            <a:off x="5786446" y="1015954"/>
            <a:ext cx="2500329" cy="2223031"/>
          </a:xfrm>
          <a:prstGeom prst="rect">
            <a:avLst/>
          </a:prstGeom>
          <a:noFill/>
        </p:spPr>
      </p:pic>
      <p:pic>
        <p:nvPicPr>
          <p:cNvPr id="22538" name="Picture 10" descr="http://img1.3lian.com/img013/v1/15/d/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714753"/>
            <a:ext cx="2549575" cy="242889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57620" y="5334013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小蝴蝶花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124" name="Picture 4" descr="http://s15.sinaimg.cn/mw690/002OzzSDzy7acc0mttA6e&amp;690"/>
          <p:cNvPicPr>
            <a:picLocks noChangeAspect="1" noChangeArrowheads="1"/>
          </p:cNvPicPr>
          <p:nvPr/>
        </p:nvPicPr>
        <p:blipFill>
          <a:blip r:embed="rId5"/>
          <a:srcRect t="4893" r="1472" b="4149"/>
          <a:stretch>
            <a:fillRect/>
          </a:stretch>
        </p:blipFill>
        <p:spPr bwMode="auto">
          <a:xfrm>
            <a:off x="1071538" y="1094221"/>
            <a:ext cx="2416162" cy="2191903"/>
          </a:xfrm>
          <a:prstGeom prst="rect">
            <a:avLst/>
          </a:prstGeom>
          <a:noFill/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00063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统编教材五年级上册第一单元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1218</Words>
  <Application>WPS 演示</Application>
  <PresentationFormat>全屏显示(4:3)</PresentationFormat>
  <Paragraphs>112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华文隶书</vt:lpstr>
      <vt:lpstr>华文新魏</vt:lpstr>
      <vt:lpstr>方正姚体</vt:lpstr>
      <vt:lpstr>华文楷体</vt:lpstr>
      <vt:lpstr>楷体_GB2312</vt:lpstr>
      <vt:lpstr>新宋体</vt:lpstr>
      <vt:lpstr>Times New Roman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</cp:revision>
  <dcterms:created xsi:type="dcterms:W3CDTF">2019-11-26T05:28:00Z</dcterms:created>
  <dcterms:modified xsi:type="dcterms:W3CDTF">2021-10-27T05:19:41Z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8C2F833B6B95436F990694932341627B</vt:lpwstr>
  </property>
</Properties>
</file>