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303" r:id="rId3"/>
    <p:sldId id="300" r:id="rId4"/>
    <p:sldId id="277" r:id="rId5"/>
    <p:sldId id="296" r:id="rId6"/>
    <p:sldId id="294" r:id="rId7"/>
    <p:sldId id="298" r:id="rId8"/>
    <p:sldId id="312" r:id="rId9"/>
    <p:sldId id="291" r:id="rId10"/>
    <p:sldId id="292" r:id="rId11"/>
    <p:sldId id="293" r:id="rId12"/>
    <p:sldId id="299" r:id="rId13"/>
    <p:sldId id="307" r:id="rId14"/>
    <p:sldId id="311" r:id="rId15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/>
        <a:ea typeface="等线" panose="02010600030101010101" charset="-122"/>
        <a:cs typeface="等线" panose="02010600030101010101" charset="-122"/>
      </a:defRPr>
    </a:lvl1pPr>
    <a:lvl2pPr marL="355600" indent="10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/>
        <a:ea typeface="等线" panose="02010600030101010101" charset="-122"/>
        <a:cs typeface="等线" panose="02010600030101010101" charset="-122"/>
      </a:defRPr>
    </a:lvl2pPr>
    <a:lvl3pPr marL="713105" indent="20193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/>
        <a:ea typeface="等线" panose="02010600030101010101" charset="-122"/>
        <a:cs typeface="等线" panose="02010600030101010101" charset="-122"/>
      </a:defRPr>
    </a:lvl3pPr>
    <a:lvl4pPr marL="1068705" indent="30353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/>
        <a:ea typeface="等线" panose="02010600030101010101" charset="-122"/>
        <a:cs typeface="等线" panose="02010600030101010101" charset="-122"/>
      </a:defRPr>
    </a:lvl4pPr>
    <a:lvl5pPr marL="1425575" indent="403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/>
        <a:ea typeface="等线" panose="02010600030101010101" charset="-122"/>
        <a:cs typeface="等线" panose="02010600030101010101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/>
        <a:ea typeface="等线" panose="02010600030101010101" charset="-122"/>
        <a:cs typeface="等线" panose="02010600030101010101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/>
        <a:ea typeface="等线" panose="02010600030101010101" charset="-122"/>
        <a:cs typeface="等线" panose="02010600030101010101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/>
        <a:ea typeface="等线" panose="02010600030101010101" charset="-122"/>
        <a:cs typeface="等线" panose="02010600030101010101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/>
        <a:ea typeface="等线" panose="02010600030101010101" charset="-122"/>
        <a:cs typeface="等线" panose="02010600030101010101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2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62" y="84"/>
      </p:cViewPr>
      <p:guideLst>
        <p:guide orient="horz" pos="2189"/>
        <p:guide pos="28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7602A1F-0CE6-40F7-851B-5318A8D318A1}" type="datetimeFigureOut">
              <a:rPr lang="zh-CN" altLang="en-US"/>
            </a:fld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766AEB-BC1F-4338-871E-3B69D8922A1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5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310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6870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2557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10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39950" algn="l" defTabSz="71310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96185" algn="l" defTabSz="71310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53055" algn="l" defTabSz="71310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"/>
          <p:cNvGrpSpPr/>
          <p:nvPr userDrawn="1"/>
        </p:nvGrpSpPr>
        <p:grpSpPr>
          <a:xfrm>
            <a:off x="0" y="0"/>
            <a:ext cx="9144000" cy="6858000"/>
            <a:chOff x="0" y="-1"/>
            <a:chExt cx="12250055" cy="6858002"/>
          </a:xfrm>
        </p:grpSpPr>
        <p:pic>
          <p:nvPicPr>
            <p:cNvPr id="5" name="图片 7"/>
            <p:cNvPicPr>
              <a:picLocks noChangeAspect="1"/>
            </p:cNvPicPr>
            <p:nvPr/>
          </p:nvPicPr>
          <p:blipFill>
            <a:blip r:embed="rId2"/>
            <a:srcRect t="40746"/>
            <a:stretch>
              <a:fillRect/>
            </a:stretch>
          </p:blipFill>
          <p:spPr bwMode="auto">
            <a:xfrm rot="-5400000">
              <a:off x="5773056" y="381001"/>
              <a:ext cx="6858000" cy="6095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图片 8"/>
            <p:cNvPicPr>
              <a:picLocks noChangeAspect="1"/>
            </p:cNvPicPr>
            <p:nvPr/>
          </p:nvPicPr>
          <p:blipFill>
            <a:blip r:embed="rId2"/>
            <a:srcRect b="5843"/>
            <a:stretch>
              <a:fillRect/>
            </a:stretch>
          </p:blipFill>
          <p:spPr bwMode="auto">
            <a:xfrm rot="-5400000">
              <a:off x="1414463" y="-1414464"/>
              <a:ext cx="6858000" cy="968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4"/>
            <a:ext cx="6858000" cy="2387600"/>
          </a:xfrm>
        </p:spPr>
        <p:txBody>
          <a:bodyPr anchor="b"/>
          <a:lstStyle>
            <a:lvl1pPr algn="ctr">
              <a:defRPr sz="4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900"/>
            </a:lvl1pPr>
            <a:lvl2pPr marL="356870" indent="0" algn="ctr">
              <a:buNone/>
              <a:defRPr sz="1600"/>
            </a:lvl2pPr>
            <a:lvl3pPr marL="713105" indent="0" algn="ctr">
              <a:buNone/>
              <a:defRPr sz="1400"/>
            </a:lvl3pPr>
            <a:lvl4pPr marL="1069975" indent="0" algn="ctr">
              <a:buNone/>
              <a:defRPr sz="1200"/>
            </a:lvl4pPr>
            <a:lvl5pPr marL="1426210" indent="0" algn="ctr">
              <a:buNone/>
              <a:defRPr sz="1200"/>
            </a:lvl5pPr>
            <a:lvl6pPr marL="1783080" indent="0" algn="ctr">
              <a:buNone/>
              <a:defRPr sz="1200"/>
            </a:lvl6pPr>
            <a:lvl7pPr marL="2139950" indent="0" algn="ctr">
              <a:buNone/>
              <a:defRPr sz="1200"/>
            </a:lvl7pPr>
            <a:lvl8pPr marL="2496185" indent="0" algn="ctr">
              <a:buNone/>
              <a:defRPr sz="1200"/>
            </a:lvl8pPr>
            <a:lvl9pPr marL="285305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12D2-3332-4B67-9609-E9844C890C60}" type="datetimeFigureOut">
              <a:rPr lang="zh-CN" altLang="en-US"/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FE75F-FE5B-4AC8-9314-6ECF802339B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F4CF9-3481-41DB-847B-2E8772694EA6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62705-88FC-45A3-ADE8-F1042695EC9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3" y="365126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3353-D6C7-49BB-96EF-FF315D2358E8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31980-1F60-49FE-990F-65199C2CC77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A5318-15CC-491F-A08F-841D16B67C5F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6D60-C1A1-485D-9D43-37BD033B046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1" cy="2852737"/>
          </a:xfrm>
        </p:spPr>
        <p:txBody>
          <a:bodyPr anchor="b"/>
          <a:lstStyle>
            <a:lvl1pPr>
              <a:defRPr sz="4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4589464"/>
            <a:ext cx="7886701" cy="1500187"/>
          </a:xfrm>
        </p:spPr>
        <p:txBody>
          <a:bodyPr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3568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131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699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42621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830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1399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961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8530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C0AB-61FF-4425-8EF6-EFC1741DBEFD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275ED-EEC8-4330-8E50-536441343E1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B5AA5-BE8E-4E60-BDE3-FEF926E5FEC1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36E99-2A30-4264-88EA-7FE900A18FC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3" y="1681164"/>
            <a:ext cx="3868341" cy="8239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6870" indent="0">
              <a:buNone/>
              <a:defRPr sz="1600" b="1"/>
            </a:lvl2pPr>
            <a:lvl3pPr marL="713105" indent="0">
              <a:buNone/>
              <a:defRPr sz="1400" b="1"/>
            </a:lvl3pPr>
            <a:lvl4pPr marL="1069975" indent="0">
              <a:buNone/>
              <a:defRPr sz="1200" b="1"/>
            </a:lvl4pPr>
            <a:lvl5pPr marL="1426210" indent="0">
              <a:buNone/>
              <a:defRPr sz="1200" b="1"/>
            </a:lvl5pPr>
            <a:lvl6pPr marL="1783080" indent="0">
              <a:buNone/>
              <a:defRPr sz="1200" b="1"/>
            </a:lvl6pPr>
            <a:lvl7pPr marL="2139950" indent="0">
              <a:buNone/>
              <a:defRPr sz="1200" b="1"/>
            </a:lvl7pPr>
            <a:lvl8pPr marL="2496185" indent="0">
              <a:buNone/>
              <a:defRPr sz="1200" b="1"/>
            </a:lvl8pPr>
            <a:lvl9pPr marL="285305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3" y="2505076"/>
            <a:ext cx="386834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0" cy="8239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6870" indent="0">
              <a:buNone/>
              <a:defRPr sz="1600" b="1"/>
            </a:lvl2pPr>
            <a:lvl3pPr marL="713105" indent="0">
              <a:buNone/>
              <a:defRPr sz="1400" b="1"/>
            </a:lvl3pPr>
            <a:lvl4pPr marL="1069975" indent="0">
              <a:buNone/>
              <a:defRPr sz="1200" b="1"/>
            </a:lvl4pPr>
            <a:lvl5pPr marL="1426210" indent="0">
              <a:buNone/>
              <a:defRPr sz="1200" b="1"/>
            </a:lvl5pPr>
            <a:lvl6pPr marL="1783080" indent="0">
              <a:buNone/>
              <a:defRPr sz="1200" b="1"/>
            </a:lvl6pPr>
            <a:lvl7pPr marL="2139950" indent="0">
              <a:buNone/>
              <a:defRPr sz="1200" b="1"/>
            </a:lvl7pPr>
            <a:lvl8pPr marL="2496185" indent="0">
              <a:buNone/>
              <a:defRPr sz="1200" b="1"/>
            </a:lvl8pPr>
            <a:lvl9pPr marL="285305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2505076"/>
            <a:ext cx="388739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7D4A3-AE4A-4028-B914-0124AB5212E6}" type="datetimeFigureOut">
              <a:rPr lang="zh-CN" altLang="en-US"/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87875-773A-4DFF-A350-28EE0E5E4C9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32125-032C-4076-B468-1FC75CCD3350}" type="datetimeFigureOut">
              <a:rPr lang="zh-CN" altLang="en-US"/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38AD5-A384-4B42-B4B8-41EE880D3D1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99846-8FDC-40A3-AF87-97AFDC8619C4}" type="datetimeFigureOut">
              <a:rPr lang="zh-CN" altLang="en-US"/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E259B-51C0-4121-8B9D-90DF866E2DB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56870" indent="0">
              <a:buNone/>
              <a:defRPr sz="1100"/>
            </a:lvl2pPr>
            <a:lvl3pPr marL="713105" indent="0">
              <a:buNone/>
              <a:defRPr sz="900"/>
            </a:lvl3pPr>
            <a:lvl4pPr marL="1069975" indent="0">
              <a:buNone/>
              <a:defRPr sz="800"/>
            </a:lvl4pPr>
            <a:lvl5pPr marL="1426210" indent="0">
              <a:buNone/>
              <a:defRPr sz="800"/>
            </a:lvl5pPr>
            <a:lvl6pPr marL="1783080" indent="0">
              <a:buNone/>
              <a:defRPr sz="800"/>
            </a:lvl6pPr>
            <a:lvl7pPr marL="2139950" indent="0">
              <a:buNone/>
              <a:defRPr sz="800"/>
            </a:lvl7pPr>
            <a:lvl8pPr marL="2496185" indent="0">
              <a:buNone/>
              <a:defRPr sz="800"/>
            </a:lvl8pPr>
            <a:lvl9pPr marL="2853055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5D6D6-8CAC-4AC9-A927-2401A8558F5C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CF752-18FD-4448-8114-24582C057B1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500"/>
            </a:lvl1pPr>
            <a:lvl2pPr marL="356870" indent="0">
              <a:buNone/>
              <a:defRPr sz="2200"/>
            </a:lvl2pPr>
            <a:lvl3pPr marL="713105" indent="0">
              <a:buNone/>
              <a:defRPr sz="1900"/>
            </a:lvl3pPr>
            <a:lvl4pPr marL="1069975" indent="0">
              <a:buNone/>
              <a:defRPr sz="1600"/>
            </a:lvl4pPr>
            <a:lvl5pPr marL="1426210" indent="0">
              <a:buNone/>
              <a:defRPr sz="1600"/>
            </a:lvl5pPr>
            <a:lvl6pPr marL="1783080" indent="0">
              <a:buNone/>
              <a:defRPr sz="1600"/>
            </a:lvl6pPr>
            <a:lvl7pPr marL="2139950" indent="0">
              <a:buNone/>
              <a:defRPr sz="1600"/>
            </a:lvl7pPr>
            <a:lvl8pPr marL="2496185" indent="0">
              <a:buNone/>
              <a:defRPr sz="1600"/>
            </a:lvl8pPr>
            <a:lvl9pPr marL="2853055" indent="0">
              <a:buNone/>
              <a:defRPr sz="16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56870" indent="0">
              <a:buNone/>
              <a:defRPr sz="1100"/>
            </a:lvl2pPr>
            <a:lvl3pPr marL="713105" indent="0">
              <a:buNone/>
              <a:defRPr sz="900"/>
            </a:lvl3pPr>
            <a:lvl4pPr marL="1069975" indent="0">
              <a:buNone/>
              <a:defRPr sz="800"/>
            </a:lvl4pPr>
            <a:lvl5pPr marL="1426210" indent="0">
              <a:buNone/>
              <a:defRPr sz="800"/>
            </a:lvl5pPr>
            <a:lvl6pPr marL="1783080" indent="0">
              <a:buNone/>
              <a:defRPr sz="800"/>
            </a:lvl6pPr>
            <a:lvl7pPr marL="2139950" indent="0">
              <a:buNone/>
              <a:defRPr sz="800"/>
            </a:lvl7pPr>
            <a:lvl8pPr marL="2496185" indent="0">
              <a:buNone/>
              <a:defRPr sz="800"/>
            </a:lvl8pPr>
            <a:lvl9pPr marL="2853055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9A53D-8958-475E-9903-37E9EA8F8907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B7BF5-3C39-4BB9-A8ED-1A4104D8D9D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71323" tIns="35662" rIns="71323" bIns="35662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71323" tIns="35662" rIns="71323" bIns="35662" numCol="1" anchor="t" anchorCtr="0" compatLnSpc="1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71323" tIns="35662" rIns="71323" bIns="35662" numCol="1" anchor="ctr" anchorCtr="0" compatLnSpc="1"/>
          <a:lstStyle>
            <a:lvl1pPr>
              <a:defRPr sz="900">
                <a:solidFill>
                  <a:srgbClr val="898989"/>
                </a:solidFill>
                <a:latin typeface="等线" panose="02010600030101010101" charset="-122"/>
                <a:ea typeface="等线" panose="02010600030101010101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F6CDB25-2C55-41D7-A544-ABEE051ED003}" type="datetimeFigureOut">
              <a:rPr lang="zh-CN" altLang="en-US"/>
            </a:fld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71323" tIns="35662" rIns="71323" bIns="35662" numCol="1" anchor="ctr" anchorCtr="0" compatLnSpc="1"/>
          <a:lstStyle>
            <a:lvl1pPr algn="ctr">
              <a:defRPr sz="900">
                <a:solidFill>
                  <a:srgbClr val="898989"/>
                </a:solidFill>
                <a:latin typeface="等线" panose="02010600030101010101" charset="-122"/>
                <a:ea typeface="等线" panose="02010600030101010101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71323" tIns="35662" rIns="71323" bIns="35662" numCol="1" anchor="ctr" anchorCtr="0" compatLnSpc="1"/>
          <a:lstStyle>
            <a:lvl1pPr algn="r">
              <a:defRPr sz="900">
                <a:solidFill>
                  <a:srgbClr val="898989"/>
                </a:solidFill>
                <a:latin typeface="等线" panose="02010600030101010101" charset="-122"/>
                <a:ea typeface="等线" panose="02010600030101010101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C45B7A3-F074-44F0-9113-6BA12383B3C0}" type="slidenum">
              <a:rPr lang="zh-CN" altLang="en-US"/>
            </a:fld>
            <a:endParaRPr lang="en-US" altLang="zh-CN"/>
          </a:p>
        </p:txBody>
      </p:sp>
      <p:grpSp>
        <p:nvGrpSpPr>
          <p:cNvPr id="1031" name="组合 6"/>
          <p:cNvGrpSpPr/>
          <p:nvPr userDrawn="1"/>
        </p:nvGrpSpPr>
        <p:grpSpPr>
          <a:xfrm>
            <a:off x="0" y="0"/>
            <a:ext cx="9144000" cy="6858000"/>
            <a:chOff x="0" y="-1"/>
            <a:chExt cx="12250055" cy="6858002"/>
          </a:xfrm>
        </p:grpSpPr>
        <p:pic>
          <p:nvPicPr>
            <p:cNvPr id="1033" name="图片 7"/>
            <p:cNvPicPr>
              <a:picLocks noChangeAspect="1"/>
            </p:cNvPicPr>
            <p:nvPr/>
          </p:nvPicPr>
          <p:blipFill>
            <a:blip r:embed="rId12"/>
            <a:srcRect t="40746"/>
            <a:stretch>
              <a:fillRect/>
            </a:stretch>
          </p:blipFill>
          <p:spPr bwMode="auto">
            <a:xfrm rot="-5400000">
              <a:off x="5773056" y="381001"/>
              <a:ext cx="6858000" cy="6095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图片 8"/>
            <p:cNvPicPr>
              <a:picLocks noChangeAspect="1"/>
            </p:cNvPicPr>
            <p:nvPr/>
          </p:nvPicPr>
          <p:blipFill>
            <a:blip r:embed="rId12"/>
            <a:srcRect b="5843"/>
            <a:stretch>
              <a:fillRect/>
            </a:stretch>
          </p:blipFill>
          <p:spPr bwMode="auto">
            <a:xfrm rot="-5400000">
              <a:off x="1414463" y="-1414464"/>
              <a:ext cx="6858000" cy="968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2" name="矩形 9"/>
          <p:cNvSpPr>
            <a:spLocks noChangeArrowheads="1"/>
          </p:cNvSpPr>
          <p:nvPr userDrawn="1"/>
        </p:nvSpPr>
        <p:spPr bwMode="auto">
          <a:xfrm>
            <a:off x="0" y="327025"/>
            <a:ext cx="9137650" cy="6216650"/>
          </a:xfrm>
          <a:prstGeom prst="rect">
            <a:avLst/>
          </a:prstGeom>
          <a:solidFill>
            <a:schemeClr val="bg1"/>
          </a:solidFill>
          <a:ln w="76200" algn="ctr">
            <a:noFill/>
            <a:miter lim="800000"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lIns="71323" tIns="35662" rIns="71323" bIns="35662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等线" panose="02010600030101010101" charset="-122"/>
              <a:ea typeface="等线" panose="02010600030101010101" charset="-122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Arial" panose="020B0604020202020204" pitchFamily="34" charset="0"/>
        </a:defRPr>
      </a:lvl5pPr>
      <a:lvl6pPr marL="35687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Arial" panose="020B0604020202020204" pitchFamily="34" charset="0"/>
        </a:defRPr>
      </a:lvl6pPr>
      <a:lvl7pPr marL="713105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Arial" panose="020B0604020202020204" pitchFamily="34" charset="0"/>
        </a:defRPr>
      </a:lvl7pPr>
      <a:lvl8pPr marL="1069975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Arial" panose="020B0604020202020204" pitchFamily="34" charset="0"/>
        </a:defRPr>
      </a:lvl8pPr>
      <a:lvl9pPr marL="142621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Arial" panose="020B0604020202020204" pitchFamily="34" charset="0"/>
        </a:defRPr>
      </a:lvl9pPr>
    </p:titleStyle>
    <p:bodyStyle>
      <a:lvl1pPr marL="177800" indent="-177800" algn="l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panose="020B0604020202020204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0" fontAlgn="base" hangingPunct="0">
        <a:lnSpc>
          <a:spcPct val="90000"/>
        </a:lnSpc>
        <a:spcBef>
          <a:spcPts val="390"/>
        </a:spcBef>
        <a:spcAft>
          <a:spcPct val="0"/>
        </a:spcAft>
        <a:buFont typeface="Arial" panose="020B0604020202020204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0905" indent="-177800" algn="l" rtl="0" eaLnBrk="0" fontAlgn="base" hangingPunct="0">
        <a:lnSpc>
          <a:spcPct val="90000"/>
        </a:lnSpc>
        <a:spcBef>
          <a:spcPts val="390"/>
        </a:spcBef>
        <a:spcAft>
          <a:spcPct val="0"/>
        </a:spcAft>
        <a:buFont typeface="Arial" panose="020B0604020202020204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7775" indent="-177800" algn="l" rtl="0" eaLnBrk="0" fontAlgn="base" hangingPunct="0">
        <a:lnSpc>
          <a:spcPct val="90000"/>
        </a:lnSpc>
        <a:spcBef>
          <a:spcPts val="390"/>
        </a:spcBef>
        <a:spcAft>
          <a:spcPct val="0"/>
        </a:spcAft>
        <a:buFont typeface="Arial" panose="020B0604020202020204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03375" indent="-177800" algn="l" rtl="0" eaLnBrk="0" fontAlgn="base" hangingPunct="0">
        <a:lnSpc>
          <a:spcPct val="90000"/>
        </a:lnSpc>
        <a:spcBef>
          <a:spcPts val="390"/>
        </a:spcBef>
        <a:spcAft>
          <a:spcPct val="0"/>
        </a:spcAft>
        <a:buFont typeface="Arial" panose="020B0604020202020204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961515" indent="-178435" algn="l" defTabSz="71310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317750" indent="-178435" algn="l" defTabSz="71310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674620" indent="-178435" algn="l" defTabSz="71310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031490" indent="-178435" algn="l" defTabSz="71310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131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870" algn="l" defTabSz="7131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3105" algn="l" defTabSz="7131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9975" algn="l" defTabSz="7131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210" algn="l" defTabSz="7131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3080" algn="l" defTabSz="7131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950" algn="l" defTabSz="7131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96185" algn="l" defTabSz="7131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53055" algn="l" defTabSz="71310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23"/>
          <p:cNvGrpSpPr/>
          <p:nvPr/>
        </p:nvGrpSpPr>
        <p:grpSpPr>
          <a:xfrm>
            <a:off x="-46038" y="-26988"/>
            <a:ext cx="9191626" cy="6884988"/>
            <a:chOff x="0" y="-26988"/>
            <a:chExt cx="12255500" cy="6884988"/>
          </a:xfrm>
        </p:grpSpPr>
        <p:grpSp>
          <p:nvGrpSpPr>
            <p:cNvPr id="14341" name="组合 16"/>
            <p:cNvGrpSpPr/>
            <p:nvPr/>
          </p:nvGrpSpPr>
          <p:grpSpPr>
            <a:xfrm>
              <a:off x="0" y="-26988"/>
              <a:ext cx="12255500" cy="6884988"/>
              <a:chOff x="-63500" y="-12700"/>
              <a:chExt cx="12255500" cy="6884347"/>
            </a:xfrm>
          </p:grpSpPr>
          <p:pic>
            <p:nvPicPr>
              <p:cNvPr id="14343" name="图片 13" descr="1-150623215409549.jpg"/>
              <p:cNvPicPr>
                <a:picLocks noChangeAspect="1"/>
              </p:cNvPicPr>
              <p:nvPr/>
            </p:nvPicPr>
            <p:blipFill>
              <a:blip r:embed="rId1"/>
              <a:srcRect b="48444"/>
              <a:stretch>
                <a:fillRect/>
              </a:stretch>
            </p:blipFill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44" name="图片 15" descr="1-150623215409549.jpg"/>
              <p:cNvPicPr>
                <a:picLocks noChangeAspect="1"/>
              </p:cNvPicPr>
              <p:nvPr/>
            </p:nvPicPr>
            <p:blipFill>
              <a:blip r:embed="rId1"/>
              <a:srcRect b="97862"/>
              <a:stretch>
                <a:fillRect/>
              </a:stretch>
            </p:blipFill>
            <p:spPr bwMode="auto">
              <a:xfrm>
                <a:off x="0" y="6687402"/>
                <a:ext cx="12192000" cy="184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45" name="组合 6"/>
              <p:cNvGrpSpPr/>
              <p:nvPr/>
            </p:nvGrpSpPr>
            <p:grpSpPr>
              <a:xfrm>
                <a:off x="-63500" y="-12700"/>
                <a:ext cx="12005291" cy="6839633"/>
                <a:chOff x="-63500" y="-12700"/>
                <a:chExt cx="12005291" cy="6839633"/>
              </a:xfrm>
            </p:grpSpPr>
            <p:grpSp>
              <p:nvGrpSpPr>
                <p:cNvPr id="14346" name="组合 15"/>
                <p:cNvGrpSpPr/>
                <p:nvPr/>
              </p:nvGrpSpPr>
              <p:grpSpPr>
                <a:xfrm>
                  <a:off x="-63500" y="-12700"/>
                  <a:ext cx="10096848" cy="1390650"/>
                  <a:chOff x="-63500" y="-12700"/>
                  <a:chExt cx="10096848" cy="1390650"/>
                </a:xfrm>
              </p:grpSpPr>
              <p:pic>
                <p:nvPicPr>
                  <p:cNvPr id="14348" name="图片 10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 bwMode="auto">
                  <a:xfrm>
                    <a:off x="1022351" y="439738"/>
                    <a:ext cx="8413749" cy="938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4349" name="图片 13314" descr="中江实验小学校徽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lum bright="12000" contrast="6000"/>
                  </a:blip>
                  <a:srcRect b="28778"/>
                  <a:stretch>
                    <a:fillRect/>
                  </a:stretch>
                </p:blipFill>
                <p:spPr bwMode="auto">
                  <a:xfrm>
                    <a:off x="-63500" y="-12700"/>
                    <a:ext cx="1488644" cy="11049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4350" name="文本框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67416" y="257175"/>
                    <a:ext cx="8665932" cy="4298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buFont typeface="Arial" panose="020B0604020202020204" pitchFamily="34" charset="0"/>
                      <a:buNone/>
                      <a:defRPr/>
                    </a:pPr>
                    <a:r>
                      <a:rPr lang="zh-CN" altLang="en-US" sz="2200" b="1">
                        <a:gradFill>
                          <a:gsLst>
                            <a:gs pos="0">
                              <a:srgbClr val="007BD3"/>
                            </a:gs>
                            <a:gs pos="100000">
                              <a:srgbClr val="034373"/>
                            </a:gs>
                          </a:gsLst>
                          <a:lin scaled="0"/>
                        </a:gradFill>
                        <a:latin typeface="Arial" panose="020B0604020202020204" pitchFamily="34" charset="0"/>
                        <a:ea typeface="宋体" panose="02010600030101010101" pitchFamily="2" charset="-122"/>
                        <a:cs typeface="等线" panose="02010600030101010101" charset="-122"/>
                        <a:sym typeface="宋体" panose="02010600030101010101" pitchFamily="2" charset="-122"/>
                      </a:rPr>
                      <a:t>部编版小学语文五年级上册阅读策略教学</a:t>
                    </a:r>
                    <a:endParaRPr lang="zh-CN" altLang="en-US" sz="22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endParaRPr>
                  </a:p>
                </p:txBody>
              </p:sp>
            </p:grpSp>
            <p:pic>
              <p:nvPicPr>
                <p:cNvPr id="14347" name="Picture 9" descr="QQ图片20190824130331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9785445" y="5810742"/>
                  <a:ext cx="2156346" cy="10161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pic>
          <p:nvPicPr>
            <p:cNvPr id="14342" name="图片 16" descr="1-150623215409549.jpg"/>
            <p:cNvPicPr>
              <a:picLocks noChangeAspect="1"/>
            </p:cNvPicPr>
            <p:nvPr/>
          </p:nvPicPr>
          <p:blipFill>
            <a:blip r:embed="rId1"/>
            <a:srcRect t="22221"/>
            <a:stretch>
              <a:fillRect/>
            </a:stretch>
          </p:blipFill>
          <p:spPr bwMode="auto">
            <a:xfrm>
              <a:off x="62630" y="3291167"/>
              <a:ext cx="12192000" cy="3391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38" name="Picture 42" descr="timg(10)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5505450"/>
            <a:ext cx="10255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文本框 1"/>
          <p:cNvSpPr txBox="1">
            <a:spLocks noChangeArrowheads="1"/>
          </p:cNvSpPr>
          <p:nvPr/>
        </p:nvSpPr>
        <p:spPr bwMode="auto">
          <a:xfrm>
            <a:off x="3005138" y="4219575"/>
            <a:ext cx="5348287" cy="4397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pPr>
              <a:buFont typeface="Arial" panose="020B0604020202020204"/>
              <a:buNone/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中江县实验小学东街校区   龚雪莲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57375" y="2181225"/>
            <a:ext cx="5669280" cy="119888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7200" b="1">
                <a:ln w="12700">
                  <a:solidFill>
                    <a:srgbClr val="0033CC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等线" panose="02010600030101010101" charset="-122"/>
                <a:cs typeface="等线" panose="02010600030101010101" charset="-122"/>
              </a:rPr>
              <a:t>阅读策略教学</a:t>
            </a:r>
            <a:endParaRPr lang="zh-CN" altLang="en-US" sz="7200" b="1">
              <a:ln w="12700">
                <a:solidFill>
                  <a:srgbClr val="0033CC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ial" panose="020B0604020202020204" pitchFamily="34" charset="0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23558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9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3560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23561" name="组合 15"/>
              <p:cNvGrpSpPr/>
              <p:nvPr/>
            </p:nvGrpSpPr>
            <p:grpSpPr>
              <a:xfrm>
                <a:off x="-63500" y="-12700"/>
                <a:ext cx="9499600" cy="1272423"/>
                <a:chOff x="-63500" y="-12700"/>
                <a:chExt cx="9499600" cy="1272423"/>
              </a:xfrm>
            </p:grpSpPr>
            <p:pic>
              <p:nvPicPr>
                <p:cNvPr id="23563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564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773" y="386679"/>
                  <a:ext cx="8413327" cy="8730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565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367" y="257175"/>
                  <a:ext cx="7802033" cy="398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0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23562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3554" name="Picture 42" descr="timg(10)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5505450"/>
            <a:ext cx="10255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11"/>
          <p:cNvSpPr txBox="1">
            <a:spLocks noChangeArrowheads="1"/>
          </p:cNvSpPr>
          <p:nvPr/>
        </p:nvSpPr>
        <p:spPr bwMode="auto">
          <a:xfrm>
            <a:off x="385763" y="1114425"/>
            <a:ext cx="8004175" cy="445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赵州桥非常雄伟。桥长五十多米，有九米多宽，中间行车马，两旁走人。这么长的桥，全部用石头砌成，下面没有桥礅，只有一个拱形的大桥洞，横跨在三十七米多宽的河面上。大桥洞顶上的左右两边，还各有两个拱形的小桥洞。平时，河水从大桥洞流过，发大水的时候，河水还可以从四个小桥洞流过。这种设计，在建桥史上是一个创举，既减轻了流水对桥身的冲击力，使桥不容易被大水冲毁，又减轻了桥身的重量，节省了石料。</a:t>
            </a:r>
            <a:b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    这座桥不但坚固，而且美观。桥面两侧有石栏，栏板上雕刻着精美的图案：有的刻着两条相互缠绕的龙，前爪相互抵着，各自回首遥望；还有的刻着双龙戏珠。所有的龙似乎都在游动，真像活了一样。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56" name="TextBox 12"/>
          <p:cNvSpPr txBox="1">
            <a:spLocks noChangeArrowheads="1"/>
          </p:cNvSpPr>
          <p:nvPr/>
        </p:nvSpPr>
        <p:spPr bwMode="auto">
          <a:xfrm>
            <a:off x="5075238" y="5603875"/>
            <a:ext cx="3195637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——《</a:t>
            </a:r>
            <a:r>
              <a:rPr lang="zh-CN" altLang="en-US" sz="2800" b="1">
                <a:solidFill>
                  <a:srgbClr val="FF0000"/>
                </a:solidFill>
              </a:rPr>
              <a:t>赵州桥</a:t>
            </a:r>
            <a:r>
              <a:rPr lang="en-US" altLang="zh-CN" sz="2800" b="1">
                <a:solidFill>
                  <a:srgbClr val="FF0000"/>
                </a:solidFill>
              </a:rPr>
              <a:t>》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173163" y="4435475"/>
            <a:ext cx="3648075" cy="381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24582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3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4584" name="组合 15"/>
            <p:cNvGrpSpPr/>
            <p:nvPr/>
          </p:nvGrpSpPr>
          <p:grpSpPr>
            <a:xfrm>
              <a:off x="-63500" y="-12700"/>
              <a:ext cx="9538547" cy="1127655"/>
              <a:chOff x="-63500" y="-12700"/>
              <a:chExt cx="9538547" cy="1127654"/>
            </a:xfrm>
          </p:grpSpPr>
          <p:pic>
            <p:nvPicPr>
              <p:cNvPr id="24585" name="图片 13314" descr="中江实验小学校徽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2000" contrast="6000"/>
              </a:blip>
              <a:srcRect b="28778"/>
              <a:stretch>
                <a:fillRect/>
              </a:stretch>
            </p:blipFill>
            <p:spPr bwMode="auto">
              <a:xfrm>
                <a:off x="-63500" y="-12700"/>
                <a:ext cx="1488644" cy="1104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586" name="图片 10"/>
              <p:cNvPicPr>
                <a:picLocks noChangeAspect="1" noChangeArrowheads="1"/>
              </p:cNvPicPr>
              <p:nvPr/>
            </p:nvPicPr>
            <p:blipFill>
              <a:blip r:embed="rId3"/>
              <a:stretch>
                <a:fillRect/>
              </a:stretch>
            </p:blipFill>
            <p:spPr bwMode="auto">
              <a:xfrm>
                <a:off x="1061720" y="484458"/>
                <a:ext cx="8413327" cy="6304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587" name="文本框 6"/>
              <p:cNvSpPr txBox="1">
                <a:spLocks noChangeArrowheads="1"/>
              </p:cNvSpPr>
              <p:nvPr/>
            </p:nvSpPr>
            <p:spPr bwMode="auto">
              <a:xfrm>
                <a:off x="1367367" y="257175"/>
                <a:ext cx="7802033" cy="39874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r>
                  <a: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rPr>
                  <a:t>部编版小学语文五年级上册阅读策略教学</a:t>
                </a:r>
                <a:endParaRPr lang="zh-CN" altLang="en-US" sz="2000" b="1">
                  <a:gradFill>
                    <a:gsLst>
                      <a:gs pos="0">
                        <a:srgbClr val="007BD3"/>
                      </a:gs>
                      <a:gs pos="100000">
                        <a:srgbClr val="034373"/>
                      </a:gs>
                    </a:gsLst>
                    <a:lin scaled="0"/>
                  </a:gradFill>
                  <a:latin typeface="Arial" panose="020B0604020202020204" pitchFamily="34" charset="0"/>
                  <a:ea typeface="宋体" panose="02010600030101010101" pitchFamily="2" charset="-122"/>
                  <a:cs typeface="等线" panose="02010600030101010101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24578" name="TextBox 14"/>
          <p:cNvSpPr txBox="1">
            <a:spLocks noChangeArrowheads="1"/>
          </p:cNvSpPr>
          <p:nvPr/>
        </p:nvSpPr>
        <p:spPr bwMode="auto">
          <a:xfrm>
            <a:off x="177800" y="1003300"/>
            <a:ext cx="8966200" cy="5181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秋天的雨，有一盒五彩缤纷的颜料。你看，它把黄色给了银杏树，黄黄的叶子像一把把小扇子，扇哪扇哪，扇走了夏天的炎热。它把红色给了枫树，红红的枫叶像一枚枚邮票，飘哇飘哇，邮来了秋天的凉爽。金黄色是给田野的，看，田野像金色的海洋。橙红色是给果树的，橘子、柿子你挤我碰，争着要人们去摘呢！菊花仙子得到的颜色就更多了，紫红的、淡黄的、雪白的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美丽的菊花在秋雨里频频点头。</a:t>
            </a:r>
            <a:b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    秋天的雨，藏着非常好闻的气味。梨香香的，菠萝甜甜的，还有苹果、橘子，好多好多香甜的气味，都躲在小雨滴里呢！小朋友的脚，常被那香味勾住。秋天的雨，有一盒五彩缤纷的颜料。你看，它把黄色给了银杏树，黄黄的叶子像一把把小扇子，扇哪扇哪，扇走了夏天的炎热。它把红色给了枫树，红红的枫叶像一枚枚邮票，飘哇飘哇，邮来了秋天的凉爽。金黄色是给田野的，看，田野像金色的海洋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579" name="TextBox 15"/>
          <p:cNvSpPr txBox="1">
            <a:spLocks noChangeArrowheads="1"/>
          </p:cNvSpPr>
          <p:nvPr/>
        </p:nvSpPr>
        <p:spPr bwMode="auto">
          <a:xfrm>
            <a:off x="5702300" y="6018213"/>
            <a:ext cx="2733675" cy="404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r>
              <a:rPr lang="en-US" altLang="zh-CN" sz="2200" b="1">
                <a:solidFill>
                  <a:srgbClr val="FF0000"/>
                </a:solidFill>
              </a:rPr>
              <a:t>——《</a:t>
            </a:r>
            <a:r>
              <a:rPr lang="zh-CN" altLang="en-US" sz="2200" b="1">
                <a:solidFill>
                  <a:srgbClr val="FF0000"/>
                </a:solidFill>
              </a:rPr>
              <a:t>秋天的雨</a:t>
            </a:r>
            <a:r>
              <a:rPr lang="en-US" altLang="zh-CN" sz="2200" b="1">
                <a:solidFill>
                  <a:srgbClr val="FF0000"/>
                </a:solidFill>
              </a:rPr>
              <a:t>》</a:t>
            </a:r>
            <a:endParaRPr lang="zh-CN" altLang="en-US" sz="2200" b="1">
              <a:solidFill>
                <a:srgbClr val="FF0000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852488" y="1404938"/>
            <a:ext cx="4470400" cy="254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928688" y="3957638"/>
            <a:ext cx="4243387" cy="2698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25607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8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5609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25610" name="组合 15"/>
              <p:cNvGrpSpPr/>
              <p:nvPr/>
            </p:nvGrpSpPr>
            <p:grpSpPr>
              <a:xfrm>
                <a:off x="-63500" y="-12700"/>
                <a:ext cx="9499600" cy="1390650"/>
                <a:chOff x="-63500" y="-12700"/>
                <a:chExt cx="9499600" cy="1390650"/>
              </a:xfrm>
            </p:grpSpPr>
            <p:pic>
              <p:nvPicPr>
                <p:cNvPr id="25612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613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351" y="439738"/>
                  <a:ext cx="8413749" cy="938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614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367" y="257175"/>
                  <a:ext cx="7802033" cy="398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0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25611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5602" name="TextBox 10"/>
          <p:cNvSpPr txBox="1">
            <a:spLocks noChangeArrowheads="1"/>
          </p:cNvSpPr>
          <p:nvPr/>
        </p:nvSpPr>
        <p:spPr bwMode="auto">
          <a:xfrm>
            <a:off x="233363" y="1557338"/>
            <a:ext cx="8547100" cy="3913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冬天，雪花在空中飞舞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树上积满了白雪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地上的雪厚厚的，又松又软的，常常没过膝盖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西北风呼呼地刮过树梢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紫貂和黑熊不得不躲进各自的洞里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紫貂捕到一只野兔当美餐，黑熊只好用舌头舔着自己又肥又厚的脚掌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松鼠靠秋天收藏在树洞里的松子过日子，有时候还到枝头散散步，看看春天是不是快要来临。</a:t>
            </a:r>
            <a:b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    小兴安岭一年四季景色诱人，是一座美丽的大花园，也是一座巨大的宝库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b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603" name="TextBox 11"/>
          <p:cNvSpPr txBox="1">
            <a:spLocks noChangeArrowheads="1"/>
          </p:cNvSpPr>
          <p:nvPr/>
        </p:nvSpPr>
        <p:spPr bwMode="auto">
          <a:xfrm>
            <a:off x="4019550" y="5392738"/>
            <a:ext cx="4587875" cy="496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——《</a:t>
            </a:r>
            <a:r>
              <a:rPr lang="zh-CN" altLang="en-US" sz="2800" b="1">
                <a:solidFill>
                  <a:srgbClr val="FF0000"/>
                </a:solidFill>
              </a:rPr>
              <a:t>美丽的小兴安岭</a:t>
            </a:r>
            <a:r>
              <a:rPr lang="en-US" altLang="zh-CN" sz="2800" b="1">
                <a:solidFill>
                  <a:srgbClr val="FF0000"/>
                </a:solidFill>
              </a:rPr>
              <a:t>》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1095375" y="4581525"/>
            <a:ext cx="7448550" cy="1587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392113" y="5027613"/>
            <a:ext cx="3838575" cy="30162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6" name="Picture 42" descr="timg(10)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5491163"/>
            <a:ext cx="10255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26631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2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6633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26634" name="组合 15"/>
              <p:cNvGrpSpPr/>
              <p:nvPr/>
            </p:nvGrpSpPr>
            <p:grpSpPr>
              <a:xfrm>
                <a:off x="-63500" y="-12700"/>
                <a:ext cx="9499600" cy="1390650"/>
                <a:chOff x="-63500" y="-12700"/>
                <a:chExt cx="9499600" cy="1390650"/>
              </a:xfrm>
            </p:grpSpPr>
            <p:pic>
              <p:nvPicPr>
                <p:cNvPr id="26636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637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351" y="439738"/>
                  <a:ext cx="8413749" cy="938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614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367" y="257175"/>
                  <a:ext cx="7802033" cy="398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0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26635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6626" name="图片 15" descr="1-150623215409549.jpg"/>
          <p:cNvPicPr>
            <a:picLocks noChangeAspect="1"/>
          </p:cNvPicPr>
          <p:nvPr/>
        </p:nvPicPr>
        <p:blipFill>
          <a:blip r:embed="rId1"/>
          <a:srcRect b="97862"/>
          <a:stretch>
            <a:fillRect/>
          </a:stretch>
        </p:blipFill>
        <p:spPr bwMode="auto">
          <a:xfrm>
            <a:off x="0" y="6688138"/>
            <a:ext cx="9144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Picture 6" descr="阅读"/>
          <p:cNvSpPr>
            <a:spLocks noChangeAspect="1" noChangeArrowheads="1"/>
          </p:cNvSpPr>
          <p:nvPr/>
        </p:nvSpPr>
        <p:spPr bwMode="auto">
          <a:xfrm>
            <a:off x="1228725" y="2511425"/>
            <a:ext cx="6686550" cy="4052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8" name="图片 13314" descr="中江实验小学校徽"/>
          <p:cNvSpPr>
            <a:spLocks noChangeAspect="1" noChangeArrowheads="1"/>
          </p:cNvSpPr>
          <p:nvPr/>
        </p:nvSpPr>
        <p:spPr bwMode="auto">
          <a:xfrm>
            <a:off x="0" y="152400"/>
            <a:ext cx="1295400" cy="936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1101725" y="1420813"/>
            <a:ext cx="7318375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000" b="1">
                <a:solidFill>
                  <a:srgbClr val="0033CC"/>
                </a:solidFill>
                <a:ea typeface="宋体" panose="02010600030101010101" pitchFamily="2" charset="-122"/>
              </a:rPr>
              <a:t>借助关键词句，提高阅读速度。</a:t>
            </a:r>
            <a:endParaRPr lang="zh-CN" altLang="en-US" sz="4000" b="1">
              <a:solidFill>
                <a:srgbClr val="0033CC"/>
              </a:solidFill>
              <a:ea typeface="宋体" panose="02010600030101010101" pitchFamily="2" charset="-122"/>
            </a:endParaRPr>
          </a:p>
        </p:txBody>
      </p:sp>
      <p:pic>
        <p:nvPicPr>
          <p:cNvPr id="26630" name="Picture 6" descr="阅读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355725" y="2638425"/>
            <a:ext cx="668655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15369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0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371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15372" name="组合 15"/>
              <p:cNvGrpSpPr/>
              <p:nvPr/>
            </p:nvGrpSpPr>
            <p:grpSpPr>
              <a:xfrm>
                <a:off x="-63500" y="-12700"/>
                <a:ext cx="10096848" cy="1390650"/>
                <a:chOff x="-63500" y="-12700"/>
                <a:chExt cx="10096848" cy="1390650"/>
              </a:xfrm>
            </p:grpSpPr>
            <p:pic>
              <p:nvPicPr>
                <p:cNvPr id="15374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375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351" y="439738"/>
                  <a:ext cx="8413749" cy="938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376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416" y="257175"/>
                  <a:ext cx="8665932" cy="4298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2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2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15373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5362" name="Picture 42" descr="timg(10)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5505450"/>
            <a:ext cx="10255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13"/>
          <p:cNvSpPr txBox="1">
            <a:spLocks noChangeArrowheads="1"/>
          </p:cNvSpPr>
          <p:nvPr/>
        </p:nvSpPr>
        <p:spPr bwMode="auto">
          <a:xfrm>
            <a:off x="1131888" y="1389063"/>
            <a:ext cx="142875" cy="3444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>
            <a:spAutoFit/>
          </a:bodyPr>
          <a:lstStyle/>
          <a:p>
            <a:endParaRPr lang="zh-CN" altLang="en-US"/>
          </a:p>
        </p:txBody>
      </p:sp>
      <p:sp>
        <p:nvSpPr>
          <p:cNvPr id="15364" name="矩形 13"/>
          <p:cNvSpPr>
            <a:spLocks noChangeArrowheads="1"/>
          </p:cNvSpPr>
          <p:nvPr/>
        </p:nvSpPr>
        <p:spPr bwMode="auto">
          <a:xfrm>
            <a:off x="1133475" y="1150938"/>
            <a:ext cx="6553200" cy="5249862"/>
          </a:xfrm>
          <a:prstGeom prst="rect">
            <a:avLst/>
          </a:prstGeom>
          <a:solidFill>
            <a:srgbClr val="F3FDFF"/>
          </a:solidFill>
          <a:ln w="25400" algn="ctr">
            <a:solidFill>
              <a:srgbClr val="2F5597"/>
            </a:solidFill>
            <a:miter lim="800000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lIns="71323" tIns="35662" rIns="71323" bIns="35662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等线" panose="02010600030101010101" charset="-122"/>
              <a:ea typeface="等线" panose="02010600030101010101" charset="-122"/>
              <a:cs typeface="Arial" panose="020B0604020202020204" pitchFamily="34" charset="0"/>
            </a:endParaRPr>
          </a:p>
        </p:txBody>
      </p:sp>
      <p:sp>
        <p:nvSpPr>
          <p:cNvPr id="15365" name="TextBox 14"/>
          <p:cNvSpPr txBox="1">
            <a:spLocks noChangeArrowheads="1"/>
          </p:cNvSpPr>
          <p:nvPr/>
        </p:nvSpPr>
        <p:spPr bwMode="auto">
          <a:xfrm>
            <a:off x="6832600" y="1323975"/>
            <a:ext cx="635000" cy="302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lIns="71323" tIns="35662" rIns="71323" bIns="35662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第二单元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6" name="TextBox 15"/>
          <p:cNvSpPr txBox="1">
            <a:spLocks noChangeArrowheads="1"/>
          </p:cNvSpPr>
          <p:nvPr/>
        </p:nvSpPr>
        <p:spPr bwMode="auto">
          <a:xfrm>
            <a:off x="1509713" y="1343025"/>
            <a:ext cx="4511675" cy="623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阅读要有一定的速度。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7" name="TextBox 16"/>
          <p:cNvSpPr txBox="1">
            <a:spLocks noChangeArrowheads="1"/>
          </p:cNvSpPr>
          <p:nvPr/>
        </p:nvSpPr>
        <p:spPr bwMode="auto">
          <a:xfrm>
            <a:off x="1535113" y="2187575"/>
            <a:ext cx="4348162" cy="3025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r>
              <a:rPr lang="en-US" altLang="zh-CN" sz="24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zh-CN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提高阅读速度不等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</a:t>
            </a:r>
            <a:r>
              <a:rPr lang="zh-CN" altLang="zh-CN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于快速阅读。</a:t>
            </a:r>
            <a:endParaRPr lang="en-US" altLang="zh-CN" sz="32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endParaRPr lang="en-US" altLang="zh-CN" sz="32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zh-CN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我们既要学习提高阅读速度的方法，也要注意理解文章的内容。</a:t>
            </a:r>
            <a:endParaRPr lang="zh-CN" altLang="zh-CN" sz="32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5368" name="图片 12" descr="Cache_-2a7ddadb1700dbbc.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30630" t="26134" r="24838" b="12605"/>
          <a:stretch>
            <a:fillRect/>
          </a:stretch>
        </p:blipFill>
        <p:spPr bwMode="auto">
          <a:xfrm>
            <a:off x="5661025" y="4140200"/>
            <a:ext cx="141922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66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11" descr="1-150623215409549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1" t="51111" r="2187"/>
          <a:stretch>
            <a:fillRect/>
          </a:stretch>
        </p:blipFill>
        <p:spPr bwMode="auto">
          <a:xfrm>
            <a:off x="165100" y="4694238"/>
            <a:ext cx="8821738" cy="21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6" name="组合 18"/>
          <p:cNvGrpSpPr/>
          <p:nvPr/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16394" name="图片 12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5" name="图片 16" descr="1-150623215409549.jpg"/>
            <p:cNvPicPr>
              <a:picLocks noChangeAspect="1"/>
            </p:cNvPicPr>
            <p:nvPr/>
          </p:nvPicPr>
          <p:blipFill>
            <a:blip r:embed="rId1"/>
            <a:srcRect t="22221"/>
            <a:stretch>
              <a:fillRect/>
            </a:stretch>
          </p:blipFill>
          <p:spPr bwMode="auto">
            <a:xfrm>
              <a:off x="0" y="3466531"/>
              <a:ext cx="12192000" cy="3391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87" name="文本框 1"/>
          <p:cNvSpPr txBox="1">
            <a:spLocks noChangeArrowheads="1"/>
          </p:cNvSpPr>
          <p:nvPr/>
        </p:nvSpPr>
        <p:spPr bwMode="auto">
          <a:xfrm>
            <a:off x="3452813" y="4237038"/>
            <a:ext cx="4860925" cy="404812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pPr>
              <a:buFont typeface="Arial" panose="020B0604020202020204"/>
              <a:buNone/>
            </a:pPr>
            <a:r>
              <a:rPr lang="zh-CN" altLang="zh-CN" sz="2200" b="1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中江县实验小学东街校区   </a:t>
            </a:r>
            <a:r>
              <a:rPr lang="zh-CN" altLang="en-US" sz="2200" b="1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龚雪莲</a:t>
            </a:r>
            <a:endParaRPr lang="zh-CN" altLang="zh-CN" sz="2200" b="1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1582738" y="2433638"/>
            <a:ext cx="6297612" cy="7096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>
            <a:spAutoFit/>
          </a:bodyPr>
          <a:lstStyle/>
          <a:p>
            <a:r>
              <a:rPr lang="en-US" altLang="zh-CN" sz="4200" b="1">
                <a:solidFill>
                  <a:srgbClr val="FF3399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7. </a:t>
            </a:r>
            <a:r>
              <a:rPr lang="zh-CN" altLang="en-US" sz="4200" b="1">
                <a:solidFill>
                  <a:srgbClr val="FF3399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什么比猎豹的速度更快</a:t>
            </a:r>
            <a:endParaRPr lang="zh-CN" altLang="en-US" sz="4200" b="1">
              <a:solidFill>
                <a:srgbClr val="FF3399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grpSp>
        <p:nvGrpSpPr>
          <p:cNvPr id="16389" name="组合 15"/>
          <p:cNvGrpSpPr/>
          <p:nvPr/>
        </p:nvGrpSpPr>
        <p:grpSpPr>
          <a:xfrm>
            <a:off x="-47625" y="-12700"/>
            <a:ext cx="7832725" cy="1390650"/>
            <a:chOff x="-63500" y="-12700"/>
            <a:chExt cx="9499600" cy="1390650"/>
          </a:xfrm>
        </p:grpSpPr>
        <p:pic>
          <p:nvPicPr>
            <p:cNvPr id="16391" name="图片 13314" descr="中江实验小学校徽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2000" contrast="6000"/>
            </a:blip>
            <a:srcRect b="28778"/>
            <a:stretch>
              <a:fillRect/>
            </a:stretch>
          </p:blipFill>
          <p:spPr bwMode="auto">
            <a:xfrm>
              <a:off x="-63500" y="-12700"/>
              <a:ext cx="1488644" cy="110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2" name="图片 10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022351" y="439738"/>
              <a:ext cx="8413749" cy="938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3" name="文本框 6"/>
            <p:cNvSpPr txBox="1">
              <a:spLocks noChangeArrowheads="1"/>
            </p:cNvSpPr>
            <p:nvPr/>
          </p:nvSpPr>
          <p:spPr bwMode="auto">
            <a:xfrm>
              <a:off x="1367023" y="257175"/>
              <a:ext cx="7801456" cy="4298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zh-CN" altLang="en-US" sz="2200" b="1">
                  <a:gradFill>
                    <a:gsLst>
                      <a:gs pos="0">
                        <a:srgbClr val="007BD3"/>
                      </a:gs>
                      <a:gs pos="100000">
                        <a:srgbClr val="034373"/>
                      </a:gs>
                    </a:gsLst>
                    <a:lin scaled="0"/>
                  </a:gradFill>
                  <a:latin typeface="Arial" panose="020B0604020202020204" pitchFamily="34" charset="0"/>
                  <a:ea typeface="宋体" panose="02010600030101010101" pitchFamily="2" charset="-122"/>
                  <a:cs typeface="等线" panose="02010600030101010101" charset="-122"/>
                  <a:sym typeface="宋体" panose="02010600030101010101" pitchFamily="2" charset="-122"/>
                </a:rPr>
                <a:t>部编版小学语文五年级上册阅读策略教学</a:t>
              </a:r>
              <a:endParaRPr lang="zh-CN" altLang="en-US" sz="22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等线" panose="02010600030101010101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16390" name="Picture 9" descr="QQ图片2019082413033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73925" y="285750"/>
            <a:ext cx="16795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6"/>
          <p:cNvGrpSpPr/>
          <p:nvPr/>
        </p:nvGrpSpPr>
        <p:grpSpPr>
          <a:xfrm>
            <a:off x="-47625" y="0"/>
            <a:ext cx="9191625" cy="6858000"/>
            <a:chOff x="-63500" y="-12700"/>
            <a:chExt cx="12255500" cy="6884347"/>
          </a:xfrm>
        </p:grpSpPr>
        <p:pic>
          <p:nvPicPr>
            <p:cNvPr id="17414" name="图片 17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图片 18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7416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17417" name="组合 15"/>
              <p:cNvGrpSpPr/>
              <p:nvPr/>
            </p:nvGrpSpPr>
            <p:grpSpPr>
              <a:xfrm>
                <a:off x="-63500" y="-12700"/>
                <a:ext cx="9499600" cy="1390650"/>
                <a:chOff x="-63500" y="-12700"/>
                <a:chExt cx="9499600" cy="1390650"/>
              </a:xfrm>
            </p:grpSpPr>
            <p:pic>
              <p:nvPicPr>
                <p:cNvPr id="17419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420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351" y="439738"/>
                  <a:ext cx="8413749" cy="938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421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367" y="256509"/>
                  <a:ext cx="7802033" cy="400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0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17418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7410" name="Text Box 6"/>
          <p:cNvSpPr txBox="1">
            <a:spLocks noChangeArrowheads="1"/>
          </p:cNvSpPr>
          <p:nvPr/>
        </p:nvSpPr>
        <p:spPr bwMode="auto">
          <a:xfrm>
            <a:off x="4313238" y="1619250"/>
            <a:ext cx="3832225" cy="391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>
            <a:spAutoFit/>
          </a:bodyPr>
          <a:lstStyle/>
          <a:p>
            <a:r>
              <a:rPr lang="zh-CN" altLang="en-US" sz="31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默读课文，借助老师出示在屏幕上的计时器记下你默读课文所用的时间。读完后，关上书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完成学习单上的题目 。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7411" name="Picture 21" descr="计时器"/>
          <p:cNvPicPr>
            <a:picLocks noChangeAspect="1" noChangeArrowheads="1" noCrop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27050" y="1635125"/>
            <a:ext cx="3163888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0" descr="3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09575" y="4402138"/>
            <a:ext cx="3024188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圆角矩形 19"/>
          <p:cNvSpPr>
            <a:spLocks noChangeArrowheads="1"/>
          </p:cNvSpPr>
          <p:nvPr/>
        </p:nvSpPr>
        <p:spPr bwMode="auto">
          <a:xfrm>
            <a:off x="4143375" y="1465263"/>
            <a:ext cx="4021138" cy="4259262"/>
          </a:xfrm>
          <a:prstGeom prst="roundRect">
            <a:avLst>
              <a:gd name="adj" fmla="val 16667"/>
            </a:avLst>
          </a:prstGeom>
          <a:noFill/>
          <a:ln w="47625" algn="ctr">
            <a:solidFill>
              <a:srgbClr val="70AD47"/>
            </a:solidFill>
            <a:miter lim="800000"/>
          </a:ln>
        </p:spPr>
        <p:txBody>
          <a:bodyPr lIns="71323" tIns="35662" rIns="71323" bIns="35662" anchor="ctr"/>
          <a:lstStyle/>
          <a:p>
            <a:pPr algn="ctr"/>
            <a:endParaRPr lang="zh-CN" altLang="en-US">
              <a:solidFill>
                <a:srgbClr val="FFFFFF"/>
              </a:solidFill>
              <a:latin typeface="等线" panose="02010600030101010101" charset="-122"/>
              <a:cs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18451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2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453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18454" name="组合 15"/>
              <p:cNvGrpSpPr/>
              <p:nvPr/>
            </p:nvGrpSpPr>
            <p:grpSpPr>
              <a:xfrm>
                <a:off x="-63500" y="-12700"/>
                <a:ext cx="9499600" cy="1390650"/>
                <a:chOff x="-63500" y="-12700"/>
                <a:chExt cx="9499600" cy="1390650"/>
              </a:xfrm>
            </p:grpSpPr>
            <p:pic>
              <p:nvPicPr>
                <p:cNvPr id="18456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57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351" y="439738"/>
                  <a:ext cx="8413749" cy="938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458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367" y="257175"/>
                  <a:ext cx="7802033" cy="398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0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18455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8434" name="Picture 42" descr="timg(10)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5505450"/>
            <a:ext cx="10255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5" name="Group 6"/>
          <p:cNvGrpSpPr/>
          <p:nvPr/>
        </p:nvGrpSpPr>
        <p:grpSpPr>
          <a:xfrm>
            <a:off x="933450" y="1876425"/>
            <a:ext cx="7567613" cy="3803650"/>
            <a:chOff x="0" y="0"/>
            <a:chExt cx="7607521" cy="4529486"/>
          </a:xfrm>
        </p:grpSpPr>
        <p:cxnSp>
          <p:nvCxnSpPr>
            <p:cNvPr id="18444" name="AutoShape 10"/>
            <p:cNvCxnSpPr>
              <a:cxnSpLocks noChangeShapeType="1"/>
            </p:cNvCxnSpPr>
            <p:nvPr/>
          </p:nvCxnSpPr>
          <p:spPr bwMode="auto">
            <a:xfrm flipV="1">
              <a:off x="2941296" y="1938078"/>
              <a:ext cx="1824567" cy="64757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18445" name="AutoShape 14"/>
            <p:cNvCxnSpPr>
              <a:cxnSpLocks noChangeShapeType="1"/>
            </p:cNvCxnSpPr>
            <p:nvPr/>
          </p:nvCxnSpPr>
          <p:spPr bwMode="auto">
            <a:xfrm flipV="1">
              <a:off x="3891538" y="1290408"/>
              <a:ext cx="1824567" cy="64757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18446" name="AutoShape 7"/>
            <p:cNvCxnSpPr>
              <a:cxnSpLocks noChangeShapeType="1"/>
            </p:cNvCxnSpPr>
            <p:nvPr/>
          </p:nvCxnSpPr>
          <p:spPr bwMode="auto">
            <a:xfrm flipV="1">
              <a:off x="0" y="3881913"/>
              <a:ext cx="1824567" cy="64757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18447" name="AutoShape 9"/>
            <p:cNvCxnSpPr>
              <a:cxnSpLocks noChangeShapeType="1"/>
            </p:cNvCxnSpPr>
            <p:nvPr/>
          </p:nvCxnSpPr>
          <p:spPr bwMode="auto">
            <a:xfrm flipV="1">
              <a:off x="2017183" y="2585751"/>
              <a:ext cx="1824567" cy="64757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18448" name="AutoShape 12"/>
            <p:cNvCxnSpPr>
              <a:cxnSpLocks noChangeShapeType="1"/>
            </p:cNvCxnSpPr>
            <p:nvPr/>
          </p:nvCxnSpPr>
          <p:spPr bwMode="auto">
            <a:xfrm flipV="1">
              <a:off x="5782954" y="0"/>
              <a:ext cx="1824567" cy="64757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18449" name="AutoShape 13"/>
            <p:cNvCxnSpPr>
              <a:cxnSpLocks noChangeShapeType="1"/>
            </p:cNvCxnSpPr>
            <p:nvPr/>
          </p:nvCxnSpPr>
          <p:spPr bwMode="auto">
            <a:xfrm flipV="1">
              <a:off x="4825210" y="642835"/>
              <a:ext cx="1824567" cy="64757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18450" name="AutoShape 8"/>
            <p:cNvCxnSpPr>
              <a:cxnSpLocks noChangeShapeType="1"/>
            </p:cNvCxnSpPr>
            <p:nvPr/>
          </p:nvCxnSpPr>
          <p:spPr bwMode="auto">
            <a:xfrm flipV="1">
              <a:off x="1056117" y="3233968"/>
              <a:ext cx="1824567" cy="64757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</p:grpSp>
      <p:sp>
        <p:nvSpPr>
          <p:cNvPr id="18436" name="Text Box 15"/>
          <p:cNvSpPr txBox="1">
            <a:spLocks noChangeArrowheads="1"/>
          </p:cNvSpPr>
          <p:nvPr/>
        </p:nvSpPr>
        <p:spPr bwMode="auto">
          <a:xfrm>
            <a:off x="1366838" y="5208588"/>
            <a:ext cx="449262" cy="434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>
            <a:spAutoFit/>
          </a:bodyPr>
          <a:lstStyle/>
          <a:p>
            <a:r>
              <a:rPr lang="zh-CN" altLang="en-US" sz="2400" b="1">
                <a:solidFill>
                  <a:srgbClr val="FF0066"/>
                </a:solidFill>
              </a:rPr>
              <a:t>人</a:t>
            </a:r>
            <a:endParaRPr lang="zh-CN" altLang="en-US" sz="2400" b="1">
              <a:solidFill>
                <a:srgbClr val="FF0066"/>
              </a:solidFill>
            </a:endParaRPr>
          </a:p>
        </p:txBody>
      </p:sp>
      <p:sp>
        <p:nvSpPr>
          <p:cNvPr id="18437" name="Text Box 17"/>
          <p:cNvSpPr txBox="1">
            <a:spLocks noChangeArrowheads="1"/>
          </p:cNvSpPr>
          <p:nvPr/>
        </p:nvSpPr>
        <p:spPr bwMode="auto">
          <a:xfrm>
            <a:off x="2081213" y="4657725"/>
            <a:ext cx="755650" cy="434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>
            <a:spAutoFit/>
          </a:bodyPr>
          <a:lstStyle/>
          <a:p>
            <a:r>
              <a:rPr lang="zh-CN" altLang="en-US" sz="2400" b="1">
                <a:solidFill>
                  <a:srgbClr val="FF0066"/>
                </a:solidFill>
              </a:rPr>
              <a:t>鸵鸟</a:t>
            </a:r>
            <a:endParaRPr lang="zh-CN" altLang="en-US" sz="2400" b="1">
              <a:solidFill>
                <a:srgbClr val="FF0066"/>
              </a:solidFill>
            </a:endParaRPr>
          </a:p>
        </p:txBody>
      </p:sp>
      <p:sp>
        <p:nvSpPr>
          <p:cNvPr id="18438" name="Text Box 19"/>
          <p:cNvSpPr txBox="1">
            <a:spLocks noChangeArrowheads="1"/>
          </p:cNvSpPr>
          <p:nvPr/>
        </p:nvSpPr>
        <p:spPr bwMode="auto">
          <a:xfrm>
            <a:off x="3082925" y="4108450"/>
            <a:ext cx="755650" cy="434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>
            <a:spAutoFit/>
          </a:bodyPr>
          <a:lstStyle/>
          <a:p>
            <a:r>
              <a:rPr lang="zh-CN" altLang="en-US" sz="2400" b="1">
                <a:solidFill>
                  <a:srgbClr val="FF0066"/>
                </a:solidFill>
              </a:rPr>
              <a:t>猎豹</a:t>
            </a:r>
            <a:endParaRPr lang="zh-CN" altLang="en-US" sz="2400" b="1">
              <a:solidFill>
                <a:srgbClr val="FF0066"/>
              </a:solidFill>
            </a:endParaRPr>
          </a:p>
        </p:txBody>
      </p:sp>
      <p:sp>
        <p:nvSpPr>
          <p:cNvPr id="18439" name="Rectangle 21"/>
          <p:cNvSpPr>
            <a:spLocks noChangeArrowheads="1"/>
          </p:cNvSpPr>
          <p:nvPr/>
        </p:nvSpPr>
        <p:spPr bwMode="auto">
          <a:xfrm>
            <a:off x="3856038" y="3635375"/>
            <a:ext cx="909637" cy="434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 anchor="ctr">
            <a:spAutoFit/>
          </a:bodyPr>
          <a:lstStyle/>
          <a:p>
            <a:pPr algn="r"/>
            <a:r>
              <a:rPr lang="zh-CN" altLang="en-US" sz="2400" b="1">
                <a:solidFill>
                  <a:srgbClr val="FF0066"/>
                </a:solidFill>
                <a:latin typeface="宋体" panose="02010600030101010101" pitchFamily="2" charset="-122"/>
              </a:rPr>
              <a:t>游隼 </a:t>
            </a:r>
            <a:endParaRPr lang="zh-CN" altLang="en-US" sz="2400" b="1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8440" name="Rectangle 25"/>
          <p:cNvSpPr>
            <a:spLocks noChangeArrowheads="1"/>
          </p:cNvSpPr>
          <p:nvPr/>
        </p:nvSpPr>
        <p:spPr bwMode="auto">
          <a:xfrm>
            <a:off x="3959225" y="3040063"/>
            <a:ext cx="1758950" cy="434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 anchor="ctr">
            <a:spAutoFit/>
          </a:bodyPr>
          <a:lstStyle/>
          <a:p>
            <a:pPr algn="r"/>
            <a:r>
              <a:rPr lang="zh-CN" altLang="en-US" sz="2400" b="1">
                <a:solidFill>
                  <a:srgbClr val="FF0066"/>
                </a:solidFill>
              </a:rPr>
              <a:t>喷气式飞机 </a:t>
            </a:r>
            <a:endParaRPr lang="zh-CN" altLang="en-US" sz="2400" b="1">
              <a:solidFill>
                <a:srgbClr val="FF0066"/>
              </a:solidFill>
            </a:endParaRPr>
          </a:p>
        </p:txBody>
      </p:sp>
      <p:sp>
        <p:nvSpPr>
          <p:cNvPr id="18441" name="Rectangle 29"/>
          <p:cNvSpPr>
            <a:spLocks noChangeArrowheads="1"/>
          </p:cNvSpPr>
          <p:nvPr/>
        </p:nvSpPr>
        <p:spPr bwMode="auto">
          <a:xfrm>
            <a:off x="6483350" y="1938338"/>
            <a:ext cx="1146175" cy="434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 anchor="ctr">
            <a:spAutoFit/>
          </a:bodyPr>
          <a:lstStyle/>
          <a:p>
            <a:r>
              <a:rPr lang="zh-CN" altLang="en-US" sz="2400" b="1">
                <a:solidFill>
                  <a:srgbClr val="FF0066"/>
                </a:solidFill>
              </a:rPr>
              <a:t>流星体</a:t>
            </a:r>
            <a:r>
              <a:rPr lang="zh-CN" altLang="en-US" sz="2400">
                <a:solidFill>
                  <a:srgbClr val="FF0066"/>
                </a:solidFill>
              </a:rPr>
              <a:t> </a:t>
            </a:r>
            <a:endParaRPr lang="zh-CN" altLang="en-US" sz="2400">
              <a:solidFill>
                <a:srgbClr val="FF0066"/>
              </a:solidFill>
            </a:endParaRPr>
          </a:p>
        </p:txBody>
      </p:sp>
      <p:sp>
        <p:nvSpPr>
          <p:cNvPr id="18442" name="Rectangle 27"/>
          <p:cNvSpPr>
            <a:spLocks noChangeArrowheads="1"/>
          </p:cNvSpPr>
          <p:nvPr/>
        </p:nvSpPr>
        <p:spPr bwMode="auto">
          <a:xfrm>
            <a:off x="5816600" y="2508250"/>
            <a:ext cx="839788" cy="434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 anchor="ctr">
            <a:spAutoFit/>
          </a:bodyPr>
          <a:lstStyle/>
          <a:p>
            <a:r>
              <a:rPr lang="zh-CN" altLang="en-US" sz="2400" b="1">
                <a:solidFill>
                  <a:srgbClr val="FF0066"/>
                </a:solidFill>
              </a:rPr>
              <a:t>火箭</a:t>
            </a:r>
            <a:r>
              <a:rPr lang="zh-CN" altLang="en-US" sz="2400">
                <a:solidFill>
                  <a:srgbClr val="FF0066"/>
                </a:solidFill>
              </a:rPr>
              <a:t> </a:t>
            </a:r>
            <a:endParaRPr lang="zh-CN" altLang="en-US" sz="2400">
              <a:solidFill>
                <a:srgbClr val="FF0066"/>
              </a:solidFill>
            </a:endParaRPr>
          </a:p>
        </p:txBody>
      </p:sp>
      <p:sp>
        <p:nvSpPr>
          <p:cNvPr id="18443" name="Rectangle 31"/>
          <p:cNvSpPr>
            <a:spLocks noChangeArrowheads="1"/>
          </p:cNvSpPr>
          <p:nvPr/>
        </p:nvSpPr>
        <p:spPr bwMode="auto">
          <a:xfrm>
            <a:off x="7834313" y="1416050"/>
            <a:ext cx="533400" cy="434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71323" tIns="35662" rIns="71323" bIns="35662" anchor="ctr">
            <a:spAutoFit/>
          </a:bodyPr>
          <a:lstStyle/>
          <a:p>
            <a:r>
              <a:rPr lang="zh-CN" altLang="en-US" sz="2400" b="1">
                <a:solidFill>
                  <a:srgbClr val="FF0066"/>
                </a:solidFill>
              </a:rPr>
              <a:t>光 </a:t>
            </a:r>
            <a:endParaRPr lang="zh-CN" altLang="en-US" sz="2400" b="1">
              <a:solidFill>
                <a:srgbClr val="FF0066"/>
              </a:solidFill>
            </a:endParaRPr>
          </a:p>
        </p:txBody>
      </p:sp>
      <p:pic>
        <p:nvPicPr>
          <p:cNvPr id="18459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2217400" y="123063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19460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1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9462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19463" name="组合 15"/>
              <p:cNvGrpSpPr/>
              <p:nvPr/>
            </p:nvGrpSpPr>
            <p:grpSpPr>
              <a:xfrm>
                <a:off x="-63500" y="-12700"/>
                <a:ext cx="9499600" cy="1390650"/>
                <a:chOff x="-63500" y="-12700"/>
                <a:chExt cx="9499600" cy="1390650"/>
              </a:xfrm>
            </p:grpSpPr>
            <p:pic>
              <p:nvPicPr>
                <p:cNvPr id="19465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466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351" y="439738"/>
                  <a:ext cx="8413749" cy="938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467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367" y="257175"/>
                  <a:ext cx="7802033" cy="398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0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19464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9458" name="Picture 42" descr="timg(10)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5505450"/>
            <a:ext cx="10255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13"/>
          <p:cNvSpPr>
            <a:spLocks noChangeArrowheads="1"/>
          </p:cNvSpPr>
          <p:nvPr/>
        </p:nvSpPr>
        <p:spPr bwMode="auto">
          <a:xfrm>
            <a:off x="204788" y="1312863"/>
            <a:ext cx="8658225" cy="3963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 anchor="ctr">
            <a:spAutoFit/>
          </a:bodyPr>
          <a:lstStyle/>
          <a:p>
            <a:r>
              <a:rPr lang="zh-CN" altLang="en-US" sz="3700" b="1">
                <a:ea typeface="宋体" panose="02010600030101010101" pitchFamily="2" charset="-122"/>
              </a:rPr>
              <a:t>     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再读课文，小组合作，完成以下任务：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、勾画直接体现谁比谁快的句子。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2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、讨论：课文表达上有什么特点？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3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、交流自己感兴趣的或不懂的问题。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20484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5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486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20487" name="组合 15"/>
              <p:cNvGrpSpPr/>
              <p:nvPr/>
            </p:nvGrpSpPr>
            <p:grpSpPr>
              <a:xfrm>
                <a:off x="-63500" y="-12700"/>
                <a:ext cx="9499600" cy="1390650"/>
                <a:chOff x="-63500" y="-12700"/>
                <a:chExt cx="9499600" cy="1390650"/>
              </a:xfrm>
            </p:grpSpPr>
            <p:pic>
              <p:nvPicPr>
                <p:cNvPr id="20489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90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351" y="439738"/>
                  <a:ext cx="8413749" cy="938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0491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367" y="257175"/>
                  <a:ext cx="7802033" cy="398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0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20488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0482" name="Picture 42" descr="timg(10)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5505450"/>
            <a:ext cx="10255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3"/>
          <p:cNvSpPr>
            <a:spLocks noChangeArrowheads="1"/>
          </p:cNvSpPr>
          <p:nvPr/>
        </p:nvSpPr>
        <p:spPr bwMode="auto">
          <a:xfrm>
            <a:off x="539750" y="2160588"/>
            <a:ext cx="8189913" cy="2079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1323" tIns="35662" rIns="71323" bIns="35662" anchor="ctr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ea typeface="宋体" panose="02010600030101010101" pitchFamily="2" charset="-122"/>
              </a:rPr>
              <a:t>         </a:t>
            </a:r>
            <a:r>
              <a:rPr lang="zh-CN" altLang="en-US" sz="4400" b="1">
                <a:solidFill>
                  <a:srgbClr val="000000"/>
                </a:solidFill>
                <a:ea typeface="宋体" panose="02010600030101010101" pitchFamily="2" charset="-122"/>
              </a:rPr>
              <a:t>默读短文</a:t>
            </a:r>
            <a:r>
              <a:rPr lang="en-US" altLang="zh-CN" sz="4400" b="1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en-US" sz="4400" b="1">
                <a:solidFill>
                  <a:srgbClr val="000000"/>
                </a:solidFill>
                <a:ea typeface="宋体" panose="02010600030101010101" pitchFamily="2" charset="-122"/>
              </a:rPr>
              <a:t>边读边勾画，看看</a:t>
            </a:r>
            <a:endParaRPr lang="zh-CN" altLang="en-US" sz="4400" b="1">
              <a:solidFill>
                <a:srgbClr val="000000"/>
              </a:solidFill>
              <a:ea typeface="宋体" panose="02010600030101010101" pitchFamily="2" charset="-122"/>
            </a:endParaRPr>
          </a:p>
          <a:p>
            <a:endParaRPr lang="zh-CN" altLang="en-US" sz="4400" b="1">
              <a:solidFill>
                <a:srgbClr val="000000"/>
              </a:solidFill>
              <a:ea typeface="宋体" panose="02010600030101010101" pitchFamily="2" charset="-122"/>
            </a:endParaRPr>
          </a:p>
          <a:p>
            <a:r>
              <a:rPr lang="zh-CN" altLang="en-US" sz="4400" b="1">
                <a:solidFill>
                  <a:srgbClr val="000000"/>
                </a:solidFill>
                <a:ea typeface="宋体" panose="02010600030101010101" pitchFamily="2" charset="-122"/>
              </a:rPr>
              <a:t>你能读懂哪些内容。</a:t>
            </a:r>
            <a:endParaRPr lang="zh-CN" altLang="en-US" sz="44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21508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09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510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21511" name="组合 15"/>
              <p:cNvGrpSpPr/>
              <p:nvPr/>
            </p:nvGrpSpPr>
            <p:grpSpPr>
              <a:xfrm>
                <a:off x="-63500" y="-12700"/>
                <a:ext cx="9499600" cy="1390650"/>
                <a:chOff x="-63500" y="-12700"/>
                <a:chExt cx="9499600" cy="1390650"/>
              </a:xfrm>
            </p:grpSpPr>
            <p:pic>
              <p:nvPicPr>
                <p:cNvPr id="21513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514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351" y="439738"/>
                  <a:ext cx="8413749" cy="938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515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367" y="257175"/>
                  <a:ext cx="7802033" cy="398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0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21512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1506" name="Picture 42" descr="timg(10)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5505450"/>
            <a:ext cx="10255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0"/>
          <p:cNvSpPr>
            <a:spLocks noChangeArrowheads="1"/>
          </p:cNvSpPr>
          <p:nvPr/>
        </p:nvSpPr>
        <p:spPr bwMode="auto">
          <a:xfrm>
            <a:off x="568325" y="1314450"/>
            <a:ext cx="8074025" cy="12368213"/>
          </a:xfrm>
          <a:prstGeom prst="rect">
            <a:avLst/>
          </a:prstGeom>
          <a:solidFill>
            <a:srgbClr val="FFFFFF"/>
          </a:solidFill>
          <a:ln w="22225">
            <a:solidFill>
              <a:srgbClr val="000000"/>
            </a:solidFill>
            <a:miter lim="800000"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71323" tIns="35662" rIns="71323" bIns="35662" anchor="ctr">
            <a:spAutoFit/>
          </a:bodyPr>
          <a:lstStyle/>
          <a:p>
            <a:pPr indent="276225" algn="ctr">
              <a:defRPr/>
            </a:pPr>
            <a:r>
              <a:rPr lang="en-US" altLang="zh-CN" sz="25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等线" panose="02010600030101010101" charset="-122"/>
              </a:rPr>
              <a:t>   </a:t>
            </a:r>
            <a:r>
              <a:rPr lang="en-US" altLang="zh-CN" sz="25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等线" panose="02010600030101010101" charset="-122"/>
              </a:rPr>
              <a:t>q</a:t>
            </a:r>
            <a:r>
              <a:rPr lang="en-US" altLang="zh-CN" sz="25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2" charset="-122"/>
                <a:cs typeface="等线" panose="02010600030101010101" charset="-122"/>
              </a:rPr>
              <a:t>ú</a:t>
            </a:r>
            <a:r>
              <a:rPr lang="en-US" altLang="zh-CN" sz="25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等线" panose="02010600030101010101" charset="-122"/>
              </a:rPr>
              <a:t>jīn</a:t>
            </a:r>
            <a:r>
              <a:rPr lang="en-US" altLang="zh-CN" sz="2200" b="1">
                <a:solidFill>
                  <a:srgbClr val="FF0000"/>
                </a:solidFill>
                <a:latin typeface="Dotum" panose="020B0600000101010101" pitchFamily="34" charset="-127"/>
                <a:ea typeface="Dotum" panose="020B0600000101010101" pitchFamily="34" charset="-127"/>
                <a:cs typeface="等线" panose="02010600030101010101" charset="-122"/>
              </a:rPr>
              <a:t>g</a:t>
            </a:r>
            <a:endParaRPr lang="zh-CN" altLang="en-US" sz="2200" b="1">
              <a:solidFill>
                <a:srgbClr val="FF0000"/>
              </a:solidFill>
              <a:latin typeface="Dotum" panose="020B0600000101010101" pitchFamily="34" charset="-127"/>
              <a:ea typeface="Dotum" panose="020B0600000101010101" pitchFamily="34" charset="-127"/>
              <a:cs typeface="等线" panose="02010600030101010101" charset="-122"/>
            </a:endParaRPr>
          </a:p>
          <a:p>
            <a:pPr indent="276225" algn="ctr">
              <a:defRPr/>
            </a:pP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等线" panose="02010600030101010101" charset="-122"/>
              </a:rPr>
              <a:t>还有什么比鼩鼱更小吗？</a:t>
            </a:r>
            <a:endParaRPr lang="zh-CN" altLang="en-US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4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 </a:t>
            </a:r>
            <a:endParaRPr lang="zh-CN" altLang="en-US" sz="24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5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这是一只鼩鼱，从鼻子尖到尾巴尖，一共只有</a:t>
            </a:r>
            <a:r>
              <a:rPr lang="en-US" altLang="zh-CN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8</a:t>
            </a: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厘米。不过，鼩鼱还不是最小的，它比瓢虫可大多了。</a:t>
            </a:r>
            <a:endParaRPr lang="zh-CN" altLang="en-US" sz="28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 瓢虫实在是太小了。对于它来说，水洼里的一片叶子就好像湖泊中的一条船。但是瓢虫也不是最小的。</a:t>
            </a:r>
            <a:endParaRPr lang="zh-CN" altLang="en-US" sz="28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 看看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  <a:cs typeface="等线" panose="02010600030101010101" charset="-122"/>
              </a:rPr>
              <a:t>“</a:t>
            </a: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叶子船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  <a:cs typeface="等线" panose="02010600030101010101" charset="-122"/>
              </a:rPr>
              <a:t>”</a:t>
            </a: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上的水滴吧，里边有无数微小的生物。瓢虫跟它们比起来，就大多了。这滴水中有两种原生动物：草履虫和变形虫。它们都只有一个细胞。</a:t>
            </a:r>
            <a:endParaRPr lang="zh-CN" altLang="en-US" sz="28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 水滴中还生活着大量细菌。和细菌相比，草履虫就像水里的大妖怪。大多数细菌都非常小，就算想要填满字母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  <a:cs typeface="等线" panose="02010600030101010101" charset="-122"/>
              </a:rPr>
              <a:t>“</a:t>
            </a:r>
            <a:r>
              <a:rPr lang="en-US" altLang="zh-CN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i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  <a:cs typeface="等线" panose="02010600030101010101" charset="-122"/>
              </a:rPr>
              <a:t>”</a:t>
            </a: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上那个小点，也需要数以万计的细菌。但细菌也不是最小的。</a:t>
            </a:r>
            <a:endParaRPr lang="zh-CN" altLang="en-US" sz="28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 取出一个水分子，把它放大，我们会发现，它是由</a:t>
            </a:r>
            <a:r>
              <a:rPr lang="en-US" altLang="zh-CN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3</a:t>
            </a: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个圆圆的东西组成的。</a:t>
            </a:r>
            <a:endParaRPr lang="zh-CN" altLang="en-US" sz="28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 它们是原子，分子是由原子构成的。原子中心的小点叫原子核。如果把原子核想象成一栋房子那么大，原子核比一粒沙子还小呢。</a:t>
            </a:r>
            <a:endParaRPr lang="zh-CN" altLang="en-US" sz="28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 近距离观察原子核，可以看到它是由更小的粒子组成的，它们是质子和中子。</a:t>
            </a:r>
            <a:endParaRPr lang="zh-CN" altLang="en-US" sz="28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 质子和中子则由更小的粒子组成，它们叫夸克。每个质子和中子，都有</a:t>
            </a:r>
            <a:r>
              <a:rPr lang="en-US" altLang="zh-CN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3</a:t>
            </a: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个夸克组成的。夸克小得令人难以置信，科学家很难测量出它的实际大小。</a:t>
            </a:r>
            <a:endParaRPr lang="zh-CN" altLang="en-US" sz="28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  <a:p>
            <a:pPr indent="276225">
              <a:defRPr/>
            </a:pPr>
            <a:r>
              <a:rPr lang="zh-CN" altLang="en-US" sz="28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等线" panose="02010600030101010101" charset="-122"/>
              </a:rPr>
              <a:t>   所以，小鼩鼱不是最小的呢。</a:t>
            </a:r>
            <a:endParaRPr lang="zh-CN" altLang="en-US" sz="28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等线" panose="02010600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50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50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049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16"/>
          <p:cNvGrpSpPr/>
          <p:nvPr/>
        </p:nvGrpSpPr>
        <p:grpSpPr>
          <a:xfrm>
            <a:off x="-47625" y="-12700"/>
            <a:ext cx="9191625" cy="6884988"/>
            <a:chOff x="-63500" y="-12700"/>
            <a:chExt cx="12255500" cy="6884347"/>
          </a:xfrm>
        </p:grpSpPr>
        <p:pic>
          <p:nvPicPr>
            <p:cNvPr id="22532" name="图片 13" descr="1-150623215409549.jpg"/>
            <p:cNvPicPr>
              <a:picLocks noChangeAspect="1"/>
            </p:cNvPicPr>
            <p:nvPr/>
          </p:nvPicPr>
          <p:blipFill>
            <a:blip r:embed="rId1"/>
            <a:srcRect b="48444"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3" name="图片 15" descr="1-150623215409549.jpg"/>
            <p:cNvPicPr>
              <a:picLocks noChangeAspect="1"/>
            </p:cNvPicPr>
            <p:nvPr/>
          </p:nvPicPr>
          <p:blipFill>
            <a:blip r:embed="rId1"/>
            <a:srcRect b="97862"/>
            <a:stretch>
              <a:fillRect/>
            </a:stretch>
          </p:blipFill>
          <p:spPr bwMode="auto">
            <a:xfrm>
              <a:off x="0" y="6687402"/>
              <a:ext cx="12192000" cy="18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2534" name="组合 6"/>
            <p:cNvGrpSpPr/>
            <p:nvPr/>
          </p:nvGrpSpPr>
          <p:grpSpPr>
            <a:xfrm>
              <a:off x="-63500" y="-12700"/>
              <a:ext cx="12005291" cy="6839633"/>
              <a:chOff x="-63500" y="-12700"/>
              <a:chExt cx="12005291" cy="6839633"/>
            </a:xfrm>
          </p:grpSpPr>
          <p:grpSp>
            <p:nvGrpSpPr>
              <p:cNvPr id="22535" name="组合 15"/>
              <p:cNvGrpSpPr/>
              <p:nvPr/>
            </p:nvGrpSpPr>
            <p:grpSpPr>
              <a:xfrm>
                <a:off x="-63500" y="-12700"/>
                <a:ext cx="9499600" cy="1137814"/>
                <a:chOff x="-63500" y="-12700"/>
                <a:chExt cx="9499600" cy="1137814"/>
              </a:xfrm>
            </p:grpSpPr>
            <p:pic>
              <p:nvPicPr>
                <p:cNvPr id="22537" name="图片 13314" descr="中江实验小学校徽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2000" contrast="6000"/>
                </a:blip>
                <a:srcRect b="28778"/>
                <a:stretch>
                  <a:fillRect/>
                </a:stretch>
              </p:blipFill>
              <p:spPr bwMode="auto">
                <a:xfrm>
                  <a:off x="-63500" y="-12700"/>
                  <a:ext cx="1488644" cy="1104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538" name="图片 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1022773" y="440013"/>
                  <a:ext cx="8413327" cy="685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2539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1367367" y="257175"/>
                  <a:ext cx="7802033" cy="398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r>
                    <a:rPr lang="zh-CN" altLang="en-US" sz="2000" b="1">
                      <a:gradFill>
                        <a:gsLst>
                          <a:gs pos="0">
                            <a:srgbClr val="007BD3"/>
                          </a:gs>
                          <a:gs pos="100000">
                            <a:srgbClr val="034373"/>
                          </a:gs>
                        </a:gsLst>
                        <a:lin scaled="0"/>
                      </a:gradFill>
                      <a:latin typeface="Arial" panose="020B0604020202020204" pitchFamily="34" charset="0"/>
                      <a:ea typeface="宋体" panose="02010600030101010101" pitchFamily="2" charset="-122"/>
                      <a:cs typeface="等线" panose="02010600030101010101" charset="-122"/>
                      <a:sym typeface="宋体" panose="02010600030101010101" pitchFamily="2" charset="-122"/>
                    </a:rPr>
                    <a:t>部编版小学语文五年级上册阅读策略教学</a:t>
                  </a:r>
                  <a:endParaRPr lang="zh-CN" altLang="en-US" sz="2000" b="1">
                    <a:gradFill>
                      <a:gsLst>
                        <a:gs pos="0">
                          <a:srgbClr val="007BD3"/>
                        </a:gs>
                        <a:gs pos="100000">
                          <a:srgbClr val="034373"/>
                        </a:gs>
                      </a:gsLst>
                      <a:lin scaled="0"/>
                    </a:gradFill>
                    <a:latin typeface="Arial" panose="020B0604020202020204" pitchFamily="34" charset="0"/>
                    <a:ea typeface="宋体" panose="02010600030101010101" pitchFamily="2" charset="-122"/>
                    <a:cs typeface="等线" panose="02010600030101010101" charset="-122"/>
                    <a:sym typeface="宋体" panose="02010600030101010101" pitchFamily="2" charset="-122"/>
                  </a:endParaRPr>
                </a:p>
              </p:txBody>
            </p:sp>
          </p:grpSp>
          <p:pic>
            <p:nvPicPr>
              <p:cNvPr id="22536" name="Picture 9" descr="QQ图片2019082413033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9785445" y="5810742"/>
                <a:ext cx="2156346" cy="10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2530" name="Picture 42" descr="timg(10)"/>
          <p:cNvSpPr>
            <a:spLocks noChangeAspect="1" noChangeArrowheads="1"/>
          </p:cNvSpPr>
          <p:nvPr/>
        </p:nvSpPr>
        <p:spPr bwMode="auto">
          <a:xfrm>
            <a:off x="122238" y="5668963"/>
            <a:ext cx="903287" cy="1203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1" name="Rectangle 10"/>
          <p:cNvSpPr>
            <a:spLocks noChangeArrowheads="1"/>
          </p:cNvSpPr>
          <p:nvPr/>
        </p:nvSpPr>
        <p:spPr bwMode="auto">
          <a:xfrm>
            <a:off x="150813" y="933450"/>
            <a:ext cx="8939212" cy="5556250"/>
          </a:xfrm>
          <a:prstGeom prst="rect">
            <a:avLst/>
          </a:prstGeom>
          <a:noFill/>
          <a:ln w="22225">
            <a:noFill/>
            <a:miter lim="800000"/>
          </a:ln>
        </p:spPr>
        <p:txBody>
          <a:bodyPr lIns="71323" tIns="35662" rIns="71323" bIns="35662" anchor="ctr">
            <a:spAutoFit/>
          </a:bodyPr>
          <a:lstStyle/>
          <a:p>
            <a:pPr indent="276225" algn="ctr"/>
            <a:r>
              <a:rPr lang="en-US" altLang="zh-CN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qújīng</a:t>
            </a:r>
            <a:endParaRPr lang="zh-CN" altLang="en-US" sz="2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 algn="ctr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还有什么比鼩鼱更小吗？  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这是一只鼩鼱，从鼻子尖到尾巴尖，一共只有</a:t>
            </a:r>
            <a:r>
              <a:rPr lang="en-US" altLang="zh-CN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厘米。不过，鼩鼱还不是最小的，它比瓢虫可大多了。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瓢虫实在是太小了。对于它来说，水洼里的一片叶子就好像湖泊中的一条船。但是瓢虫也不是最小的。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看看“叶子船”上的水滴吧，里边有无数微小的生物。瓢虫跟它们比起来，就大多了。这滴水中有两种原生动物：草履虫和变形虫。它们都只有一个细胞。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水滴中还生活着大量细菌。和细菌相比，草履虫就像水里的大妖怪。大多数细菌都非常小，就算想要填满字母“</a:t>
            </a:r>
            <a:r>
              <a:rPr lang="en-US" altLang="zh-CN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i”</a:t>
            </a: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上那个小点，也需要数以万计的细菌。但细菌也不是最小的。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取出一个水分子，把它放大，我们会发现，它是由</a:t>
            </a:r>
            <a:r>
              <a:rPr lang="en-US" altLang="zh-CN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个圆圆的东西组成的。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它们是原子，分子是由原子构成的。原子中心的小点叫原子核。如果把原子核想象成一栋房子那么大，原子核比一粒沙子还小呢。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近距离观察原子核，可以看到它是由更小的粒子组成的，它们是质子和中子。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质子和中子则由更小的粒子组成，它们叫夸克。每个质子和中子，都有</a:t>
            </a:r>
            <a:r>
              <a:rPr lang="en-US" altLang="zh-CN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个夸克组成的。夸克小得令人难以置信，科学家很难测量出它的实际大小。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276225"/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所以，小鼩鼱不是最小的呢。</a:t>
            </a:r>
            <a:endParaRPr lang="zh-CN" altLang="en-US" sz="2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NET" val="2.0.50727.5485"/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2388</Words>
  <Application>WPS 演示</Application>
  <PresentationFormat>On-screen Show (4:3)</PresentationFormat>
  <Paragraphs>111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宋体</vt:lpstr>
      <vt:lpstr>Wingdings</vt:lpstr>
      <vt:lpstr>Arial</vt:lpstr>
      <vt:lpstr>等线</vt:lpstr>
      <vt:lpstr>等线 Light</vt:lpstr>
      <vt:lpstr>楷体</vt:lpstr>
      <vt:lpstr>华文新魏</vt:lpstr>
      <vt:lpstr>新宋体</vt:lpstr>
      <vt:lpstr>黑体</vt:lpstr>
      <vt:lpstr>Dotum</vt:lpstr>
      <vt:lpstr>Malgun Gothic</vt:lpstr>
      <vt:lpstr>楷体_GB2312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2021-04-14T18:53:00Z</cp:lastPrinted>
  <dcterms:created xsi:type="dcterms:W3CDTF">2021-04-14T18:53:00Z</dcterms:created>
  <dcterms:modified xsi:type="dcterms:W3CDTF">2021-10-27T05:30:24Z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4C2320828FF946E1B604306CA4D91902</vt:lpwstr>
  </property>
  <property fmtid="{D5CDD505-2E9C-101B-9397-08002B2CF9AE}" pid="7" name="KSOProductBuildVer">
    <vt:lpwstr>2052-11.1.0.10938</vt:lpwstr>
  </property>
</Properties>
</file>